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2"/>
  </p:notesMasterIdLst>
  <p:handoutMasterIdLst>
    <p:handoutMasterId r:id="rId13"/>
  </p:handoutMasterIdLst>
  <p:sldIdLst>
    <p:sldId id="290" r:id="rId5"/>
    <p:sldId id="287" r:id="rId6"/>
    <p:sldId id="293" r:id="rId7"/>
    <p:sldId id="292" r:id="rId8"/>
    <p:sldId id="294" r:id="rId9"/>
    <p:sldId id="295" r:id="rId10"/>
    <p:sldId id="28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3" d="100"/>
          <a:sy n="73" d="100"/>
        </p:scale>
        <p:origin x="-7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( </a:t>
            </a: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3) </a:t>
            </a:r>
            <a:endParaRPr lang="en-US" sz="6000" b="1" spc="-150" dirty="0" smtClean="0">
              <a:solidFill>
                <a:schemeClr val="accent1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Qualities of a Successful Translator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خصائص المترجم الناجح</a:t>
            </a:r>
            <a:endParaRPr lang="en-US" b="1" dirty="0" smtClean="0">
              <a:solidFill>
                <a:srgbClr val="C00000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28728" y="1428736"/>
            <a:ext cx="6477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ar-KW" sz="3200" b="1" dirty="0"/>
          </a:p>
          <a:p>
            <a:pPr algn="r"/>
            <a:r>
              <a:rPr lang="ar-KW" sz="2800" b="1" dirty="0"/>
              <a:t>ا</a:t>
            </a:r>
            <a:r>
              <a:rPr lang="ar-SA" sz="2800" b="1" dirty="0"/>
              <a:t>لمترجم الناجح هو الذي يستطيع صياغة الرسالة أو النص  في اللغة المنقول إليها بأسلوب</a:t>
            </a:r>
            <a:r>
              <a:rPr lang="ar-KW" sz="2800" b="1" dirty="0"/>
              <a:t> احترافي</a:t>
            </a:r>
            <a:r>
              <a:rPr lang="ar-SA" sz="2800" b="1" dirty="0"/>
              <a:t> يجعل من يقرأ هذه الرسالة يشعر وكأنها لم تكتب إلا بهذه اللغة – أي وكأنها " طبيعية ".</a:t>
            </a:r>
            <a:endParaRPr lang="ar-KW" sz="2800" b="1" dirty="0"/>
          </a:p>
          <a:p>
            <a:pPr algn="r"/>
            <a:r>
              <a:rPr lang="ar-KW" sz="2400" b="1" dirty="0"/>
              <a:t>  </a:t>
            </a:r>
            <a:endParaRPr lang="en-US" sz="2400" b="1" dirty="0"/>
          </a:p>
        </p:txBody>
      </p:sp>
      <p:pic>
        <p:nvPicPr>
          <p:cNvPr id="8" name="Picture 2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0548" y="4071942"/>
            <a:ext cx="3657600" cy="1644651"/>
          </a:xfrm>
          <a:prstGeom prst="rect">
            <a:avLst/>
          </a:prstGeom>
          <a:noFill/>
        </p:spPr>
      </p:pic>
      <p:pic>
        <p:nvPicPr>
          <p:cNvPr id="9" name="Picture 3" descr="1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143380"/>
            <a:ext cx="3886200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214678" y="571480"/>
            <a:ext cx="2775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KW" sz="4000" b="1" dirty="0" smtClean="0"/>
              <a:t>المترجم الناجح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12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82769" y="5103041"/>
            <a:ext cx="4689495" cy="118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28860" y="500042"/>
            <a:ext cx="49455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ar-SA" sz="3600" b="1" dirty="0" smtClean="0"/>
              <a:t>متطلبات أساسية للمترجم الناجح</a:t>
            </a:r>
            <a:endParaRPr lang="en-US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642910" y="1500174"/>
            <a:ext cx="7429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b="1" dirty="0" smtClean="0"/>
              <a:t>1- </a:t>
            </a:r>
            <a:r>
              <a:rPr lang="ar-SA" sz="2400" b="1" dirty="0" smtClean="0"/>
              <a:t>تعلم </a:t>
            </a:r>
            <a:r>
              <a:rPr lang="ar-SA" sz="2400" b="1" dirty="0" smtClean="0"/>
              <a:t>معاني الكلمات والمصطلحات والعبارات.</a:t>
            </a:r>
          </a:p>
          <a:p>
            <a:pPr algn="r"/>
            <a:r>
              <a:rPr lang="ar-SA" sz="2400" b="1" dirty="0" smtClean="0"/>
              <a:t>2- </a:t>
            </a:r>
            <a:r>
              <a:rPr lang="ar-SA" sz="2400" b="1" dirty="0" smtClean="0"/>
              <a:t>تعلم </a:t>
            </a:r>
            <a:r>
              <a:rPr lang="ar-SA" sz="2400" b="1" dirty="0" smtClean="0"/>
              <a:t>قواعد كلا اللغتان </a:t>
            </a:r>
            <a:r>
              <a:rPr lang="ar-SA" sz="2400" b="1" dirty="0" smtClean="0"/>
              <a:t>النحوية ( </a:t>
            </a:r>
            <a:r>
              <a:rPr lang="ar-SA" sz="2400" b="1" dirty="0" smtClean="0"/>
              <a:t>كلا اللغتين ) والاستفادة من مميزات كل لغة </a:t>
            </a:r>
            <a:r>
              <a:rPr lang="ar-SA" sz="2400" b="1" dirty="0" smtClean="0"/>
              <a:t>من أجل الوصول إلى ترجمة متقنة.</a:t>
            </a:r>
            <a:endParaRPr lang="ar-SA" sz="2400" b="1" dirty="0" smtClean="0"/>
          </a:p>
          <a:p>
            <a:pPr algn="r"/>
            <a:r>
              <a:rPr lang="ar-SA" sz="2400" b="1" dirty="0" smtClean="0"/>
              <a:t>3- تعلم الصور والتشبيهات البلاغية ومعرفة مقابلها في اللغة الهدف.</a:t>
            </a:r>
          </a:p>
          <a:p>
            <a:pPr algn="r"/>
            <a:r>
              <a:rPr lang="ar-SA" sz="2400" b="1" dirty="0" smtClean="0"/>
              <a:t>4- تعلم أو معرفة حضارة وثقافة كلا اللغتين لأن هذا يعتبر النكهة التي تجعل للكلمات </a:t>
            </a:r>
            <a:r>
              <a:rPr lang="ar-SA" sz="2400" b="1" dirty="0" smtClean="0"/>
              <a:t>مذاقا أصيلا .</a:t>
            </a:r>
            <a:endParaRPr lang="ar-SA" sz="2400" b="1" dirty="0" smtClean="0"/>
          </a:p>
          <a:p>
            <a:pPr algn="r"/>
            <a:r>
              <a:rPr lang="ar-SA" sz="2400" b="1" dirty="0" smtClean="0"/>
              <a:t>5- التفنن في النقل وإظهار مواطن الجمال في كلا اللغتين.</a:t>
            </a:r>
          </a:p>
          <a:p>
            <a:pPr algn="r"/>
            <a:r>
              <a:rPr lang="ar-SA" sz="2400" b="1" dirty="0" smtClean="0"/>
              <a:t>6- الإبداع في إيجاد الكلمات الملائمة والتي تعبر عن قصد الكاتب أو المتحدث الحقيقي.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86771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ar-SA" sz="4000" b="1" dirty="0" smtClean="0"/>
              <a:t>من صفات </a:t>
            </a:r>
            <a:r>
              <a:rPr lang="ar-SA" sz="4000" b="1" dirty="0" err="1" smtClean="0"/>
              <a:t>ال</a:t>
            </a:r>
            <a:r>
              <a:rPr lang="ar-KW" sz="4000" b="1" dirty="0" smtClean="0"/>
              <a:t>مترجم الناجح</a:t>
            </a:r>
            <a:endParaRPr lang="en-US" sz="40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1"/>
            <a:ext cx="7472386" cy="473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4086225" algn="l"/>
              </a:tabLst>
            </a:pPr>
            <a:r>
              <a:rPr lang="ar-KW" sz="2800" b="1" dirty="0"/>
              <a:t>1- </a:t>
            </a:r>
            <a:r>
              <a:rPr lang="ar-SA" sz="2800" b="1" dirty="0" smtClean="0"/>
              <a:t>الأمانة في </a:t>
            </a:r>
            <a:r>
              <a:rPr lang="ar-KW" sz="2800" b="1" dirty="0" smtClean="0"/>
              <a:t>نقل </a:t>
            </a:r>
            <a:r>
              <a:rPr lang="ar-KW" sz="2800" b="1" dirty="0" smtClean="0"/>
              <a:t>المعلومات كاملة دون نقصان أو زيادة </a:t>
            </a:r>
            <a:endParaRPr lang="ar-SA" sz="2800" b="1" dirty="0" smtClean="0"/>
          </a:p>
          <a:p>
            <a:pPr>
              <a:tabLst>
                <a:tab pos="4086225" algn="l"/>
              </a:tabLst>
            </a:pPr>
            <a:r>
              <a:rPr lang="ar-SA" sz="2800" b="1" dirty="0" smtClean="0"/>
              <a:t>2- الدقة في </a:t>
            </a:r>
            <a:r>
              <a:rPr lang="ar-KW" sz="2800" b="1" dirty="0" smtClean="0"/>
              <a:t>نقل</a:t>
            </a:r>
            <a:r>
              <a:rPr lang="ar-SA" sz="2800" b="1" dirty="0" smtClean="0"/>
              <a:t> </a:t>
            </a:r>
            <a:r>
              <a:rPr lang="ar-SA" sz="2800" b="1" dirty="0"/>
              <a:t>روح النص الأصلي </a:t>
            </a:r>
            <a:r>
              <a:rPr lang="ar-KW" sz="2800" b="1" dirty="0"/>
              <a:t>مضمونا وموضوعا </a:t>
            </a:r>
            <a:r>
              <a:rPr lang="ar-SA" sz="2800" b="1" dirty="0" smtClean="0"/>
              <a:t>.</a:t>
            </a:r>
            <a:endParaRPr lang="en-US" sz="2800" b="1" dirty="0"/>
          </a:p>
          <a:p>
            <a:pPr>
              <a:tabLst>
                <a:tab pos="4086225" algn="l"/>
              </a:tabLst>
            </a:pPr>
            <a:r>
              <a:rPr lang="ar-SA" sz="2800" b="1" dirty="0"/>
              <a:t>3- </a:t>
            </a:r>
            <a:r>
              <a:rPr lang="ar-KW" sz="2800" b="1" dirty="0"/>
              <a:t>حسن فهم النص المراد ترجمته وتحديد </a:t>
            </a:r>
            <a:r>
              <a:rPr lang="ar-KW" sz="2800" b="1" dirty="0" smtClean="0"/>
              <a:t>أفضل </a:t>
            </a:r>
            <a:r>
              <a:rPr lang="ar-SA" sz="2800" b="1" dirty="0" smtClean="0"/>
              <a:t>معنى</a:t>
            </a:r>
            <a:r>
              <a:rPr lang="ar-KW" sz="2800" b="1" dirty="0" smtClean="0"/>
              <a:t> </a:t>
            </a:r>
            <a:endParaRPr lang="ar-KW" sz="2800" b="1" dirty="0"/>
          </a:p>
          <a:p>
            <a:pPr>
              <a:tabLst>
                <a:tab pos="4086225" algn="l"/>
              </a:tabLst>
            </a:pPr>
            <a:r>
              <a:rPr lang="ar-KW" sz="2800" b="1" dirty="0"/>
              <a:t>    يتفق مع سياق النص وبأسلوب سهل وطبيعي.</a:t>
            </a:r>
            <a:endParaRPr lang="en-US" sz="2800" b="1" dirty="0"/>
          </a:p>
          <a:p>
            <a:pPr>
              <a:tabLst>
                <a:tab pos="4086225" algn="l"/>
              </a:tabLst>
            </a:pPr>
            <a:r>
              <a:rPr lang="ar-SA" sz="2800" b="1" dirty="0"/>
              <a:t>4- </a:t>
            </a:r>
            <a:r>
              <a:rPr lang="ar-KW" sz="2800" b="1" dirty="0"/>
              <a:t>الفهم بين السطور وعدم حرفية </a:t>
            </a:r>
            <a:r>
              <a:rPr lang="ar-KW" sz="2800" b="1" dirty="0" smtClean="0"/>
              <a:t>الترجمة</a:t>
            </a:r>
            <a:r>
              <a:rPr lang="ar-SA" sz="2800" b="1" dirty="0" smtClean="0"/>
              <a:t> .</a:t>
            </a:r>
            <a:endParaRPr lang="en-US" sz="2800" b="1" dirty="0"/>
          </a:p>
          <a:p>
            <a:pPr>
              <a:tabLst>
                <a:tab pos="4086225" algn="l"/>
              </a:tabLst>
            </a:pPr>
            <a:r>
              <a:rPr lang="ar-SA" sz="2800" b="1" dirty="0"/>
              <a:t>5- </a:t>
            </a:r>
            <a:r>
              <a:rPr lang="ar-KW" sz="2800" b="1" dirty="0" smtClean="0"/>
              <a:t>إتقان </a:t>
            </a:r>
            <a:r>
              <a:rPr lang="ar-KW" sz="2800" b="1" dirty="0"/>
              <a:t>اللفظ والقواعد</a:t>
            </a:r>
            <a:r>
              <a:rPr lang="ar-SA" sz="2800" b="1" dirty="0"/>
              <a:t> في اللغة الأجنبية.</a:t>
            </a:r>
            <a:endParaRPr lang="ar-KW" sz="2800" b="1" dirty="0"/>
          </a:p>
          <a:p>
            <a:pPr>
              <a:tabLst>
                <a:tab pos="4086225" algn="l"/>
              </a:tabLst>
            </a:pPr>
            <a:r>
              <a:rPr lang="ar-KW" sz="2800" b="1" dirty="0" smtClean="0"/>
              <a:t>6-</a:t>
            </a:r>
            <a:r>
              <a:rPr lang="ar-SA" sz="2800" b="1" dirty="0" smtClean="0"/>
              <a:t> </a:t>
            </a:r>
            <a:r>
              <a:rPr lang="ar-SA" sz="2800" b="1" dirty="0" smtClean="0"/>
              <a:t>أن يعكس المعنى</a:t>
            </a:r>
            <a:r>
              <a:rPr lang="ar-KW" sz="2800" b="1" dirty="0" smtClean="0"/>
              <a:t> </a:t>
            </a:r>
            <a:r>
              <a:rPr lang="ar-SA" sz="2800" b="1" dirty="0" smtClean="0"/>
              <a:t>بوضوح </a:t>
            </a:r>
            <a:r>
              <a:rPr lang="ar-SA" sz="2800" b="1" dirty="0" smtClean="0"/>
              <a:t>.</a:t>
            </a:r>
            <a:endParaRPr lang="en-US" sz="2800" b="1" dirty="0" smtClean="0"/>
          </a:p>
          <a:p>
            <a:pPr>
              <a:tabLst>
                <a:tab pos="4086225" algn="l"/>
              </a:tabLst>
            </a:pPr>
            <a:r>
              <a:rPr lang="ar-KW" sz="2800" b="1" dirty="0" smtClean="0"/>
              <a:t>7- </a:t>
            </a:r>
            <a:r>
              <a:rPr lang="ar-KW" sz="2800" b="1" dirty="0"/>
              <a:t>عدم الانحيازية في الترجمة </a:t>
            </a:r>
            <a:r>
              <a:rPr lang="ar-SA" sz="2800" b="1" dirty="0" smtClean="0"/>
              <a:t>.</a:t>
            </a:r>
            <a:endParaRPr lang="ar-KW" sz="2800" b="1" dirty="0"/>
          </a:p>
          <a:p>
            <a:pPr>
              <a:tabLst>
                <a:tab pos="4086225" algn="l"/>
              </a:tabLst>
            </a:pPr>
            <a:endParaRPr lang="ar-SA" b="1" dirty="0"/>
          </a:p>
        </p:txBody>
      </p:sp>
      <p:pic>
        <p:nvPicPr>
          <p:cNvPr id="10" name="Picture 5" descr="www-St-Takla-org___Hand-Writing-Notes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1652360" cy="1151645"/>
          </a:xfrm>
          <a:prstGeom prst="rect">
            <a:avLst/>
          </a:prstGeom>
          <a:noFill/>
        </p:spPr>
      </p:pic>
      <p:pic>
        <p:nvPicPr>
          <p:cNvPr id="11" name="Picture 7" descr="T_a97fc71b-7717-453a-b2c1-5252993ac5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29132"/>
            <a:ext cx="1714480" cy="1143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86000" y="457200"/>
            <a:ext cx="5029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4000" b="1" dirty="0" smtClean="0"/>
              <a:t>مقومات نجاح</a:t>
            </a:r>
            <a:r>
              <a:rPr lang="ar-KW" sz="4000" b="1" dirty="0" smtClean="0"/>
              <a:t> </a:t>
            </a:r>
            <a:r>
              <a:rPr lang="ar-SA" sz="4000" b="1" dirty="0" smtClean="0"/>
              <a:t>المترجم</a:t>
            </a:r>
            <a:endParaRPr lang="en-US" sz="4000" b="1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4348" y="1428736"/>
            <a:ext cx="7600952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>
              <a:tabLst>
                <a:tab pos="228600" algn="l"/>
              </a:tabLst>
            </a:pPr>
            <a:endParaRPr lang="en-US" sz="2400" b="1" dirty="0"/>
          </a:p>
          <a:p>
            <a:pPr algn="r">
              <a:tabLst>
                <a:tab pos="228600" algn="l"/>
              </a:tabLst>
            </a:pPr>
            <a:r>
              <a:rPr lang="ar-KW" sz="2800" b="1" dirty="0"/>
              <a:t>1- </a:t>
            </a:r>
            <a:r>
              <a:rPr lang="ar-SA" sz="2800" b="1" dirty="0"/>
              <a:t>المعرفة اللغوية القصوى لكل من </a:t>
            </a:r>
            <a:r>
              <a:rPr lang="ar-SA" sz="2800" b="1" dirty="0" smtClean="0"/>
              <a:t>اللغة المصدر واللغة الهدف.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r>
              <a:rPr lang="ar-SA" sz="2800" b="1" dirty="0"/>
              <a:t>2- الخلفية الثقافية الغنية</a:t>
            </a:r>
            <a:r>
              <a:rPr lang="ar-KW" sz="2800" b="1" dirty="0"/>
              <a:t> والترابط الفكري حضاريا وثقافيا</a:t>
            </a:r>
            <a:r>
              <a:rPr lang="ar-SA" sz="2800" b="1" dirty="0"/>
              <a:t>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r>
              <a:rPr lang="ar-SA" sz="2800" b="1" dirty="0"/>
              <a:t>3- المتابعة المستمرة للإصدارات الأصلية </a:t>
            </a:r>
            <a:r>
              <a:rPr lang="ar-KW" sz="2800" b="1" dirty="0"/>
              <a:t>والمترجمة.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r>
              <a:rPr lang="ar-SA" sz="2800" b="1" dirty="0"/>
              <a:t>4- الذاكرة النشطة نتيجة </a:t>
            </a:r>
            <a:r>
              <a:rPr lang="ar-KW" sz="2800" b="1" dirty="0"/>
              <a:t>ا</a:t>
            </a:r>
            <a:r>
              <a:rPr lang="ar-SA" sz="2800" b="1" dirty="0"/>
              <a:t>لقراءات والاطلاع</a:t>
            </a:r>
            <a:r>
              <a:rPr lang="ar-KW" sz="2800" b="1" dirty="0"/>
              <a:t> .</a:t>
            </a:r>
            <a:r>
              <a:rPr lang="ar-SA" sz="2800" b="1" dirty="0"/>
              <a:t> </a:t>
            </a:r>
            <a:endParaRPr lang="ar-KW" sz="2800" b="1" dirty="0"/>
          </a:p>
          <a:p>
            <a:pPr algn="r">
              <a:tabLst>
                <a:tab pos="228600" algn="l"/>
              </a:tabLst>
            </a:pPr>
            <a:r>
              <a:rPr lang="ar-KW" sz="2800" b="1" dirty="0"/>
              <a:t>5</a:t>
            </a:r>
            <a:r>
              <a:rPr lang="ar-SA" sz="2800" b="1" dirty="0"/>
              <a:t>- احترام خصائص اللغة الهدف</a:t>
            </a:r>
            <a:r>
              <a:rPr lang="ar-KW" sz="2800" b="1" dirty="0"/>
              <a:t> واختيار المقام المناسب.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r>
              <a:rPr lang="ar-KW" sz="2800" b="1" dirty="0"/>
              <a:t>6</a:t>
            </a:r>
            <a:r>
              <a:rPr lang="ar-SA" sz="2800" b="1" dirty="0"/>
              <a:t>-  </a:t>
            </a:r>
            <a:r>
              <a:rPr lang="ar-KW" sz="2800" b="1" dirty="0"/>
              <a:t>الاطلاع على كل ما هو حديث من قواميس وبرامج الكترونية خاصة باللغات والتي تحتوي </a:t>
            </a:r>
            <a:r>
              <a:rPr lang="ar-SA" sz="2800" b="1" dirty="0" smtClean="0"/>
              <a:t>عل</a:t>
            </a:r>
            <a:r>
              <a:rPr lang="ar-KW" sz="2800" b="1" dirty="0" smtClean="0"/>
              <a:t>ى </a:t>
            </a:r>
            <a:r>
              <a:rPr lang="ar-KW" sz="2800" b="1" dirty="0"/>
              <a:t>مفردات </a:t>
            </a:r>
            <a:r>
              <a:rPr lang="ar-SA" sz="2800" b="1" dirty="0" smtClean="0"/>
              <a:t>ومصطلحات </a:t>
            </a:r>
            <a:r>
              <a:rPr lang="ar-KW" sz="2800" b="1" dirty="0" smtClean="0"/>
              <a:t>جديدة</a:t>
            </a:r>
            <a:r>
              <a:rPr lang="ar-KW" sz="2800" b="1" dirty="0"/>
              <a:t>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endParaRPr lang="ar-SA" sz="2800" b="1" dirty="0"/>
          </a:p>
        </p:txBody>
      </p:sp>
      <p:pic>
        <p:nvPicPr>
          <p:cNvPr id="10" name="Picture 8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64" y="4929198"/>
            <a:ext cx="1905000" cy="1363663"/>
          </a:xfrm>
          <a:prstGeom prst="rect">
            <a:avLst/>
          </a:prstGeom>
          <a:noFill/>
        </p:spPr>
      </p:pic>
      <p:pic>
        <p:nvPicPr>
          <p:cNvPr id="11" name="Picture 2" descr="photo_nobz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0166" cy="1359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glaa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1257" y="4929198"/>
            <a:ext cx="1912181" cy="13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2022</TotalTime>
  <Words>309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المحاضرة التمهيدية</vt:lpstr>
      <vt:lpstr>Slide 1</vt:lpstr>
      <vt:lpstr>Lecture ( 3) </vt:lpstr>
      <vt:lpstr>Slide 3</vt:lpstr>
      <vt:lpstr>متطلبات أساسية للمترجم الناجح</vt:lpstr>
      <vt:lpstr>من صفات المترجم الناجح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152</cp:revision>
  <dcterms:created xsi:type="dcterms:W3CDTF">1601-01-01T00:00:00Z</dcterms:created>
  <dcterms:modified xsi:type="dcterms:W3CDTF">2012-01-14T07:50:29Z</dcterms:modified>
</cp:coreProperties>
</file>