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9" r:id="rId4"/>
  </p:sldMasterIdLst>
  <p:notesMasterIdLst>
    <p:notesMasterId r:id="rId21"/>
  </p:notesMasterIdLst>
  <p:handoutMasterIdLst>
    <p:handoutMasterId r:id="rId22"/>
  </p:handoutMasterIdLst>
  <p:sldIdLst>
    <p:sldId id="290" r:id="rId5"/>
    <p:sldId id="287" r:id="rId6"/>
    <p:sldId id="298" r:id="rId7"/>
    <p:sldId id="299" r:id="rId8"/>
    <p:sldId id="289" r:id="rId9"/>
    <p:sldId id="300" r:id="rId10"/>
    <p:sldId id="301" r:id="rId11"/>
    <p:sldId id="292" r:id="rId12"/>
    <p:sldId id="302" r:id="rId13"/>
    <p:sldId id="303" r:id="rId14"/>
    <p:sldId id="309" r:id="rId15"/>
    <p:sldId id="310" r:id="rId16"/>
    <p:sldId id="311" r:id="rId17"/>
    <p:sldId id="312" r:id="rId18"/>
    <p:sldId id="313" r:id="rId19"/>
    <p:sldId id="288" r:id="rId2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3085" autoAdjust="0"/>
    <p:restoredTop sz="94660" autoAdjust="0"/>
  </p:normalViewPr>
  <p:slideViewPr>
    <p:cSldViewPr>
      <p:cViewPr varScale="1">
        <p:scale>
          <a:sx n="73" d="100"/>
          <a:sy n="73" d="100"/>
        </p:scale>
        <p:origin x="-85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F96BF620-5DF2-4AA5-AAEC-B2B4FFD5CA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E5C5D1F6-904E-4F35-A659-B6C44C15B66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A43F68A-1A9B-4B71-BE24-66907915BED0}" type="slidenum">
              <a:rPr lang="ar-SA"/>
              <a:pPr/>
              <a:t>6</a:t>
            </a:fld>
            <a:endParaRPr lang="en-US"/>
          </a:p>
        </p:txBody>
      </p:sp>
      <p:sp>
        <p:nvSpPr>
          <p:cNvPr id="3277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796D614-7D32-4933-90D5-5056D66BE454}" type="slidenum">
              <a:rPr lang="ar-SA"/>
              <a:pPr/>
              <a:t>7</a:t>
            </a:fld>
            <a:endParaRPr lang="en-US"/>
          </a:p>
        </p:txBody>
      </p:sp>
      <p:sp>
        <p:nvSpPr>
          <p:cNvPr id="3379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8765B91-EFC3-49E3-B97B-12220D5D80FB}" type="slidenum">
              <a:rPr lang="ar-SA"/>
              <a:pPr/>
              <a:t>9</a:t>
            </a:fld>
            <a:endParaRPr lang="en-US"/>
          </a:p>
        </p:txBody>
      </p:sp>
      <p:sp>
        <p:nvSpPr>
          <p:cNvPr id="3584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07BDB77-A9D2-4593-A16E-372402912548}" type="slidenum">
              <a:rPr lang="ar-SA"/>
              <a:pPr/>
              <a:t>10</a:t>
            </a:fld>
            <a:endParaRPr lang="en-US"/>
          </a:p>
        </p:txBody>
      </p:sp>
      <p:sp>
        <p:nvSpPr>
          <p:cNvPr id="4813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E38AEB5-C5D1-428C-8E47-4F7F8376F18E}" type="slidenum">
              <a:rPr lang="ar-SA"/>
              <a:pPr/>
              <a:t>11</a:t>
            </a:fld>
            <a:endParaRPr lang="en-US"/>
          </a:p>
        </p:txBody>
      </p:sp>
      <p:sp>
        <p:nvSpPr>
          <p:cNvPr id="4096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BD7AD66-8A0E-49E6-9029-615CDB363BEC}" type="slidenum">
              <a:rPr lang="ar-SA"/>
              <a:pPr/>
              <a:t>12</a:t>
            </a:fld>
            <a:endParaRPr lang="en-US"/>
          </a:p>
        </p:txBody>
      </p:sp>
      <p:sp>
        <p:nvSpPr>
          <p:cNvPr id="4198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044735-2F70-43C1-BB16-211FC73809FF}" type="slidenum">
              <a:rPr lang="ar-SA"/>
              <a:pPr/>
              <a:t>13</a:t>
            </a:fld>
            <a:endParaRPr lang="en-US"/>
          </a:p>
        </p:txBody>
      </p:sp>
      <p:sp>
        <p:nvSpPr>
          <p:cNvPr id="5017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FB3279E-6F3A-4958-9E4D-8603526224DF}" type="slidenum">
              <a:rPr lang="ar-SA"/>
              <a:pPr/>
              <a:t>14</a:t>
            </a:fld>
            <a:endParaRPr lang="en-US"/>
          </a:p>
        </p:txBody>
      </p:sp>
      <p:sp>
        <p:nvSpPr>
          <p:cNvPr id="5222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95A8F3A-2167-4954-BA9B-6BAFBD408DAC}" type="slidenum">
              <a:rPr lang="ar-SA"/>
              <a:pPr/>
              <a:t>15</a:t>
            </a:fld>
            <a:endParaRPr lang="en-US"/>
          </a:p>
        </p:txBody>
      </p:sp>
      <p:sp>
        <p:nvSpPr>
          <p:cNvPr id="5427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1"/>
          <p:cNvSpPr/>
          <p:nvPr/>
        </p:nvSpPr>
        <p:spPr>
          <a:xfrm>
            <a:off x="6682154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548554" y="6356351"/>
            <a:ext cx="44547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55E084-9970-4F34-AC24-F1A206AAC94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01662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4638685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22031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71BEFD-5694-4D42-B6B2-4AB0CF4212D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357673-F87A-43BA-AA61-C74C9F012FC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FF3978-8EEA-4379-8B38-B0CDE824526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1" y="274640"/>
            <a:ext cx="65341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1D8995-148C-4492-AF94-5C9F1387DA0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7948246" y="5791200"/>
            <a:ext cx="868974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36831" y="6376989"/>
            <a:ext cx="52753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300A16-F201-4E35-871D-6738331B5CE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260123" y="6519864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507773" y="6291264"/>
            <a:ext cx="14061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81354" y="5791201"/>
            <a:ext cx="773723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844062" y="6581776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091712" y="6291264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hf hd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4853354" y="4648200"/>
            <a:ext cx="4290646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King Faisal University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Deanship of E-Learning and Distance Education</a:t>
            </a:r>
            <a:endParaRPr lang="en-US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994889" y="1981201"/>
            <a:ext cx="2400300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5622681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214283" y="2819400"/>
            <a:ext cx="500066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4000" b="1" dirty="0" smtClean="0">
                <a:solidFill>
                  <a:srgbClr val="C00000"/>
                </a:solidFill>
                <a:latin typeface="Calibri" pitchFamily="34" charset="0"/>
                <a:cs typeface="Times New Roman" pitchFamily="18" charset="0"/>
              </a:rPr>
              <a:t>Translating Text Types</a:t>
            </a:r>
          </a:p>
          <a:p>
            <a:pPr algn="ctr"/>
            <a:r>
              <a:rPr lang="en-US" sz="2600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By:  Dr. Naji Ibrahim Al-Arfaj</a:t>
            </a:r>
          </a:p>
          <a:p>
            <a:pPr algn="ctr"/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      </a:t>
            </a:r>
            <a:r>
              <a:rPr lang="en-US" b="1" dirty="0" smtClean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Educator</a:t>
            </a:r>
            <a:r>
              <a:rPr lang="en-US" sz="1100" b="1" dirty="0" smtClean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.</a:t>
            </a:r>
            <a:r>
              <a:rPr lang="en-US" b="1" dirty="0" smtClean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  Author</a:t>
            </a:r>
            <a:r>
              <a:rPr lang="en-US" sz="1100" b="1" dirty="0" smtClean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.</a:t>
            </a:r>
            <a:r>
              <a:rPr lang="en-US" b="1" dirty="0" smtClean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  Translator</a:t>
            </a:r>
            <a:r>
              <a:rPr lang="en-US" sz="1100" b="1" dirty="0" smtClean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.</a:t>
            </a:r>
            <a:endParaRPr lang="en-US" b="1" dirty="0" smtClean="0">
              <a:solidFill>
                <a:srgbClr val="002060"/>
              </a:solidFill>
              <a:latin typeface="Calibri" pitchFamily="34" charset="0"/>
            </a:endParaRPr>
          </a:p>
          <a:p>
            <a:pPr algn="ctr"/>
            <a:endParaRPr lang="en-US" sz="2600" b="1" dirty="0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51692" y="6405564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6000" b="1" spc="-150" dirty="0" smtClean="0">
                <a:solidFill>
                  <a:schemeClr val="accent1"/>
                </a:solidFill>
                <a:latin typeface="ae_AlMateen" pitchFamily="2" charset="-78"/>
                <a:cs typeface="ae_AlMateen" pitchFamily="2" charset="-78"/>
              </a:rPr>
              <a:t>Lecture ( </a:t>
            </a:r>
            <a:r>
              <a:rPr lang="en-US" sz="6000" b="1" spc="-150" dirty="0" smtClean="0">
                <a:solidFill>
                  <a:schemeClr val="accent1"/>
                </a:solidFill>
                <a:latin typeface="ae_AlMateen" pitchFamily="2" charset="-78"/>
                <a:cs typeface="ae_AlMateen" pitchFamily="2" charset="-78"/>
              </a:rPr>
              <a:t>4) </a:t>
            </a:r>
            <a:endParaRPr lang="en-US" sz="6000" b="1" spc="-150" dirty="0" smtClean="0">
              <a:solidFill>
                <a:schemeClr val="accent1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The Importance of Translation</a:t>
            </a:r>
          </a:p>
          <a:p>
            <a:r>
              <a:rPr lang="ar-SA" b="1" dirty="0" smtClean="0">
                <a:solidFill>
                  <a:schemeClr val="tx1"/>
                </a:solidFill>
              </a:rPr>
              <a:t>أهمية الترجمة 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698682" y="6356351"/>
            <a:ext cx="445477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9B498F4A-58E1-402E-9A26-F99314DCE6EC}" type="slidenum">
              <a:rPr lang="en-US" sz="1600" smtClean="0">
                <a:cs typeface="Arial" pitchFamily="34" charset="0"/>
              </a:rPr>
              <a:pPr/>
              <a:t>2</a:t>
            </a:fld>
            <a:endParaRPr lang="en-US" sz="1600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00034" y="3786190"/>
            <a:ext cx="8001056" cy="2533009"/>
          </a:xfrm>
        </p:spPr>
        <p:txBody>
          <a:bodyPr numCol="1">
            <a:normAutofit/>
          </a:bodyPr>
          <a:lstStyle/>
          <a:p>
            <a:pPr algn="ctr"/>
            <a:r>
              <a:rPr lang="ar-SA" sz="4000" b="1" dirty="0" smtClean="0">
                <a:solidFill>
                  <a:schemeClr val="accent1">
                    <a:lumMod val="75000"/>
                  </a:schemeClr>
                </a:solidFill>
              </a:rPr>
              <a:t>" يا أيها الناس إنا خلقناكم من ذكر وأنثى </a:t>
            </a:r>
            <a:endParaRPr lang="ar-SA" sz="40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ar-SA" sz="4000" b="1" dirty="0" smtClean="0">
                <a:solidFill>
                  <a:schemeClr val="accent1">
                    <a:lumMod val="75000"/>
                  </a:schemeClr>
                </a:solidFill>
              </a:rPr>
              <a:t>وجعلناكم </a:t>
            </a:r>
            <a:r>
              <a:rPr lang="ar-SA" sz="4000" b="1" dirty="0" smtClean="0">
                <a:solidFill>
                  <a:schemeClr val="accent1">
                    <a:lumMod val="75000"/>
                  </a:schemeClr>
                </a:solidFill>
              </a:rPr>
              <a:t>شعوبا وقبائل </a:t>
            </a:r>
            <a:r>
              <a:rPr lang="ar-SA" sz="4000" b="1" dirty="0" smtClean="0">
                <a:solidFill>
                  <a:schemeClr val="accent1">
                    <a:lumMod val="75000"/>
                  </a:schemeClr>
                </a:solidFill>
              </a:rPr>
              <a:t>لتعارفوا ”</a:t>
            </a:r>
          </a:p>
          <a:p>
            <a:pPr algn="ctr"/>
            <a:r>
              <a:rPr lang="ar-SA" sz="2400" b="1" dirty="0" smtClean="0"/>
              <a:t>هذه دعوة </a:t>
            </a:r>
            <a:r>
              <a:rPr lang="ar-SA" sz="2400" b="1" dirty="0" smtClean="0"/>
              <a:t>للإنسان بأن </a:t>
            </a:r>
            <a:r>
              <a:rPr lang="ar-SA" sz="2400" b="1" dirty="0" smtClean="0"/>
              <a:t>يتعارف ويتواصل ، </a:t>
            </a:r>
          </a:p>
          <a:p>
            <a:pPr algn="ctr"/>
            <a:r>
              <a:rPr lang="ar-SA" sz="2400" b="1" dirty="0" smtClean="0"/>
              <a:t>والتعارف والتواصل </a:t>
            </a:r>
            <a:r>
              <a:rPr lang="ar-SA" sz="2400" b="1" dirty="0" smtClean="0"/>
              <a:t>بين </a:t>
            </a:r>
            <a:r>
              <a:rPr lang="ar-SA" sz="2400" b="1" dirty="0" smtClean="0"/>
              <a:t>الأمم والشعوب لا يتم إلا باللغات والترجمة</a:t>
            </a:r>
            <a:endParaRPr lang="ar-SA" sz="2400" b="1" dirty="0"/>
          </a:p>
        </p:txBody>
      </p:sp>
      <p:sp>
        <p:nvSpPr>
          <p:cNvPr id="5" name="Subtitle 3"/>
          <p:cNvSpPr txBox="1">
            <a:spLocks/>
          </p:cNvSpPr>
          <p:nvPr/>
        </p:nvSpPr>
        <p:spPr bwMode="auto">
          <a:xfrm>
            <a:off x="1100158" y="214290"/>
            <a:ext cx="6400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The Importance of Translation from </a:t>
            </a:r>
          </a:p>
          <a:p>
            <a:pPr marL="342900" marR="0" lvl="0" indent="-342900" algn="ct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An Arabic &amp; Islamic Perspective </a:t>
            </a:r>
          </a:p>
          <a:p>
            <a:pPr marL="342900" marR="0" lvl="0" indent="-342900" algn="ct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أهمية الترجمة من منظور عربي وإسلامي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pic>
        <p:nvPicPr>
          <p:cNvPr id="8" name="Picture 5" descr="?attid=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64128" y="2071678"/>
            <a:ext cx="5179594" cy="15001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0.33302  E" pathEditMode="relative" ptsTypes="">
                                      <p:cBhvr>
                                        <p:cTn id="6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428860" y="274638"/>
            <a:ext cx="625794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l"/>
            <a:r>
              <a:rPr lang="ar-SA" b="1" dirty="0" smtClean="0">
                <a:solidFill>
                  <a:schemeClr val="tx1"/>
                </a:solidFill>
              </a:rPr>
              <a:t>ماهية الترجمة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259632" y="1494664"/>
            <a:ext cx="6741392" cy="4824535"/>
          </a:xfrm>
        </p:spPr>
        <p:txBody>
          <a:bodyPr numCol="1">
            <a:normAutofit/>
          </a:bodyPr>
          <a:lstStyle/>
          <a:p>
            <a:pPr algn="l"/>
            <a:r>
              <a:rPr lang="en-US" b="1" dirty="0" smtClean="0"/>
              <a:t> </a:t>
            </a:r>
            <a:endParaRPr lang="ar-SA" b="1" dirty="0"/>
          </a:p>
        </p:txBody>
      </p:sp>
      <p:pic>
        <p:nvPicPr>
          <p:cNvPr id="5" name="Picture 3" descr="?attid=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15074" y="1428737"/>
            <a:ext cx="2928926" cy="3027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11"/>
          <p:cNvSpPr>
            <a:spLocks noChangeArrowheads="1"/>
          </p:cNvSpPr>
          <p:nvPr/>
        </p:nvSpPr>
        <p:spPr bwMode="auto">
          <a:xfrm>
            <a:off x="214282" y="1428736"/>
            <a:ext cx="5929354" cy="433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r"/>
            <a:r>
              <a:rPr lang="ar-SA" sz="3200" b="1" dirty="0"/>
              <a:t>اﻟترجمة</a:t>
            </a:r>
            <a:r>
              <a:rPr lang="ar-SA" sz="3200" dirty="0"/>
              <a:t> هي عملية تفسير معاني نص </a:t>
            </a:r>
            <a:r>
              <a:rPr lang="ar-SA" sz="3200" dirty="0" smtClean="0"/>
              <a:t>من (اللغة </a:t>
            </a:r>
            <a:r>
              <a:rPr lang="ar-SA" sz="3200" dirty="0"/>
              <a:t>المصدر) بما </a:t>
            </a:r>
            <a:r>
              <a:rPr lang="ar-KW" sz="3200" dirty="0" smtClean="0"/>
              <a:t>يعادله </a:t>
            </a:r>
            <a:r>
              <a:rPr lang="ar-SA" sz="3200" dirty="0"/>
              <a:t>من اللغة المترجم إليها (اللغة الهدف). </a:t>
            </a:r>
            <a:r>
              <a:rPr lang="ar-SA" sz="3200" dirty="0" smtClean="0"/>
              <a:t>وهي </a:t>
            </a:r>
            <a:r>
              <a:rPr lang="ar-SA" sz="3200" dirty="0"/>
              <a:t>نقل لحضارة وثقافة وعلم وفكر وأسلوب ولغة.</a:t>
            </a:r>
            <a:endParaRPr lang="ar-KW" sz="3200" dirty="0"/>
          </a:p>
          <a:p>
            <a:pPr algn="r"/>
            <a:r>
              <a:rPr lang="ar-SA" sz="3200" dirty="0"/>
              <a:t> </a:t>
            </a:r>
            <a:r>
              <a:rPr lang="ar-SA" sz="3200" dirty="0" smtClean="0"/>
              <a:t>وكلمة </a:t>
            </a:r>
            <a:r>
              <a:rPr lang="ar-SA" sz="3200" dirty="0" smtClean="0"/>
              <a:t>الترجمة بشكل عام تستخدم للإشارة إلى جميع العمليات والأساليب المستخدمة </a:t>
            </a:r>
            <a:r>
              <a:rPr lang="ar-SA" sz="3200" dirty="0" smtClean="0"/>
              <a:t>  لنقل </a:t>
            </a:r>
            <a:r>
              <a:rPr lang="ar-SA" sz="3200" dirty="0" smtClean="0"/>
              <a:t>المعنى من اللغة </a:t>
            </a:r>
            <a:r>
              <a:rPr lang="ar-SA" sz="3200" dirty="0" smtClean="0"/>
              <a:t>المصدر</a:t>
            </a:r>
          </a:p>
          <a:p>
            <a:pPr algn="ctr">
              <a:buFont typeface="Wingdings" pitchFamily="2" charset="2"/>
              <a:buNone/>
            </a:pPr>
            <a:r>
              <a:rPr lang="ar-SA" sz="2000" dirty="0" smtClean="0"/>
              <a:t> </a:t>
            </a:r>
            <a:r>
              <a:rPr lang="ar-SA" dirty="0" smtClean="0"/>
              <a:t> </a:t>
            </a:r>
            <a:r>
              <a:rPr lang="en-GB" dirty="0" smtClean="0"/>
              <a:t>(Source Language)  </a:t>
            </a:r>
            <a:r>
              <a:rPr lang="ar-SA" dirty="0" smtClean="0"/>
              <a:t> </a:t>
            </a:r>
            <a:endParaRPr lang="ar-SA" sz="2000" dirty="0" smtClean="0"/>
          </a:p>
          <a:p>
            <a:pPr algn="r">
              <a:buFont typeface="Wingdings" pitchFamily="2" charset="2"/>
              <a:buNone/>
            </a:pPr>
            <a:r>
              <a:rPr lang="en-GB" dirty="0" smtClean="0"/>
              <a:t>(Target Language </a:t>
            </a:r>
            <a:r>
              <a:rPr lang="en-GB" dirty="0" smtClean="0"/>
              <a:t>)</a:t>
            </a:r>
            <a:r>
              <a:rPr lang="ar-SA" dirty="0" smtClean="0"/>
              <a:t>     </a:t>
            </a:r>
            <a:r>
              <a:rPr lang="en-GB" dirty="0" smtClean="0"/>
              <a:t>  </a:t>
            </a:r>
            <a:r>
              <a:rPr lang="ar-SA" dirty="0" smtClean="0">
                <a:solidFill>
                  <a:schemeClr val="bg1"/>
                </a:solidFill>
              </a:rPr>
              <a:t> </a:t>
            </a:r>
            <a:r>
              <a:rPr lang="ar-SA" sz="3200" dirty="0" smtClean="0">
                <a:solidFill>
                  <a:schemeClr val="bg1"/>
                </a:solidFill>
              </a:rPr>
              <a:t>. </a:t>
            </a:r>
            <a:r>
              <a:rPr lang="ar-SA" sz="3200" dirty="0" smtClean="0"/>
              <a:t>إلى </a:t>
            </a:r>
            <a:r>
              <a:rPr lang="ar-SA" sz="3200" dirty="0" smtClean="0"/>
              <a:t>اللغة </a:t>
            </a:r>
            <a:r>
              <a:rPr lang="ar-SA" sz="3200" dirty="0" smtClean="0"/>
              <a:t>الهدف</a:t>
            </a:r>
            <a:endParaRPr lang="ar-KW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259632" y="1494664"/>
            <a:ext cx="6741392" cy="4824535"/>
          </a:xfrm>
        </p:spPr>
        <p:txBody>
          <a:bodyPr numCol="1">
            <a:normAutofit/>
          </a:bodyPr>
          <a:lstStyle/>
          <a:p>
            <a:pPr algn="l"/>
            <a:r>
              <a:rPr lang="en-US" b="1" dirty="0" smtClean="0">
                <a:cs typeface="Times New Roman" charset="0"/>
              </a:rPr>
              <a:t>Definitions:</a:t>
            </a:r>
          </a:p>
          <a:p>
            <a:pPr algn="l"/>
            <a:r>
              <a:rPr lang="en-US" dirty="0" smtClean="0">
                <a:cs typeface="Times New Roman" charset="0"/>
              </a:rPr>
              <a:t>1- Translation consists of transferring the meaning of the source language text into the receptor language text.</a:t>
            </a:r>
            <a:endParaRPr lang="ar-SA" b="1" dirty="0" smtClean="0"/>
          </a:p>
          <a:p>
            <a:pPr algn="l"/>
            <a:r>
              <a:rPr lang="en-US" dirty="0" smtClean="0"/>
              <a:t>2- Translation is the replacement of textual material in one language by equivalent textual material in another language. ( Catford, 1965)</a:t>
            </a:r>
            <a:endParaRPr lang="ar-SA" b="1" dirty="0" smtClean="0"/>
          </a:p>
          <a:p>
            <a:pPr algn="l"/>
            <a:endParaRPr lang="ar-SA" b="1" dirty="0"/>
          </a:p>
        </p:txBody>
      </p:sp>
      <p:sp>
        <p:nvSpPr>
          <p:cNvPr id="6" name="Subtitle 3"/>
          <p:cNvSpPr txBox="1">
            <a:spLocks/>
          </p:cNvSpPr>
          <p:nvPr/>
        </p:nvSpPr>
        <p:spPr bwMode="auto">
          <a:xfrm>
            <a:off x="857224" y="214290"/>
            <a:ext cx="6400800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The Importance of Translation</a:t>
            </a:r>
          </a:p>
          <a:p>
            <a:pPr marL="342900" marR="0" lvl="0" indent="-342900" algn="ct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أهمية الترجمة 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457200" y="304800"/>
            <a:ext cx="8229600" cy="6172200"/>
          </a:xfrm>
        </p:spPr>
        <p:txBody>
          <a:bodyPr/>
          <a:lstStyle/>
          <a:p>
            <a:pPr>
              <a:buClr>
                <a:schemeClr val="folHlink"/>
              </a:buClr>
              <a:buFont typeface="Wingdings" pitchFamily="2" charset="2"/>
              <a:buNone/>
            </a:pPr>
            <a:r>
              <a:rPr lang="ar-SA" sz="4400" b="1" dirty="0">
                <a:cs typeface="Arial" charset="0"/>
              </a:rPr>
              <a:t>أهمية الترجمة</a:t>
            </a:r>
          </a:p>
          <a:p>
            <a:pPr algn="ctr">
              <a:buClr>
                <a:schemeClr val="folHlink"/>
              </a:buClr>
              <a:buFont typeface="Wingdings" pitchFamily="2" charset="2"/>
              <a:buNone/>
            </a:pPr>
            <a:endParaRPr lang="en-US" sz="2800" b="1" dirty="0">
              <a:solidFill>
                <a:srgbClr val="FFFF00"/>
              </a:solidFill>
              <a:cs typeface="Arial" charset="0"/>
            </a:endParaRPr>
          </a:p>
          <a:p>
            <a:pPr>
              <a:buClr>
                <a:schemeClr val="folHlink"/>
              </a:buClr>
            </a:pPr>
            <a:r>
              <a:rPr lang="ar-SA" sz="2400" b="1" dirty="0" smtClean="0">
                <a:cs typeface="Arial" charset="0"/>
              </a:rPr>
              <a:t>- لعبت </a:t>
            </a:r>
            <a:r>
              <a:rPr lang="ar-SA" sz="2400" b="1" dirty="0">
                <a:cs typeface="Arial" charset="0"/>
              </a:rPr>
              <a:t>الترجمة دورا كبيرا وفاعلا في نقل علوم ومعارف </a:t>
            </a:r>
            <a:r>
              <a:rPr lang="ar-SA" sz="2400" b="1" dirty="0" smtClean="0">
                <a:cs typeface="Arial" charset="0"/>
              </a:rPr>
              <a:t>وموروثات </a:t>
            </a:r>
          </a:p>
          <a:p>
            <a:pPr>
              <a:buClr>
                <a:schemeClr val="folHlink"/>
              </a:buClr>
            </a:pPr>
            <a:r>
              <a:rPr lang="ar-SA" sz="2400" b="1" dirty="0" smtClean="0">
                <a:cs typeface="Arial" charset="0"/>
              </a:rPr>
              <a:t>الثقافات </a:t>
            </a:r>
            <a:r>
              <a:rPr lang="ar-SA" sz="2400" b="1" dirty="0">
                <a:cs typeface="Arial" charset="0"/>
              </a:rPr>
              <a:t>والحضارات المختلفة عبر التاريخ. كما أسهمت الترجمة في </a:t>
            </a:r>
            <a:endParaRPr lang="ar-SA" sz="2400" b="1" dirty="0" smtClean="0">
              <a:cs typeface="Arial" charset="0"/>
            </a:endParaRPr>
          </a:p>
          <a:p>
            <a:pPr>
              <a:buClr>
                <a:schemeClr val="folHlink"/>
              </a:buClr>
            </a:pPr>
            <a:r>
              <a:rPr lang="ar-SA" sz="2400" b="1" dirty="0" smtClean="0">
                <a:cs typeface="Arial" charset="0"/>
              </a:rPr>
              <a:t>تبادل </a:t>
            </a:r>
            <a:r>
              <a:rPr lang="ar-SA" sz="2400" b="1" dirty="0">
                <a:cs typeface="Arial" charset="0"/>
              </a:rPr>
              <a:t>الأفكار والمصالح المشتركة بين الأمم والشعوب.</a:t>
            </a:r>
            <a:endParaRPr lang="en-US" b="1" dirty="0"/>
          </a:p>
          <a:p>
            <a:pPr>
              <a:buClr>
                <a:schemeClr val="folHlink"/>
              </a:buClr>
            </a:pPr>
            <a:r>
              <a:rPr lang="ar-SA" sz="2400" b="1" dirty="0" smtClean="0">
                <a:cs typeface="Arial" charset="0"/>
              </a:rPr>
              <a:t>- للترجمة </a:t>
            </a:r>
            <a:r>
              <a:rPr lang="ar-SA" sz="2400" b="1" dirty="0">
                <a:cs typeface="Arial" charset="0"/>
              </a:rPr>
              <a:t>أهمية قصوى عبر العصور بشكل عام، وفي هذا العصر </a:t>
            </a:r>
            <a:r>
              <a:rPr lang="ar-SA" sz="2400" b="1" dirty="0" smtClean="0">
                <a:cs typeface="Arial" charset="0"/>
              </a:rPr>
              <a:t>بشكل</a:t>
            </a:r>
          </a:p>
          <a:p>
            <a:pPr>
              <a:buClr>
                <a:schemeClr val="folHlink"/>
              </a:buClr>
            </a:pPr>
            <a:r>
              <a:rPr lang="ar-SA" sz="2400" b="1" dirty="0" smtClean="0">
                <a:cs typeface="Arial" charset="0"/>
              </a:rPr>
              <a:t> </a:t>
            </a:r>
            <a:r>
              <a:rPr lang="ar-SA" sz="2400" b="1" dirty="0">
                <a:cs typeface="Arial" charset="0"/>
              </a:rPr>
              <a:t>خاص. خاصة في ظل التطورات السياسية والعسكرية والاقتصادية </a:t>
            </a:r>
            <a:endParaRPr lang="ar-SA" sz="2400" b="1" dirty="0" smtClean="0">
              <a:cs typeface="Arial" charset="0"/>
            </a:endParaRPr>
          </a:p>
          <a:p>
            <a:pPr>
              <a:buClr>
                <a:schemeClr val="folHlink"/>
              </a:buClr>
            </a:pPr>
            <a:r>
              <a:rPr lang="ar-SA" sz="2400" b="1" dirty="0" smtClean="0">
                <a:cs typeface="Arial" charset="0"/>
              </a:rPr>
              <a:t>والتقنية </a:t>
            </a:r>
            <a:r>
              <a:rPr lang="ar-SA" sz="2400" b="1" dirty="0">
                <a:cs typeface="Arial" charset="0"/>
              </a:rPr>
              <a:t>والمعلوماتية والإعلامية وغيرها التي يشهدها عالمنا اليوم. </a:t>
            </a:r>
            <a:endParaRPr lang="ar-SA" sz="2400" b="1" dirty="0" smtClean="0">
              <a:cs typeface="Arial" charset="0"/>
            </a:endParaRPr>
          </a:p>
          <a:p>
            <a:pPr>
              <a:buClr>
                <a:schemeClr val="folHlink"/>
              </a:buClr>
            </a:pPr>
            <a:r>
              <a:rPr lang="ar-SA" sz="2400" b="1" dirty="0" smtClean="0">
                <a:cs typeface="Arial" charset="0"/>
              </a:rPr>
              <a:t>ولقد </a:t>
            </a:r>
            <a:r>
              <a:rPr lang="ar-SA" sz="2400" b="1" dirty="0">
                <a:cs typeface="Arial" charset="0"/>
              </a:rPr>
              <a:t>احتلت اللغة العربية والترجمة منها وإليها مركز الصدارة  في </a:t>
            </a:r>
            <a:endParaRPr lang="ar-SA" sz="2400" b="1" dirty="0" smtClean="0">
              <a:cs typeface="Arial" charset="0"/>
            </a:endParaRPr>
          </a:p>
          <a:p>
            <a:pPr>
              <a:buClr>
                <a:schemeClr val="folHlink"/>
              </a:buClr>
            </a:pPr>
            <a:r>
              <a:rPr lang="ar-SA" sz="2400" b="1" dirty="0" smtClean="0">
                <a:cs typeface="Arial" charset="0"/>
              </a:rPr>
              <a:t>الغرب </a:t>
            </a:r>
            <a:r>
              <a:rPr lang="ar-SA" sz="2400" b="1" dirty="0">
                <a:cs typeface="Arial" charset="0"/>
              </a:rPr>
              <a:t>بشكل عام وأمريكا بشكل خاص في أعقاب أحداث الحادي عشر </a:t>
            </a:r>
            <a:endParaRPr lang="ar-SA" sz="2400" b="1" dirty="0" smtClean="0">
              <a:cs typeface="Arial" charset="0"/>
            </a:endParaRPr>
          </a:p>
          <a:p>
            <a:pPr>
              <a:buClr>
                <a:schemeClr val="folHlink"/>
              </a:buClr>
            </a:pPr>
            <a:r>
              <a:rPr lang="ar-SA" sz="2400" b="1" dirty="0" smtClean="0">
                <a:cs typeface="Arial" charset="0"/>
              </a:rPr>
              <a:t>من </a:t>
            </a:r>
            <a:r>
              <a:rPr lang="ar-SA" sz="2400" b="1" dirty="0">
                <a:cs typeface="Arial" charset="0"/>
              </a:rPr>
              <a:t>سبتمبر 2001م.</a:t>
            </a:r>
            <a:r>
              <a:rPr lang="ar-SA" sz="2400" b="1" dirty="0"/>
              <a:t> </a:t>
            </a:r>
            <a:endParaRPr lang="en-US" sz="24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4282" y="457200"/>
            <a:ext cx="8624918" cy="6019800"/>
          </a:xfrm>
        </p:spPr>
        <p:txBody>
          <a:bodyPr/>
          <a:lstStyle/>
          <a:p>
            <a:pPr marL="609600" indent="-609600"/>
            <a:endParaRPr lang="ar-SA" b="1" dirty="0" smtClean="0">
              <a:cs typeface="Arial" charset="0"/>
            </a:endParaRPr>
          </a:p>
          <a:p>
            <a:pPr marL="609600" indent="-609600"/>
            <a:endParaRPr lang="ar-SA" b="1" dirty="0" smtClean="0"/>
          </a:p>
          <a:p>
            <a:pPr marL="609600" indent="-609600"/>
            <a:r>
              <a:rPr lang="ar-SA" sz="2800" b="1" dirty="0" smtClean="0">
                <a:cs typeface="Arial" charset="0"/>
              </a:rPr>
              <a:t>فعلى </a:t>
            </a:r>
            <a:r>
              <a:rPr lang="ar-SA" sz="2800" b="1" dirty="0">
                <a:cs typeface="Arial" charset="0"/>
              </a:rPr>
              <a:t>سبيل المثال، عقدت في الولايات المتحدة الأمريكية </a:t>
            </a:r>
            <a:r>
              <a:rPr lang="ar-SA" sz="2800" b="1" dirty="0" smtClean="0">
                <a:cs typeface="Arial" charset="0"/>
              </a:rPr>
              <a:t>في</a:t>
            </a:r>
          </a:p>
          <a:p>
            <a:pPr marL="609600" indent="-609600"/>
            <a:r>
              <a:rPr lang="ar-SA" sz="2800" b="1" dirty="0" smtClean="0">
                <a:cs typeface="Arial" charset="0"/>
              </a:rPr>
              <a:t> </a:t>
            </a:r>
            <a:r>
              <a:rPr lang="ar-SA" sz="2800" b="1" dirty="0">
                <a:cs typeface="Arial" charset="0"/>
              </a:rPr>
              <a:t>عام </a:t>
            </a:r>
            <a:r>
              <a:rPr lang="en-GB" sz="2800" b="1" dirty="0">
                <a:cs typeface="Arial" charset="0"/>
              </a:rPr>
              <a:t>2006)</a:t>
            </a:r>
            <a:r>
              <a:rPr lang="ar-SA" sz="2800" b="1" dirty="0">
                <a:cs typeface="Arial" charset="0"/>
              </a:rPr>
              <a:t>م) أول قمة قومية حول الترجمة. </a:t>
            </a:r>
          </a:p>
          <a:p>
            <a:pPr marL="609600" indent="-609600">
              <a:buFont typeface="Wingdings" pitchFamily="2" charset="2"/>
              <a:buNone/>
            </a:pPr>
            <a:r>
              <a:rPr lang="en-US" sz="2800" b="1" dirty="0">
                <a:solidFill>
                  <a:srgbClr val="FFFF00"/>
                </a:solidFill>
              </a:rPr>
              <a:t> </a:t>
            </a:r>
            <a:r>
              <a:rPr lang="en-US" sz="2800" b="1" dirty="0"/>
              <a:t>The First National Translation Summit    </a:t>
            </a:r>
            <a:endParaRPr lang="en-US" sz="3600" b="1" dirty="0"/>
          </a:p>
          <a:p>
            <a:pPr marL="609600" indent="-609600"/>
            <a:r>
              <a:rPr lang="ar-SA" sz="2800" b="1" dirty="0">
                <a:cs typeface="Arial" charset="0"/>
              </a:rPr>
              <a:t>في هذه القمة التي جمعت نخبة من السياسيين </a:t>
            </a:r>
            <a:r>
              <a:rPr lang="ar-SA" sz="2800" b="1" dirty="0" smtClean="0">
                <a:cs typeface="Arial" charset="0"/>
              </a:rPr>
              <a:t>والعسكريين </a:t>
            </a:r>
          </a:p>
          <a:p>
            <a:pPr marL="609600" indent="-609600"/>
            <a:r>
              <a:rPr lang="ar-SA" sz="2800" b="1" dirty="0" smtClean="0">
                <a:cs typeface="Arial" charset="0"/>
              </a:rPr>
              <a:t>والمتخصصين </a:t>
            </a:r>
            <a:r>
              <a:rPr lang="ar-SA" sz="2800" b="1" dirty="0">
                <a:cs typeface="Arial" charset="0"/>
              </a:rPr>
              <a:t>في اللغة والترجمة وغيرهم تحدثت </a:t>
            </a:r>
            <a:r>
              <a:rPr lang="ar-SA" sz="2800" b="1" dirty="0" smtClean="0">
                <a:cs typeface="Arial" charset="0"/>
              </a:rPr>
              <a:t>رئيسة</a:t>
            </a:r>
          </a:p>
          <a:p>
            <a:pPr marL="609600" indent="-609600"/>
            <a:r>
              <a:rPr lang="ar-SA" sz="2800" b="1" dirty="0" smtClean="0">
                <a:cs typeface="Arial" charset="0"/>
              </a:rPr>
              <a:t>جمعية </a:t>
            </a:r>
            <a:r>
              <a:rPr lang="ar-SA" sz="2800" b="1" dirty="0">
                <a:cs typeface="Arial" charset="0"/>
              </a:rPr>
              <a:t>المترجمين الأمريكية ، </a:t>
            </a:r>
            <a:r>
              <a:rPr lang="ar-SA" sz="2800" b="1" dirty="0" err="1">
                <a:cs typeface="Arial" charset="0"/>
              </a:rPr>
              <a:t>ميريان</a:t>
            </a:r>
            <a:r>
              <a:rPr lang="ar-SA" sz="2800" b="1" dirty="0">
                <a:cs typeface="Arial" charset="0"/>
              </a:rPr>
              <a:t> </a:t>
            </a:r>
            <a:r>
              <a:rPr lang="ar-SA" sz="2800" b="1" dirty="0" err="1">
                <a:cs typeface="Arial" charset="0"/>
              </a:rPr>
              <a:t>غرينفييلد</a:t>
            </a:r>
            <a:r>
              <a:rPr lang="ar-SA" sz="2800" b="1" dirty="0">
                <a:cs typeface="Arial" charset="0"/>
              </a:rPr>
              <a:t> ، وأخبرت </a:t>
            </a:r>
            <a:r>
              <a:rPr lang="ar-SA" sz="2800" b="1" dirty="0" smtClean="0">
                <a:cs typeface="Arial" charset="0"/>
              </a:rPr>
              <a:t>المشاركين </a:t>
            </a:r>
          </a:p>
          <a:p>
            <a:pPr marL="609600" indent="-609600"/>
            <a:r>
              <a:rPr lang="ar-SA" sz="2800" b="1" dirty="0" smtClean="0">
                <a:cs typeface="Arial" charset="0"/>
              </a:rPr>
              <a:t>والحاضرين </a:t>
            </a:r>
            <a:r>
              <a:rPr lang="ar-SA" sz="2800" b="1" dirty="0">
                <a:cs typeface="Arial" charset="0"/>
              </a:rPr>
              <a:t>في هذه القمة </a:t>
            </a:r>
            <a:r>
              <a:rPr lang="ar-SA" sz="2000" b="1" dirty="0">
                <a:cs typeface="Arial" charset="0"/>
              </a:rPr>
              <a:t>( الخاصة بالترجمة) </a:t>
            </a:r>
            <a:r>
              <a:rPr lang="ar-SA" sz="2800" b="1" dirty="0">
                <a:cs typeface="Arial" charset="0"/>
              </a:rPr>
              <a:t>ما ينقله هذا الخبر :</a:t>
            </a:r>
            <a:endParaRPr lang="en-US" b="1" dirty="0"/>
          </a:p>
          <a:p>
            <a:pPr marL="609600" indent="-609600" algn="ctr"/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600201"/>
            <a:ext cx="8401080" cy="4525963"/>
          </a:xfrm>
        </p:spPr>
        <p:txBody>
          <a:bodyPr/>
          <a:lstStyle/>
          <a:p>
            <a:pPr algn="l"/>
            <a:r>
              <a:rPr lang="en-US" b="1" dirty="0" smtClean="0"/>
              <a:t>The American Translators Association (ATA) President Marian S. Greenfield told attendees of the Translation </a:t>
            </a:r>
            <a:r>
              <a:rPr lang="en-US" b="1" dirty="0" smtClean="0"/>
              <a:t>Summit:</a:t>
            </a:r>
          </a:p>
          <a:p>
            <a:pPr algn="l"/>
            <a:r>
              <a:rPr lang="en-US" b="1" dirty="0" smtClean="0"/>
              <a:t> </a:t>
            </a:r>
            <a:r>
              <a:rPr lang="en-US" b="1" dirty="0" smtClean="0">
                <a:solidFill>
                  <a:srgbClr val="C00000"/>
                </a:solidFill>
              </a:rPr>
              <a:t>"It takes less time to train an airman to become a fighter pilot than it takes to train an Arabic translator, but the accuracy of the latter may be more important to national security. You can't risk getting the translation wrong." </a:t>
            </a:r>
            <a:r>
              <a:rPr lang="en-US" sz="2000" b="1" dirty="0" smtClean="0">
                <a:solidFill>
                  <a:srgbClr val="C00000"/>
                </a:solidFill>
              </a:rPr>
              <a:t>{1}</a:t>
            </a:r>
            <a:r>
              <a:rPr lang="en-US" b="1" dirty="0" smtClean="0">
                <a:solidFill>
                  <a:srgbClr val="C00000"/>
                </a:solidFill>
              </a:rPr>
              <a:t> 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4282" y="642958"/>
            <a:ext cx="8659812" cy="57150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sz="4400" b="1" dirty="0" smtClean="0">
                <a:cs typeface="Arial" charset="0"/>
              </a:rPr>
              <a:t>    </a:t>
            </a:r>
            <a:r>
              <a:rPr lang="ar-SA" sz="4400" b="1" dirty="0" smtClean="0">
                <a:cs typeface="Arial" charset="0"/>
              </a:rPr>
              <a:t>جوانب </a:t>
            </a:r>
            <a:r>
              <a:rPr lang="ar-SA" sz="4400" b="1" dirty="0">
                <a:cs typeface="Arial" charset="0"/>
              </a:rPr>
              <a:t>من أهمية الترجمة </a:t>
            </a:r>
          </a:p>
          <a:p>
            <a:pPr>
              <a:buFont typeface="Wingdings" pitchFamily="2" charset="2"/>
              <a:buNone/>
            </a:pPr>
            <a:r>
              <a:rPr lang="ar-SA" b="1" dirty="0">
                <a:cs typeface="Arial" charset="0"/>
              </a:rPr>
              <a:t>أولا: الجانب الإيجابي</a:t>
            </a:r>
          </a:p>
          <a:p>
            <a:pPr>
              <a:buFont typeface="Wingdings" pitchFamily="2" charset="2"/>
              <a:buChar char="§"/>
            </a:pPr>
            <a:r>
              <a:rPr lang="ar-SA" b="1" dirty="0">
                <a:cs typeface="Arial" charset="0"/>
              </a:rPr>
              <a:t>إن ثمرة الترجمة الإيجابية الصحيحة تنعكس على نمو وتطور الأفراد والشعوب والأمم.</a:t>
            </a:r>
          </a:p>
          <a:p>
            <a:pPr>
              <a:buFont typeface="Wingdings" pitchFamily="2" charset="2"/>
              <a:buChar char="§"/>
            </a:pPr>
            <a:r>
              <a:rPr lang="ar-SA" b="1" dirty="0">
                <a:cs typeface="Arial" charset="0"/>
              </a:rPr>
              <a:t>إن نتاج حركة الترجمة والتعليم التي </a:t>
            </a:r>
            <a:r>
              <a:rPr lang="ar-SA" b="1" dirty="0" err="1">
                <a:cs typeface="Arial" charset="0"/>
              </a:rPr>
              <a:t>شهدتها</a:t>
            </a:r>
            <a:r>
              <a:rPr lang="ar-SA" b="1" dirty="0">
                <a:cs typeface="Arial" charset="0"/>
              </a:rPr>
              <a:t> الحضارة الإسلامية والتي أسهمت في ازدهار الحضارة الغربية ( في الجوانب الإيجابية ) يوضح بجلاء أهمية الترجمة.</a:t>
            </a:r>
          </a:p>
          <a:p>
            <a:pPr>
              <a:buFont typeface="Wingdings" pitchFamily="2" charset="2"/>
              <a:buChar char="§"/>
            </a:pPr>
            <a:r>
              <a:rPr lang="ar-SA" b="1" dirty="0">
                <a:cs typeface="Arial" charset="0"/>
              </a:rPr>
              <a:t>إن الترجمة الدقيقة تسهم في نقل المعنى الصحيح وترسيخ المعلومة الصائبة والفهم الواضح وتنوير المتلقي وتوجيهه.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57158" y="685800"/>
            <a:ext cx="9001188" cy="57150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sz="4400" b="1" dirty="0" smtClean="0">
                <a:cs typeface="Arial" charset="0"/>
              </a:rPr>
              <a:t>    </a:t>
            </a:r>
            <a:r>
              <a:rPr lang="ar-SA" sz="4400" b="1" dirty="0" smtClean="0">
                <a:cs typeface="Arial" charset="0"/>
              </a:rPr>
              <a:t>  جوانب </a:t>
            </a:r>
            <a:r>
              <a:rPr lang="ar-SA" sz="4400" b="1" dirty="0">
                <a:cs typeface="Arial" charset="0"/>
              </a:rPr>
              <a:t>من أهمية الترجمة </a:t>
            </a:r>
          </a:p>
          <a:p>
            <a:pPr>
              <a:buFont typeface="Wingdings" pitchFamily="2" charset="2"/>
              <a:buNone/>
            </a:pPr>
            <a:r>
              <a:rPr lang="ar-SA" b="1" dirty="0" smtClean="0">
                <a:cs typeface="Arial" charset="0"/>
              </a:rPr>
              <a:t>     ثانيا</a:t>
            </a:r>
            <a:r>
              <a:rPr lang="ar-SA" b="1" dirty="0">
                <a:cs typeface="Arial" charset="0"/>
              </a:rPr>
              <a:t>: الجانب السلبي</a:t>
            </a:r>
          </a:p>
          <a:p>
            <a:pPr marL="839788" lvl="1" indent="-317500">
              <a:buFont typeface="Arial" pitchFamily="34" charset="0"/>
              <a:buChar char="•"/>
            </a:pPr>
            <a:r>
              <a:rPr lang="ar-SA" b="1" dirty="0">
                <a:cs typeface="Arial" charset="0"/>
              </a:rPr>
              <a:t>إن سوء الترجمة أو عدم دقتها تمثل خطورة عظمى على فهم المتلقي للمعنى المراد نقله من اللغة المصدر إلى اللغة الهدف. </a:t>
            </a:r>
          </a:p>
          <a:p>
            <a:pPr marL="839788" lvl="1" indent="-317500">
              <a:buFont typeface="Arial" pitchFamily="34" charset="0"/>
              <a:buChar char="•"/>
            </a:pPr>
            <a:r>
              <a:rPr lang="ar-SA" b="1" dirty="0">
                <a:cs typeface="Arial" charset="0"/>
              </a:rPr>
              <a:t>الفهم السيئ الناتج من ترجمة غير صحيحة يؤثر على القول والفعل والسلوك والاعتقاد والتصور.</a:t>
            </a:r>
          </a:p>
          <a:p>
            <a:pPr marL="839788" lvl="1" indent="-317500">
              <a:buFont typeface="Arial" pitchFamily="34" charset="0"/>
              <a:buChar char="•"/>
            </a:pPr>
            <a:r>
              <a:rPr lang="ar-SA" b="1" dirty="0">
                <a:cs typeface="Arial" charset="0"/>
              </a:rPr>
              <a:t>إن الكثير من </a:t>
            </a:r>
            <a:r>
              <a:rPr lang="ar-SA" b="1" dirty="0" smtClean="0">
                <a:cs typeface="Arial" charset="0"/>
              </a:rPr>
              <a:t>أهل الأديان </a:t>
            </a:r>
            <a:r>
              <a:rPr lang="ar-SA" b="1" dirty="0" smtClean="0"/>
              <a:t>وأصحاب الفرق </a:t>
            </a:r>
            <a:r>
              <a:rPr lang="ar-SA" b="1" dirty="0" err="1" smtClean="0"/>
              <a:t>والايدولوجيات</a:t>
            </a:r>
            <a:r>
              <a:rPr lang="ar-SA" b="1" dirty="0" smtClean="0"/>
              <a:t> </a:t>
            </a:r>
            <a:r>
              <a:rPr lang="ar-SA" b="1" dirty="0" smtClean="0">
                <a:cs typeface="Arial" charset="0"/>
              </a:rPr>
              <a:t>الأخرى التي ابتعدت عن </a:t>
            </a:r>
            <a:r>
              <a:rPr lang="ar-SA" b="1" dirty="0">
                <a:cs typeface="Arial" charset="0"/>
              </a:rPr>
              <a:t>فهم </a:t>
            </a:r>
            <a:r>
              <a:rPr lang="ar-SA" b="1" dirty="0" smtClean="0">
                <a:cs typeface="Arial" charset="0"/>
              </a:rPr>
              <a:t>الإسلام الحقيقي والقرآن </a:t>
            </a:r>
            <a:r>
              <a:rPr lang="ar-SA" b="1" dirty="0">
                <a:cs typeface="Arial" charset="0"/>
              </a:rPr>
              <a:t>الكريم والسنة النبوية </a:t>
            </a:r>
            <a:r>
              <a:rPr lang="ar-SA" b="1" dirty="0" smtClean="0">
                <a:cs typeface="Arial" charset="0"/>
              </a:rPr>
              <a:t>الصحيحة، قد يعزى ابتعادهم عن الإسلام أو </a:t>
            </a:r>
            <a:r>
              <a:rPr lang="ar-SA" b="1" dirty="0">
                <a:cs typeface="Arial" charset="0"/>
              </a:rPr>
              <a:t>المنهج الوسطي إلى سوء الترجمة أو تحريفها أو بسبب تفسير خاطئ أو تأويل جانب الحق.</a:t>
            </a:r>
            <a:r>
              <a:rPr lang="ar-SA" sz="3200" dirty="0"/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642918"/>
            <a:ext cx="8610600" cy="557212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ar-SA" dirty="0"/>
              <a:t> </a:t>
            </a:r>
            <a:r>
              <a:rPr lang="ar-SA" sz="3600" b="1" dirty="0">
                <a:cs typeface="Arial" charset="0"/>
              </a:rPr>
              <a:t>عوامل مؤثرة في قراءة النص وترجمته</a:t>
            </a:r>
            <a:r>
              <a:rPr lang="ar-SA" b="1" dirty="0">
                <a:cs typeface="Arial" charset="0"/>
              </a:rPr>
              <a:t> </a:t>
            </a:r>
          </a:p>
          <a:p>
            <a:pPr>
              <a:buFont typeface="Wingdings" pitchFamily="2" charset="2"/>
              <a:buNone/>
            </a:pPr>
            <a:endParaRPr lang="ar-SA" sz="1800" b="1" dirty="0">
              <a:cs typeface="Arial" charset="0"/>
            </a:endParaRPr>
          </a:p>
          <a:p>
            <a:pPr>
              <a:buFont typeface="Wingdings" pitchFamily="2" charset="2"/>
              <a:buNone/>
            </a:pPr>
            <a:r>
              <a:rPr lang="ar-SA" sz="2800" b="1" dirty="0">
                <a:cs typeface="Arial" charset="0"/>
              </a:rPr>
              <a:t>أولا: العوامل الشخصية :</a:t>
            </a:r>
          </a:p>
          <a:p>
            <a:r>
              <a:rPr lang="ar-SA" sz="2800" b="1" dirty="0">
                <a:cs typeface="Arial" charset="0"/>
              </a:rPr>
              <a:t> تشير إلى الجوانب الخاصة بالمترجم أو المتلقي للترجمة </a:t>
            </a:r>
            <a:r>
              <a:rPr lang="ar-SA" sz="2800" b="1" dirty="0" smtClean="0">
                <a:cs typeface="Arial" charset="0"/>
              </a:rPr>
              <a:t>وتشمل</a:t>
            </a:r>
          </a:p>
          <a:p>
            <a:r>
              <a:rPr lang="ar-SA" sz="2800" b="1" dirty="0" smtClean="0">
                <a:cs typeface="Arial" charset="0"/>
              </a:rPr>
              <a:t> </a:t>
            </a:r>
            <a:r>
              <a:rPr lang="ar-SA" sz="2800" b="1" dirty="0">
                <a:cs typeface="Arial" charset="0"/>
              </a:rPr>
              <a:t>طبيعته ومنهجه واتجاهاته وقناعاته واعتقاداته وأمانته </a:t>
            </a:r>
            <a:r>
              <a:rPr lang="ar-SA" sz="2800" b="1" dirty="0" smtClean="0">
                <a:cs typeface="Arial" charset="0"/>
              </a:rPr>
              <a:t>وعمره</a:t>
            </a:r>
          </a:p>
          <a:p>
            <a:r>
              <a:rPr lang="ar-SA" sz="2800" b="1" dirty="0" smtClean="0">
                <a:cs typeface="Arial" charset="0"/>
              </a:rPr>
              <a:t> </a:t>
            </a:r>
            <a:r>
              <a:rPr lang="ar-SA" sz="2800" b="1" dirty="0">
                <a:cs typeface="Arial" charset="0"/>
              </a:rPr>
              <a:t>ومستوى علمه وذكائه وحكمته </a:t>
            </a:r>
            <a:r>
              <a:rPr lang="ar-SA" sz="2800" b="1" dirty="0" smtClean="0">
                <a:cs typeface="Arial" charset="0"/>
              </a:rPr>
              <a:t>وثقافته </a:t>
            </a:r>
            <a:r>
              <a:rPr lang="ar-SA" sz="2800" b="1" dirty="0">
                <a:cs typeface="Arial" charset="0"/>
              </a:rPr>
              <a:t>وخبرته </a:t>
            </a:r>
            <a:r>
              <a:rPr lang="ar-SA" sz="2800" b="1" dirty="0" smtClean="0">
                <a:cs typeface="Arial" charset="0"/>
              </a:rPr>
              <a:t>وتجربته </a:t>
            </a:r>
            <a:r>
              <a:rPr lang="ar-SA" sz="2800" b="1" dirty="0">
                <a:cs typeface="Arial" charset="0"/>
              </a:rPr>
              <a:t>وميوله </a:t>
            </a:r>
            <a:endParaRPr lang="ar-SA" sz="2800" b="1" dirty="0" smtClean="0">
              <a:cs typeface="Arial" charset="0"/>
            </a:endParaRPr>
          </a:p>
          <a:p>
            <a:r>
              <a:rPr lang="ar-SA" sz="2800" b="1" dirty="0" smtClean="0">
                <a:cs typeface="Arial" charset="0"/>
              </a:rPr>
              <a:t>ومهاراته </a:t>
            </a:r>
            <a:r>
              <a:rPr lang="ar-SA" sz="2800" b="1" dirty="0">
                <a:cs typeface="Arial" charset="0"/>
              </a:rPr>
              <a:t>وخلفيته الدينية والثقافية وغيرها من </a:t>
            </a:r>
            <a:r>
              <a:rPr lang="ar-SA" sz="2800" b="1" dirty="0" err="1" smtClean="0">
                <a:cs typeface="Arial" charset="0"/>
              </a:rPr>
              <a:t>أمورنفسية</a:t>
            </a:r>
            <a:r>
              <a:rPr lang="ar-SA" sz="2800" b="1" dirty="0" smtClean="0">
                <a:cs typeface="Arial" charset="0"/>
              </a:rPr>
              <a:t> </a:t>
            </a:r>
            <a:r>
              <a:rPr lang="ar-SA" sz="2800" b="1" dirty="0">
                <a:cs typeface="Arial" charset="0"/>
              </a:rPr>
              <a:t>مؤثرة. </a:t>
            </a:r>
            <a:endParaRPr lang="ar-SA" sz="2800" b="1" dirty="0" smtClean="0">
              <a:cs typeface="Arial" charset="0"/>
            </a:endParaRPr>
          </a:p>
          <a:p>
            <a:endParaRPr lang="ar-SA" sz="1200" b="1" dirty="0">
              <a:cs typeface="Arial" charset="0"/>
            </a:endParaRPr>
          </a:p>
          <a:p>
            <a:r>
              <a:rPr lang="ar-SA" sz="2000" dirty="0" smtClean="0">
                <a:cs typeface="Arial" charset="0"/>
              </a:rPr>
              <a:t>مثال على تأثير </a:t>
            </a:r>
            <a:r>
              <a:rPr lang="ar-SA" sz="2000" dirty="0">
                <a:cs typeface="Arial" charset="0"/>
              </a:rPr>
              <a:t>الخلفيات الدينية والثقافية على قراءة النص وترجمة </a:t>
            </a:r>
            <a:r>
              <a:rPr lang="ar-SA" sz="2000" dirty="0" smtClean="0">
                <a:cs typeface="Arial" charset="0"/>
              </a:rPr>
              <a:t>معناه،</a:t>
            </a:r>
            <a:r>
              <a:rPr lang="ar-SA" sz="2000" dirty="0" smtClean="0"/>
              <a:t> دراسة ميدانية قمت </a:t>
            </a:r>
            <a:r>
              <a:rPr lang="ar-SA" sz="2000" dirty="0" err="1" smtClean="0"/>
              <a:t>بها</a:t>
            </a:r>
            <a:r>
              <a:rPr lang="ar-SA" sz="2000" dirty="0" smtClean="0"/>
              <a:t> </a:t>
            </a:r>
          </a:p>
          <a:p>
            <a:r>
              <a:rPr lang="ar-SA" sz="2000" dirty="0" smtClean="0"/>
              <a:t>خلال دراستي لمرحلة الدكتوراه . حيث وزعت استبيانات على عينة عشوائية من طلاب وطالبات جامعة</a:t>
            </a:r>
          </a:p>
          <a:p>
            <a:r>
              <a:rPr lang="ar-SA" sz="2000" dirty="0" smtClean="0"/>
              <a:t> ولاية </a:t>
            </a:r>
            <a:r>
              <a:rPr lang="ar-SA" sz="2000" dirty="0" err="1" smtClean="0"/>
              <a:t>ميشغن</a:t>
            </a:r>
            <a:r>
              <a:rPr lang="ar-SA" sz="2000" dirty="0" smtClean="0"/>
              <a:t> الأمريكية . </a:t>
            </a:r>
            <a:r>
              <a:rPr lang="ar-SA" sz="2000" dirty="0" smtClean="0">
                <a:cs typeface="Arial" charset="0"/>
              </a:rPr>
              <a:t>وكان السؤال الموجه للمشاركين في الدراسة وإجاباتهم كما يلي : </a:t>
            </a:r>
          </a:p>
          <a:p>
            <a:r>
              <a:rPr lang="ar-SA" sz="2000" b="1" dirty="0" smtClean="0">
                <a:solidFill>
                  <a:srgbClr val="C00000"/>
                </a:solidFill>
              </a:rPr>
              <a:t> </a:t>
            </a:r>
            <a:r>
              <a:rPr lang="ar-SA" sz="2000" b="1" dirty="0" smtClean="0">
                <a:solidFill>
                  <a:srgbClr val="C00000"/>
                </a:solidFill>
              </a:rPr>
              <a:t>                                  فضلا انظر </a:t>
            </a:r>
            <a:r>
              <a:rPr lang="ar-SA" sz="2000" b="1" dirty="0" smtClean="0">
                <a:solidFill>
                  <a:srgbClr val="C00000"/>
                </a:solidFill>
              </a:rPr>
              <a:t>إلى الشريحة </a:t>
            </a:r>
            <a:r>
              <a:rPr lang="ar-SA" sz="2000" b="1" dirty="0" smtClean="0">
                <a:solidFill>
                  <a:srgbClr val="C00000"/>
                </a:solidFill>
              </a:rPr>
              <a:t>التالية</a:t>
            </a:r>
            <a:endParaRPr lang="en-US" sz="2000" b="1" dirty="0">
              <a:solidFill>
                <a:srgbClr val="C00000"/>
              </a:solidFill>
              <a:cs typeface="Arial" charset="0"/>
            </a:endParaRPr>
          </a:p>
          <a:p>
            <a:endParaRPr lang="en-US" sz="2800" dirty="0">
              <a:cs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457200"/>
            <a:ext cx="8659812" cy="6096000"/>
          </a:xfrm>
        </p:spPr>
        <p:txBody>
          <a:bodyPr/>
          <a:lstStyle/>
          <a:p>
            <a:pPr marL="609600" indent="-609600" algn="l">
              <a:lnSpc>
                <a:spcPct val="90000"/>
              </a:lnSpc>
              <a:buFont typeface="Wingdings" pitchFamily="2" charset="2"/>
              <a:buNone/>
            </a:pPr>
            <a:r>
              <a:rPr lang="en-US" sz="2800" b="1" i="1" dirty="0"/>
              <a:t> </a:t>
            </a:r>
            <a:r>
              <a:rPr lang="en-US" sz="2800" b="1" i="1" dirty="0">
                <a:solidFill>
                  <a:schemeClr val="accent1"/>
                </a:solidFill>
              </a:rPr>
              <a:t>According to you,</a:t>
            </a:r>
          </a:p>
          <a:p>
            <a:pPr marL="609600" indent="-609600" algn="l">
              <a:lnSpc>
                <a:spcPct val="90000"/>
              </a:lnSpc>
              <a:buFont typeface="Wingdings" pitchFamily="2" charset="2"/>
              <a:buNone/>
            </a:pPr>
            <a:r>
              <a:rPr lang="en-US" b="1" i="1" dirty="0">
                <a:solidFill>
                  <a:schemeClr val="folHlink"/>
                </a:solidFill>
              </a:rPr>
              <a:t> the word " GOD" refers to who?</a:t>
            </a:r>
          </a:p>
          <a:p>
            <a:pPr marL="609600" indent="-609600" algn="l">
              <a:lnSpc>
                <a:spcPct val="90000"/>
              </a:lnSpc>
              <a:buFont typeface="Wingdings" pitchFamily="2" charset="2"/>
              <a:buNone/>
            </a:pPr>
            <a:r>
              <a:rPr lang="en-US" sz="2800" b="1" i="1" dirty="0" smtClean="0"/>
              <a:t>- </a:t>
            </a:r>
            <a:r>
              <a:rPr lang="en-US" sz="2800" b="1" i="1" dirty="0"/>
              <a:t>God refers to Allah</a:t>
            </a:r>
          </a:p>
          <a:p>
            <a:pPr marL="609600" indent="-609600" algn="l">
              <a:lnSpc>
                <a:spcPct val="90000"/>
              </a:lnSpc>
              <a:buFont typeface="Wingdings" pitchFamily="2" charset="2"/>
              <a:buNone/>
            </a:pPr>
            <a:r>
              <a:rPr lang="en-US" sz="2800" b="1" i="1" dirty="0"/>
              <a:t>- God refers to Buddha</a:t>
            </a:r>
          </a:p>
          <a:p>
            <a:pPr marL="609600" indent="-609600" algn="l">
              <a:lnSpc>
                <a:spcPct val="90000"/>
              </a:lnSpc>
              <a:buFont typeface="Wingdings" pitchFamily="2" charset="2"/>
              <a:buNone/>
            </a:pPr>
            <a:r>
              <a:rPr lang="en-US" sz="2800" b="1" i="1" dirty="0"/>
              <a:t>- God refers to Jesus</a:t>
            </a:r>
          </a:p>
          <a:p>
            <a:pPr marL="609600" indent="-609600" algn="l">
              <a:lnSpc>
                <a:spcPct val="90000"/>
              </a:lnSpc>
              <a:buFont typeface="Wingdings" pitchFamily="2" charset="2"/>
              <a:buNone/>
            </a:pPr>
            <a:r>
              <a:rPr lang="en-US" sz="2800" b="1" i="1" dirty="0"/>
              <a:t>- God refers to </a:t>
            </a:r>
            <a:r>
              <a:rPr lang="en-US" sz="2800" b="1" i="1" dirty="0" err="1"/>
              <a:t>Kami</a:t>
            </a:r>
            <a:endParaRPr lang="en-US" sz="2800" b="1" i="1" dirty="0"/>
          </a:p>
          <a:p>
            <a:pPr marL="609600" indent="-609600" algn="l">
              <a:lnSpc>
                <a:spcPct val="90000"/>
              </a:lnSpc>
              <a:buFont typeface="Wingdings" pitchFamily="2" charset="2"/>
              <a:buNone/>
            </a:pPr>
            <a:r>
              <a:rPr lang="en-US" sz="2800" b="1" i="1" dirty="0"/>
              <a:t>- God refers to Rama</a:t>
            </a:r>
          </a:p>
          <a:p>
            <a:pPr marL="609600" indent="-609600" algn="l">
              <a:lnSpc>
                <a:spcPct val="90000"/>
              </a:lnSpc>
              <a:buFont typeface="Wingdings" pitchFamily="2" charset="2"/>
              <a:buNone/>
            </a:pPr>
            <a:r>
              <a:rPr lang="en-US" sz="2800" b="1" i="1" dirty="0"/>
              <a:t>- God refers to Brahma</a:t>
            </a:r>
          </a:p>
          <a:p>
            <a:pPr marL="609600" indent="-609600" algn="l">
              <a:lnSpc>
                <a:spcPct val="90000"/>
              </a:lnSpc>
              <a:buFont typeface="Wingdings" pitchFamily="2" charset="2"/>
              <a:buNone/>
            </a:pPr>
            <a:r>
              <a:rPr lang="en-US" sz="2800" b="1" i="1" dirty="0"/>
              <a:t>- God refers to The Creator alone</a:t>
            </a:r>
          </a:p>
          <a:p>
            <a:pPr marL="609600" indent="-609600" algn="l">
              <a:lnSpc>
                <a:spcPct val="90000"/>
              </a:lnSpc>
              <a:buFont typeface="Wingdings" pitchFamily="2" charset="2"/>
              <a:buNone/>
            </a:pPr>
            <a:r>
              <a:rPr lang="en-US" sz="2800" b="1" i="1" dirty="0"/>
              <a:t>- God refers to nothing. There is no god</a:t>
            </a:r>
          </a:p>
          <a:p>
            <a:pPr marL="609600" indent="-609600" algn="l">
              <a:lnSpc>
                <a:spcPct val="90000"/>
              </a:lnSpc>
              <a:buFont typeface="Wingdings" pitchFamily="2" charset="2"/>
              <a:buNone/>
            </a:pPr>
            <a:r>
              <a:rPr lang="en-US" sz="2800" b="1" i="1" dirty="0"/>
              <a:t>- God refers to </a:t>
            </a:r>
            <a:r>
              <a:rPr lang="en-US" sz="2400" b="1" i="1" dirty="0"/>
              <a:t>the Father, the Son, and the Holy Spirit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7158" y="642918"/>
            <a:ext cx="8229600" cy="5294313"/>
          </a:xfrm>
        </p:spPr>
        <p:txBody>
          <a:bodyPr/>
          <a:lstStyle/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ar-SA" sz="4400" b="1" dirty="0" smtClean="0">
                <a:cs typeface="Arial" charset="0"/>
              </a:rPr>
              <a:t>تمرين</a:t>
            </a:r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endParaRPr lang="ar-SA" sz="2400" b="1" dirty="0">
              <a:cs typeface="Arial" charset="0"/>
            </a:endParaRPr>
          </a:p>
          <a:p>
            <a:pPr>
              <a:lnSpc>
                <a:spcPct val="90000"/>
              </a:lnSpc>
            </a:pPr>
            <a:r>
              <a:rPr lang="ar-SA" b="1" dirty="0">
                <a:cs typeface="Arial" charset="0"/>
              </a:rPr>
              <a:t>فضلا قم بترجمة الجملة التالية إلى اللغة الإنجليزية :</a:t>
            </a:r>
          </a:p>
          <a:p>
            <a:pPr lvl="1">
              <a:lnSpc>
                <a:spcPct val="90000"/>
              </a:lnSpc>
              <a:buFont typeface="Wingdings" pitchFamily="2" charset="2"/>
              <a:buNone/>
            </a:pPr>
            <a:r>
              <a:rPr lang="ar-SA" sz="3200" b="1" dirty="0">
                <a:cs typeface="Arial" charset="0"/>
              </a:rPr>
              <a:t>- يؤمن المسلمون بالله.</a:t>
            </a:r>
          </a:p>
          <a:p>
            <a:pPr lvl="1" algn="ctr">
              <a:lnSpc>
                <a:spcPct val="90000"/>
              </a:lnSpc>
              <a:buFont typeface="Wingdings" pitchFamily="2" charset="2"/>
              <a:buNone/>
            </a:pPr>
            <a:r>
              <a:rPr lang="ar-SA" b="1" dirty="0">
                <a:cs typeface="Arial" charset="0"/>
              </a:rPr>
              <a:t>___________________________________</a:t>
            </a:r>
            <a:endParaRPr lang="en-GB" b="1" dirty="0">
              <a:cs typeface="Arial" charset="0"/>
            </a:endParaRPr>
          </a:p>
          <a:p>
            <a:pPr algn="l">
              <a:lnSpc>
                <a:spcPct val="90000"/>
              </a:lnSpc>
              <a:buFont typeface="Wingdings" pitchFamily="2" charset="2"/>
              <a:buNone/>
            </a:pPr>
            <a:r>
              <a:rPr lang="en-GB" b="1" dirty="0"/>
              <a:t>- Muslims believe in Allah.  </a:t>
            </a:r>
          </a:p>
          <a:p>
            <a:pPr algn="l">
              <a:lnSpc>
                <a:spcPct val="90000"/>
              </a:lnSpc>
              <a:buFont typeface="Wingdings" pitchFamily="2" charset="2"/>
              <a:buNone/>
            </a:pPr>
            <a:r>
              <a:rPr lang="en-GB" b="1" dirty="0" smtClean="0"/>
              <a:t>- Muslims </a:t>
            </a:r>
            <a:r>
              <a:rPr lang="en-GB" b="1" dirty="0"/>
              <a:t>believe in God.</a:t>
            </a:r>
            <a:endParaRPr lang="ar-SA" b="1" dirty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ar-SA" dirty="0" smtClean="0">
                <a:cs typeface="Arial" charset="0"/>
              </a:rPr>
              <a:t>هل </a:t>
            </a:r>
            <a:r>
              <a:rPr lang="ar-SA" dirty="0">
                <a:cs typeface="Arial" charset="0"/>
              </a:rPr>
              <a:t>الترجمة تكفي لنقل المعنى المراد بشكل كامل ؟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ar-SA" dirty="0">
                <a:cs typeface="Arial" charset="0"/>
              </a:rPr>
              <a:t>تذكر الإجابات السابقة للمشاركين في </a:t>
            </a:r>
            <a:r>
              <a:rPr lang="ar-SA" dirty="0" smtClean="0">
                <a:cs typeface="Arial" charset="0"/>
              </a:rPr>
              <a:t>الدراسة.</a:t>
            </a:r>
            <a:endParaRPr lang="en-US" dirty="0">
              <a:cs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85720" y="571480"/>
            <a:ext cx="8150255" cy="522287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ar-SA" sz="4400" b="1" dirty="0">
                <a:cs typeface="Arial" charset="0"/>
              </a:rPr>
              <a:t>ثانيا: العوامل </a:t>
            </a:r>
            <a:r>
              <a:rPr lang="ar-SA" sz="4400" b="1" dirty="0" smtClean="0">
                <a:cs typeface="Arial" charset="0"/>
              </a:rPr>
              <a:t>اللغوية</a:t>
            </a:r>
          </a:p>
          <a:p>
            <a:pPr>
              <a:buFont typeface="Wingdings" pitchFamily="2" charset="2"/>
              <a:buNone/>
            </a:pPr>
            <a:endParaRPr lang="ar-SA" sz="4400" b="1" dirty="0">
              <a:cs typeface="Arial" charset="0"/>
            </a:endParaRPr>
          </a:p>
          <a:p>
            <a:r>
              <a:rPr lang="ar-SA" b="1" dirty="0">
                <a:cs typeface="Arial" charset="0"/>
              </a:rPr>
              <a:t>ومنها ما يتعلق بالنحو وقواعد اللغة والمفردات </a:t>
            </a:r>
            <a:r>
              <a:rPr lang="ar-SA" b="1" dirty="0" smtClean="0">
                <a:cs typeface="Arial" charset="0"/>
              </a:rPr>
              <a:t>والأساليب</a:t>
            </a:r>
          </a:p>
          <a:p>
            <a:r>
              <a:rPr lang="ar-SA" b="1" dirty="0" smtClean="0">
                <a:cs typeface="Arial" charset="0"/>
              </a:rPr>
              <a:t>والمعاني </a:t>
            </a:r>
            <a:r>
              <a:rPr lang="ar-SA" b="1" dirty="0">
                <a:cs typeface="Arial" charset="0"/>
              </a:rPr>
              <a:t>والدلالات والنظام الصوتي ومدى التشابه أو </a:t>
            </a:r>
            <a:endParaRPr lang="ar-SA" b="1" dirty="0" smtClean="0">
              <a:cs typeface="Arial" charset="0"/>
            </a:endParaRPr>
          </a:p>
          <a:p>
            <a:r>
              <a:rPr lang="ar-SA" b="1" dirty="0" smtClean="0">
                <a:cs typeface="Arial" charset="0"/>
              </a:rPr>
              <a:t>الاختلاف </a:t>
            </a:r>
            <a:r>
              <a:rPr lang="ar-SA" b="1" dirty="0">
                <a:cs typeface="Arial" charset="0"/>
              </a:rPr>
              <a:t>بين اللغة المصدر </a:t>
            </a:r>
            <a:r>
              <a:rPr lang="en-GB" b="1" dirty="0">
                <a:cs typeface="Arial" charset="0"/>
              </a:rPr>
              <a:t> (SL)</a:t>
            </a:r>
            <a:r>
              <a:rPr lang="ar-SA" b="1" dirty="0">
                <a:cs typeface="Arial" charset="0"/>
              </a:rPr>
              <a:t>واللغة الهدف </a:t>
            </a:r>
            <a:r>
              <a:rPr lang="en-GB" b="1" dirty="0">
                <a:cs typeface="Arial" charset="0"/>
              </a:rPr>
              <a:t>(TL)</a:t>
            </a:r>
            <a:r>
              <a:rPr lang="ar-SA" b="1" dirty="0">
                <a:cs typeface="Arial" charset="0"/>
              </a:rPr>
              <a:t>.</a:t>
            </a:r>
          </a:p>
          <a:p>
            <a:pPr>
              <a:buFont typeface="Wingdings" pitchFamily="2" charset="2"/>
              <a:buNone/>
            </a:pPr>
            <a:endParaRPr lang="en-US" b="1" dirty="0">
              <a:cs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50825" y="642918"/>
            <a:ext cx="8435975" cy="5488007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ar-SA" sz="4800" b="1" dirty="0" smtClean="0">
                <a:cs typeface="Arial" charset="0"/>
              </a:rPr>
              <a:t>تمرين</a:t>
            </a:r>
          </a:p>
          <a:p>
            <a:pPr algn="ctr">
              <a:buFont typeface="Wingdings" pitchFamily="2" charset="2"/>
              <a:buNone/>
            </a:pPr>
            <a:endParaRPr lang="ar-SA" sz="2000" b="1" dirty="0">
              <a:cs typeface="Arial" charset="0"/>
            </a:endParaRPr>
          </a:p>
          <a:p>
            <a:r>
              <a:rPr lang="ar-SA" b="1" dirty="0">
                <a:cs typeface="Arial" charset="0"/>
              </a:rPr>
              <a:t>فضلا ترجم العبارات التالية من الإنجليزية إلى العربية :</a:t>
            </a:r>
          </a:p>
          <a:p>
            <a:pPr algn="l">
              <a:buFont typeface="Wingdings" pitchFamily="2" charset="2"/>
              <a:buNone/>
            </a:pPr>
            <a:r>
              <a:rPr lang="en-GB" b="1" dirty="0" smtClean="0">
                <a:cs typeface="Arial" charset="0"/>
              </a:rPr>
              <a:t>1- </a:t>
            </a:r>
            <a:r>
              <a:rPr lang="en-GB" b="1" dirty="0">
                <a:cs typeface="Arial" charset="0"/>
              </a:rPr>
              <a:t>Put yourself in their shoes.</a:t>
            </a:r>
            <a:endParaRPr lang="ar-SA" b="1" dirty="0">
              <a:cs typeface="Arial" charset="0"/>
            </a:endParaRPr>
          </a:p>
          <a:p>
            <a:pPr algn="l">
              <a:buFont typeface="Wingdings" pitchFamily="2" charset="2"/>
              <a:buNone/>
            </a:pPr>
            <a:r>
              <a:rPr lang="en-GB" b="1" dirty="0" smtClean="0">
                <a:cs typeface="Arial" charset="0"/>
              </a:rPr>
              <a:t>2- </a:t>
            </a:r>
            <a:r>
              <a:rPr lang="en-GB" b="1" dirty="0">
                <a:cs typeface="Arial" charset="0"/>
              </a:rPr>
              <a:t>To run through.         To run a company.</a:t>
            </a:r>
            <a:endParaRPr lang="ar-SA" b="1" dirty="0">
              <a:cs typeface="Arial" charset="0"/>
            </a:endParaRPr>
          </a:p>
          <a:p>
            <a:pPr algn="l">
              <a:buFont typeface="Wingdings" pitchFamily="2" charset="2"/>
              <a:buNone/>
            </a:pPr>
            <a:r>
              <a:rPr lang="en-GB" b="1" dirty="0" smtClean="0">
                <a:cs typeface="Arial" charset="0"/>
              </a:rPr>
              <a:t>3- I want to pray.</a:t>
            </a:r>
            <a:endParaRPr lang="en-US" b="1" dirty="0" smtClean="0">
              <a:cs typeface="Arial" charset="0"/>
            </a:endParaRPr>
          </a:p>
          <a:p>
            <a:pPr algn="l">
              <a:buFont typeface="Wingdings" pitchFamily="2" charset="2"/>
              <a:buNone/>
            </a:pPr>
            <a:r>
              <a:rPr lang="en-US" b="1" dirty="0" smtClean="0"/>
              <a:t> </a:t>
            </a:r>
            <a:r>
              <a:rPr lang="en-US" b="1" dirty="0" smtClean="0"/>
              <a:t>   ( some Arabic speakers of English might pronounce “pray” as follows: “bray”. </a:t>
            </a:r>
            <a:endParaRPr lang="ar-SA" b="1" dirty="0">
              <a:cs typeface="Arial" charset="0"/>
            </a:endParaRPr>
          </a:p>
          <a:p>
            <a:pPr algn="ctr">
              <a:buFont typeface="Wingdings" pitchFamily="2" charset="2"/>
              <a:buNone/>
            </a:pPr>
            <a:r>
              <a:rPr lang="en-US" b="1" dirty="0" smtClean="0">
                <a:cs typeface="Arial" charset="0"/>
              </a:rPr>
              <a:t>    </a:t>
            </a:r>
            <a:r>
              <a:rPr lang="ar-SA" b="1" dirty="0" smtClean="0">
                <a:cs typeface="Arial" charset="0"/>
              </a:rPr>
              <a:t>كيف تترجمها ؟</a:t>
            </a:r>
            <a:endParaRPr lang="en-US" b="1" dirty="0">
              <a:cs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969977" y="1981201"/>
            <a:ext cx="2400300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165231" y="3352800"/>
            <a:ext cx="260252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165231" y="2209801"/>
            <a:ext cx="2482362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44061" y="2133600"/>
            <a:ext cx="1947497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المحاضرة التمهيدية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9DCA7809943246987C296F52628793" ma:contentTypeVersion="0" ma:contentTypeDescription="Create a new document." ma:contentTypeScope="" ma:versionID="66248b1838ce988e3d1949362f485d5c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A31ECFD-0FC7-4749-9C70-1BCB8B0CB385}">
  <ds:schemaRefs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C9AA4854-023C-442B-BF0B-BFE67BD6A1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A13A9A0C-CBD6-41F3-A75A-99682811E7E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المحاضرة التمهيدية</Template>
  <TotalTime>2027</TotalTime>
  <Words>891</Words>
  <Application>Microsoft Office PowerPoint</Application>
  <PresentationFormat>On-screen Show (4:3)</PresentationFormat>
  <Paragraphs>116</Paragraphs>
  <Slides>16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المحاضرة التمهيدية</vt:lpstr>
      <vt:lpstr>Slide 1</vt:lpstr>
      <vt:lpstr>Lecture ( 4) </vt:lpstr>
      <vt:lpstr>Slide 3</vt:lpstr>
      <vt:lpstr>ماهية الترجمة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Marwan</dc:creator>
  <cp:lastModifiedBy>user</cp:lastModifiedBy>
  <cp:revision>143</cp:revision>
  <dcterms:created xsi:type="dcterms:W3CDTF">1601-01-01T00:00:00Z</dcterms:created>
  <dcterms:modified xsi:type="dcterms:W3CDTF">2012-01-14T09:04:53Z</dcterms:modified>
</cp:coreProperties>
</file>