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udio/unknown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14"/>
  </p:notesMasterIdLst>
  <p:handoutMasterIdLst>
    <p:handoutMasterId r:id="rId15"/>
  </p:handoutMasterIdLst>
  <p:sldIdLst>
    <p:sldId id="290" r:id="rId5"/>
    <p:sldId id="287" r:id="rId6"/>
    <p:sldId id="298" r:id="rId7"/>
    <p:sldId id="299" r:id="rId8"/>
    <p:sldId id="300" r:id="rId9"/>
    <p:sldId id="301" r:id="rId10"/>
    <p:sldId id="302" r:id="rId11"/>
    <p:sldId id="303" r:id="rId12"/>
    <p:sldId id="288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34" autoAdjust="0"/>
    <p:restoredTop sz="94660" autoAdjust="0"/>
  </p:normalViewPr>
  <p:slideViewPr>
    <p:cSldViewPr>
      <p:cViewPr varScale="1">
        <p:scale>
          <a:sx n="73" d="100"/>
          <a:sy n="73" d="100"/>
        </p:scale>
        <p:origin x="-12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853354" y="4648200"/>
            <a:ext cx="429064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Deanship of E-Learning and Distance Education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14283" y="2819400"/>
            <a:ext cx="500066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Translating Text Types</a:t>
            </a:r>
          </a:p>
          <a:p>
            <a:pPr algn="ctr"/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By:  Dr. Naji Ibrahim Al-Arfaj</a:t>
            </a:r>
          </a:p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      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Educator</a:t>
            </a:r>
            <a:r>
              <a:rPr lang="en-US" sz="11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Author</a:t>
            </a:r>
            <a:r>
              <a:rPr lang="en-US" sz="11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Translator</a:t>
            </a:r>
            <a:r>
              <a:rPr lang="en-US" sz="11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.</a:t>
            </a:r>
            <a:endParaRPr lang="en-US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algn="ctr"/>
            <a:endParaRPr lang="en-US" sz="26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6000" b="1" spc="-150" dirty="0" smtClean="0">
                <a:solidFill>
                  <a:schemeClr val="accent1"/>
                </a:solidFill>
                <a:latin typeface="ae_AlMateen" pitchFamily="2" charset="-78"/>
                <a:cs typeface="ae_AlMateen" pitchFamily="2" charset="-78"/>
              </a:rPr>
              <a:t>Lecture ( 6) 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Translation of religious </a:t>
            </a:r>
            <a:r>
              <a:rPr lang="en-US" b="1" dirty="0" smtClean="0">
                <a:solidFill>
                  <a:schemeClr val="tx1"/>
                </a:solidFill>
              </a:rPr>
              <a:t>texts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(Part 1)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48" y="0"/>
            <a:ext cx="6643734" cy="2005010"/>
          </a:xfrm>
        </p:spPr>
        <p:txBody>
          <a:bodyPr/>
          <a:lstStyle/>
          <a:p>
            <a:pPr algn="ctr"/>
            <a:r>
              <a:rPr lang="en-US" sz="5400" b="1" dirty="0" smtClean="0"/>
              <a:t/>
            </a:r>
            <a:br>
              <a:rPr lang="en-US" sz="5400" b="1" dirty="0" smtClean="0"/>
            </a:br>
            <a:r>
              <a:rPr lang="en-US" sz="5400" b="1" dirty="0" smtClean="0"/>
              <a:t>      </a:t>
            </a:r>
            <a:r>
              <a:rPr lang="en-US" b="1" dirty="0" smtClean="0"/>
              <a:t>The Virtues of Da’wah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1143000"/>
          </a:xfrm>
        </p:spPr>
        <p:txBody>
          <a:bodyPr/>
          <a:lstStyle/>
          <a:p>
            <a:pPr algn="l"/>
            <a:r>
              <a:rPr lang="en-US" b="1"/>
              <a:t>1- Best Speech</a:t>
            </a:r>
          </a:p>
        </p:txBody>
      </p:sp>
      <p:sp>
        <p:nvSpPr>
          <p:cNvPr id="26631" name="Text Box 1031"/>
          <p:cNvSpPr txBox="1">
            <a:spLocks noChangeArrowheads="1"/>
          </p:cNvSpPr>
          <p:nvPr/>
        </p:nvSpPr>
        <p:spPr bwMode="auto">
          <a:xfrm>
            <a:off x="357158" y="1500174"/>
            <a:ext cx="7596214" cy="298543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tx2"/>
              </a:buClr>
            </a:pPr>
            <a:endParaRPr lang="en-US" sz="2800" i="1" dirty="0" smtClean="0">
              <a:solidFill>
                <a:srgbClr val="000066"/>
              </a:solidFill>
            </a:endParaRPr>
          </a:p>
          <a:p>
            <a:pPr algn="r">
              <a:spcBef>
                <a:spcPct val="20000"/>
              </a:spcBef>
              <a:buClr>
                <a:schemeClr val="tx2"/>
              </a:buClr>
            </a:pPr>
            <a:r>
              <a:rPr lang="ar-SA" sz="3200" b="1" i="1" dirty="0" smtClean="0"/>
              <a:t>( ومَنْ أَحْسَنُ قَوْلًا مِمَّنْ دَعَا</a:t>
            </a:r>
            <a:r>
              <a:rPr lang="ar-SA" sz="3200" b="1" dirty="0" smtClean="0"/>
              <a:t> إِلَى </a:t>
            </a:r>
            <a:r>
              <a:rPr lang="ar-SA" sz="3200" b="1" i="1" dirty="0" smtClean="0"/>
              <a:t>اللَّهِ وَعَمِلَ صَالِحًا وَقَالَ   </a:t>
            </a:r>
            <a:r>
              <a:rPr lang="en-US" sz="3200" b="1" i="1" dirty="0" smtClean="0"/>
              <a:t>  </a:t>
            </a:r>
            <a:r>
              <a:rPr lang="ar-SA" sz="2400" dirty="0" smtClean="0"/>
              <a:t>سورة فصلت : آية 33</a:t>
            </a:r>
            <a:r>
              <a:rPr lang="en-US" sz="2400" dirty="0" smtClean="0"/>
              <a:t> </a:t>
            </a:r>
            <a:r>
              <a:rPr lang="ar-SA" sz="2400" dirty="0" smtClean="0"/>
              <a:t> </a:t>
            </a:r>
            <a:r>
              <a:rPr lang="ar-SA" sz="3200" b="1" i="1" dirty="0" smtClean="0"/>
              <a:t>إِنَّنِي مِنَ الْمُسْلِمِين)</a:t>
            </a:r>
            <a:r>
              <a:rPr lang="en-US" sz="3200" b="1" i="1" dirty="0" smtClean="0"/>
              <a:t> </a:t>
            </a:r>
          </a:p>
          <a:p>
            <a:pPr>
              <a:spcBef>
                <a:spcPct val="20000"/>
              </a:spcBef>
              <a:buClr>
                <a:schemeClr val="tx2"/>
              </a:buClr>
            </a:pPr>
            <a:r>
              <a:rPr lang="en-US" sz="2800" i="1" dirty="0" smtClean="0">
                <a:solidFill>
                  <a:srgbClr val="000066"/>
                </a:solidFill>
              </a:rPr>
              <a:t>Who </a:t>
            </a:r>
            <a:r>
              <a:rPr lang="en-US" sz="2800" i="1" dirty="0">
                <a:solidFill>
                  <a:srgbClr val="000066"/>
                </a:solidFill>
              </a:rPr>
              <a:t>is better in speech than one who invites (mankind) to  Allah, works righteousness, and says: “ I am one of the Muslims”?</a:t>
            </a:r>
            <a:r>
              <a:rPr lang="en-US" sz="2800" dirty="0">
                <a:solidFill>
                  <a:srgbClr val="000066"/>
                </a:solidFill>
              </a:rPr>
              <a:t>  </a:t>
            </a:r>
            <a:r>
              <a:rPr lang="en-US" sz="2800" dirty="0">
                <a:solidFill>
                  <a:srgbClr val="663300"/>
                </a:solidFill>
              </a:rPr>
              <a:t>41: 33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rojcto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utoUpdateAnimBg="0"/>
      <p:bldP spid="26631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1143000"/>
          </a:xfrm>
        </p:spPr>
        <p:txBody>
          <a:bodyPr/>
          <a:lstStyle/>
          <a:p>
            <a:pPr algn="l"/>
            <a:r>
              <a:rPr lang="en-US" b="1" dirty="0"/>
              <a:t>2- Great </a:t>
            </a:r>
            <a:r>
              <a:rPr lang="en-US" b="1" dirty="0" smtClean="0"/>
              <a:t>Reward </a:t>
            </a:r>
            <a:endParaRPr lang="en-US" b="1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42910" y="2000240"/>
            <a:ext cx="7802563" cy="353943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20000"/>
              </a:spcBef>
              <a:buClr>
                <a:schemeClr val="tx2"/>
              </a:buClr>
            </a:pPr>
            <a:r>
              <a:rPr lang="ar-SA" sz="4800" dirty="0" smtClean="0"/>
              <a:t>(لأن يهدي الله بك رجلا واحدا خير </a:t>
            </a:r>
            <a:r>
              <a:rPr lang="ar-SA" sz="4800" dirty="0" err="1" smtClean="0"/>
              <a:t>لك</a:t>
            </a:r>
            <a:r>
              <a:rPr lang="ar-SA" sz="4800" dirty="0" smtClean="0"/>
              <a:t> من حمر النعم)</a:t>
            </a:r>
            <a:r>
              <a:rPr lang="en-US" sz="4800" dirty="0" smtClean="0"/>
              <a:t> </a:t>
            </a:r>
          </a:p>
          <a:p>
            <a:pPr>
              <a:spcBef>
                <a:spcPct val="20000"/>
              </a:spcBef>
              <a:buClr>
                <a:schemeClr val="tx2"/>
              </a:buClr>
            </a:pPr>
            <a:r>
              <a:rPr lang="en-US" sz="4000" dirty="0" smtClean="0"/>
              <a:t>If </a:t>
            </a:r>
            <a:r>
              <a:rPr lang="en-US" sz="4000" dirty="0"/>
              <a:t>Allah guides through you one person; it is better for you than the red camels.  </a:t>
            </a:r>
            <a:r>
              <a:rPr lang="en-US" sz="2800" dirty="0"/>
              <a:t>Bukhari (# 4210)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rojcto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utoUpdateAnimBg="0"/>
      <p:bldP spid="5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1143000"/>
          </a:xfrm>
        </p:spPr>
        <p:txBody>
          <a:bodyPr/>
          <a:lstStyle/>
          <a:p>
            <a:pPr algn="l"/>
            <a:r>
              <a:rPr lang="en-US" b="1"/>
              <a:t>3- Multiplied Reward </a:t>
            </a: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642910" y="1785926"/>
            <a:ext cx="7500990" cy="427809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endParaRPr lang="ar-SA" sz="3600" dirty="0" smtClean="0">
              <a:solidFill>
                <a:srgbClr val="800000"/>
              </a:solidFill>
            </a:endParaRPr>
          </a:p>
          <a:p>
            <a:pPr algn="r"/>
            <a:r>
              <a:rPr lang="ar-SA" sz="4400" dirty="0" smtClean="0">
                <a:solidFill>
                  <a:srgbClr val="800000"/>
                </a:solidFill>
              </a:rPr>
              <a:t>( من دعا إلى هدى كان له من الأجر مثل أجور من تبعه)</a:t>
            </a:r>
            <a:endParaRPr lang="en-US" sz="4400" dirty="0" smtClean="0">
              <a:solidFill>
                <a:srgbClr val="800000"/>
              </a:solidFill>
            </a:endParaRPr>
          </a:p>
          <a:p>
            <a:r>
              <a:rPr lang="en-US" sz="3600" b="1" dirty="0" smtClean="0"/>
              <a:t>Whoever calls to guidance, he</a:t>
            </a:r>
            <a:r>
              <a:rPr lang="en-US" sz="3600" dirty="0" smtClean="0"/>
              <a:t> will have the same reward as those who follow him. </a:t>
            </a:r>
            <a:r>
              <a:rPr lang="en-US" sz="3200" i="1" dirty="0" smtClean="0">
                <a:solidFill>
                  <a:srgbClr val="000066"/>
                </a:solidFill>
              </a:rPr>
              <a:t>Muslim</a:t>
            </a:r>
            <a:r>
              <a:rPr lang="en-US" sz="3600" dirty="0" smtClean="0"/>
              <a:t> </a:t>
            </a:r>
            <a:r>
              <a:rPr lang="en-US" sz="2800" dirty="0">
                <a:solidFill>
                  <a:srgbClr val="000066"/>
                </a:solidFill>
              </a:rPr>
              <a:t>(# 1893)</a:t>
            </a:r>
          </a:p>
          <a:p>
            <a:endParaRPr lang="en-US" sz="4000" dirty="0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rojcto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utoUpdateAnimBg="0"/>
      <p:bldP spid="39940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1143000"/>
          </a:xfrm>
        </p:spPr>
        <p:txBody>
          <a:bodyPr/>
          <a:lstStyle/>
          <a:p>
            <a:pPr algn="l"/>
            <a:r>
              <a:rPr lang="en-US" b="1"/>
              <a:t>4- Special prayers </a:t>
            </a:r>
          </a:p>
        </p:txBody>
      </p:sp>
      <p:sp>
        <p:nvSpPr>
          <p:cNvPr id="38922" name="Text Box 10"/>
          <p:cNvSpPr txBox="1">
            <a:spLocks noChangeArrowheads="1"/>
          </p:cNvSpPr>
          <p:nvPr/>
        </p:nvSpPr>
        <p:spPr bwMode="auto">
          <a:xfrm>
            <a:off x="500034" y="1643050"/>
            <a:ext cx="6873875" cy="403187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r"/>
            <a:r>
              <a:rPr lang="ar-SA" sz="3200" b="1" dirty="0" smtClean="0"/>
              <a:t> إِنَّ اللَّهَ وَمَلائِكَتَهُ وَأَهْلَ السَّمَوَاتِ وَالأَرْضِ حَتَّى النَّمْلَةُ فِي جُحْرِهَا وَحَتَّى الْحُوتُ فِي الْبَحْرِ لَيُصَلُّونَ عَلَى مُعَلِّمِ النَّاسِ الْخَيْرَ  </a:t>
            </a:r>
            <a:endParaRPr lang="en-US" sz="3200" dirty="0" smtClean="0">
              <a:solidFill>
                <a:srgbClr val="000066"/>
              </a:solidFill>
            </a:endParaRPr>
          </a:p>
          <a:p>
            <a:r>
              <a:rPr lang="en-US" sz="3200" dirty="0" smtClean="0">
                <a:solidFill>
                  <a:srgbClr val="000066"/>
                </a:solidFill>
              </a:rPr>
              <a:t>Allah</a:t>
            </a:r>
            <a:r>
              <a:rPr lang="en-US" sz="3200" dirty="0">
                <a:solidFill>
                  <a:srgbClr val="000066"/>
                </a:solidFill>
              </a:rPr>
              <a:t>, His angels, the inhabitants of the heavens and earth, even the ant in its </a:t>
            </a:r>
            <a:r>
              <a:rPr lang="en-US" sz="3200" dirty="0" smtClean="0">
                <a:solidFill>
                  <a:srgbClr val="000066"/>
                </a:solidFill>
              </a:rPr>
              <a:t>nest </a:t>
            </a:r>
            <a:r>
              <a:rPr lang="en-US" sz="3200" dirty="0">
                <a:solidFill>
                  <a:srgbClr val="000066"/>
                </a:solidFill>
              </a:rPr>
              <a:t>and the </a:t>
            </a:r>
            <a:r>
              <a:rPr lang="en-US" sz="3200" dirty="0" smtClean="0">
                <a:solidFill>
                  <a:srgbClr val="000066"/>
                </a:solidFill>
              </a:rPr>
              <a:t>whale in the see, </a:t>
            </a:r>
            <a:r>
              <a:rPr lang="en-US" sz="3200" dirty="0" smtClean="0">
                <a:solidFill>
                  <a:srgbClr val="000066"/>
                </a:solidFill>
              </a:rPr>
              <a:t>do pray </a:t>
            </a:r>
            <a:r>
              <a:rPr lang="en-US" sz="3200" dirty="0">
                <a:solidFill>
                  <a:srgbClr val="000066"/>
                </a:solidFill>
              </a:rPr>
              <a:t>for the one who teaches goodness to people</a:t>
            </a:r>
            <a:r>
              <a:rPr lang="en-US" sz="2800" dirty="0">
                <a:solidFill>
                  <a:srgbClr val="000066"/>
                </a:solidFill>
              </a:rPr>
              <a:t>.</a:t>
            </a:r>
            <a:r>
              <a:rPr lang="en-US" sz="3200" dirty="0"/>
              <a:t> </a:t>
            </a:r>
            <a:r>
              <a:rPr lang="en-US" dirty="0" err="1">
                <a:solidFill>
                  <a:srgbClr val="663300"/>
                </a:solidFill>
              </a:rPr>
              <a:t>Altirmithi</a:t>
            </a:r>
            <a:r>
              <a:rPr lang="en-US" dirty="0">
                <a:solidFill>
                  <a:srgbClr val="663300"/>
                </a:solidFill>
              </a:rPr>
              <a:t> (# 2159)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rojcto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autoUpdateAnimBg="0"/>
      <p:bldP spid="38922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1143000"/>
          </a:xfrm>
        </p:spPr>
        <p:txBody>
          <a:bodyPr/>
          <a:lstStyle/>
          <a:p>
            <a:pPr algn="l"/>
            <a:r>
              <a:rPr lang="en-US" b="1"/>
              <a:t>5- Continuous Reward   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1000100" y="1714488"/>
            <a:ext cx="7572428" cy="452431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endParaRPr lang="en-US" sz="3200" dirty="0" smtClean="0">
              <a:solidFill>
                <a:srgbClr val="000066"/>
              </a:solidFill>
            </a:endParaRPr>
          </a:p>
          <a:p>
            <a:pPr algn="r"/>
            <a:r>
              <a:rPr lang="ar-SA" sz="3200" b="1" dirty="0" smtClean="0"/>
              <a:t>( إذا مات ابن آدم انقطع عمله إلا من ثلاث: صدقة جارية، أو علم ينتفع </a:t>
            </a:r>
            <a:r>
              <a:rPr lang="ar-SA" sz="3200" b="1" dirty="0" err="1" smtClean="0"/>
              <a:t>به</a:t>
            </a:r>
            <a:r>
              <a:rPr lang="ar-SA" sz="3200" b="1" dirty="0" smtClean="0"/>
              <a:t>، أو ولد صالح يدعو له) </a:t>
            </a:r>
            <a:endParaRPr lang="en-US" sz="3200" b="1" dirty="0" smtClean="0"/>
          </a:p>
          <a:p>
            <a:endParaRPr lang="en-US" sz="3200" b="1" dirty="0" smtClean="0">
              <a:solidFill>
                <a:srgbClr val="000066"/>
              </a:solidFill>
            </a:endParaRPr>
          </a:p>
          <a:p>
            <a:r>
              <a:rPr lang="en-US" sz="3200" dirty="0" smtClean="0">
                <a:solidFill>
                  <a:srgbClr val="000066"/>
                </a:solidFill>
              </a:rPr>
              <a:t>If the </a:t>
            </a:r>
            <a:r>
              <a:rPr lang="en-US" sz="3200" dirty="0">
                <a:solidFill>
                  <a:srgbClr val="000066"/>
                </a:solidFill>
              </a:rPr>
              <a:t>son of Adam dies, his work is cut off except from three: a </a:t>
            </a:r>
            <a:r>
              <a:rPr lang="en-US" sz="3200" dirty="0" smtClean="0">
                <a:solidFill>
                  <a:srgbClr val="000066"/>
                </a:solidFill>
              </a:rPr>
              <a:t>continuous </a:t>
            </a:r>
            <a:r>
              <a:rPr lang="en-US" sz="3200" dirty="0">
                <a:solidFill>
                  <a:srgbClr val="000066"/>
                </a:solidFill>
              </a:rPr>
              <a:t>charity, useful </a:t>
            </a:r>
            <a:r>
              <a:rPr lang="en-US" sz="3200" dirty="0" smtClean="0">
                <a:solidFill>
                  <a:srgbClr val="000066"/>
                </a:solidFill>
              </a:rPr>
              <a:t>knowledge, or </a:t>
            </a:r>
            <a:r>
              <a:rPr lang="en-US" sz="3200" dirty="0">
                <a:solidFill>
                  <a:srgbClr val="000066"/>
                </a:solidFill>
              </a:rPr>
              <a:t>a righteous son </a:t>
            </a:r>
            <a:r>
              <a:rPr lang="en-US" sz="3200" dirty="0" smtClean="0">
                <a:solidFill>
                  <a:srgbClr val="000066"/>
                </a:solidFill>
              </a:rPr>
              <a:t>who prays for him</a:t>
            </a:r>
            <a:r>
              <a:rPr lang="en-US" dirty="0" smtClean="0">
                <a:solidFill>
                  <a:srgbClr val="000066"/>
                </a:solidFill>
              </a:rPr>
              <a:t>.</a:t>
            </a:r>
            <a:r>
              <a:rPr lang="en-US" sz="2800" dirty="0" smtClean="0">
                <a:solidFill>
                  <a:srgbClr val="000066"/>
                </a:solidFill>
              </a:rPr>
              <a:t> </a:t>
            </a:r>
            <a:r>
              <a:rPr lang="en-US" sz="2000" dirty="0">
                <a:solidFill>
                  <a:srgbClr val="663300"/>
                </a:solidFill>
              </a:rPr>
              <a:t>Muslim (# </a:t>
            </a:r>
            <a:r>
              <a:rPr lang="en-US" sz="1800" dirty="0">
                <a:solidFill>
                  <a:srgbClr val="663300"/>
                </a:solidFill>
              </a:rPr>
              <a:t>1631)</a:t>
            </a:r>
            <a:endParaRPr lang="en-US" dirty="0">
              <a:solidFill>
                <a:srgbClr val="000066"/>
              </a:solidFill>
            </a:endParaRPr>
          </a:p>
          <a:p>
            <a:r>
              <a:rPr lang="en-US" sz="3200" dirty="0">
                <a:solidFill>
                  <a:srgbClr val="000066"/>
                </a:solidFill>
              </a:rPr>
              <a:t>                  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rojcto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autoUpdateAnimBg="0"/>
      <p:bldP spid="4096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1311</TotalTime>
  <Words>135</Words>
  <Application>Microsoft Office PowerPoint</Application>
  <PresentationFormat>On-screen Show (4:3)</PresentationFormat>
  <Paragraphs>33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المحاضرة التمهيدية</vt:lpstr>
      <vt:lpstr>Slide 1</vt:lpstr>
      <vt:lpstr>Lecture ( 6) </vt:lpstr>
      <vt:lpstr>       The Virtues of Da’wah</vt:lpstr>
      <vt:lpstr>1- Best Speech</vt:lpstr>
      <vt:lpstr>2- Great Reward </vt:lpstr>
      <vt:lpstr>3- Multiplied Reward </vt:lpstr>
      <vt:lpstr>4- Special prayers </vt:lpstr>
      <vt:lpstr>5- Continuous Reward   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user</cp:lastModifiedBy>
  <cp:revision>140</cp:revision>
  <dcterms:created xsi:type="dcterms:W3CDTF">1601-01-01T00:00:00Z</dcterms:created>
  <dcterms:modified xsi:type="dcterms:W3CDTF">2012-02-21T21:36:23Z</dcterms:modified>
</cp:coreProperties>
</file>