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9" r:id="rId4"/>
  </p:sldMasterIdLst>
  <p:notesMasterIdLst>
    <p:notesMasterId r:id="rId13"/>
  </p:notesMasterIdLst>
  <p:handoutMasterIdLst>
    <p:handoutMasterId r:id="rId14"/>
  </p:handoutMasterIdLst>
  <p:sldIdLst>
    <p:sldId id="290" r:id="rId5"/>
    <p:sldId id="305" r:id="rId6"/>
    <p:sldId id="306" r:id="rId7"/>
    <p:sldId id="297" r:id="rId8"/>
    <p:sldId id="307" r:id="rId9"/>
    <p:sldId id="308" r:id="rId10"/>
    <p:sldId id="309" r:id="rId11"/>
    <p:sldId id="288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34" autoAdjust="0"/>
    <p:restoredTop sz="94660" autoAdjust="0"/>
  </p:normalViewPr>
  <p:slideViewPr>
    <p:cSldViewPr>
      <p:cViewPr varScale="1">
        <p:scale>
          <a:sx n="75" d="100"/>
          <a:sy n="75" d="100"/>
        </p:scale>
        <p:origin x="-36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5.xml"/><Relationship Id="rId2" Type="http://schemas.openxmlformats.org/officeDocument/2006/relationships/slide" Target="slides/slide4.xml"/><Relationship Id="rId1" Type="http://schemas.openxmlformats.org/officeDocument/2006/relationships/slide" Target="slides/slide3.xml"/><Relationship Id="rId5" Type="http://schemas.openxmlformats.org/officeDocument/2006/relationships/slide" Target="slides/slide7.xml"/><Relationship Id="rId4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F96BF620-5DF2-4AA5-AAEC-B2B4FFD5CA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96596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5C5D1F6-904E-4F35-A659-B6C44C15B6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8550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1216C4-18BB-4D37-89AC-C1978F1757A2}" type="slidenum">
              <a:rPr lang="ar-SA" altLang="en-US"/>
              <a:pPr/>
              <a:t>3</a:t>
            </a:fld>
            <a:endParaRPr lang="en-US" altLang="en-US"/>
          </a:p>
        </p:txBody>
      </p:sp>
      <p:sp>
        <p:nvSpPr>
          <p:cNvPr id="4096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1216C4-18BB-4D37-89AC-C1978F1757A2}" type="slidenum">
              <a:rPr lang="ar-SA" altLang="en-US"/>
              <a:pPr/>
              <a:t>4</a:t>
            </a:fld>
            <a:endParaRPr lang="en-US" altLang="en-US"/>
          </a:p>
        </p:txBody>
      </p:sp>
      <p:sp>
        <p:nvSpPr>
          <p:cNvPr id="4096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1216C4-18BB-4D37-89AC-C1978F1757A2}" type="slidenum">
              <a:rPr lang="ar-SA" altLang="en-US"/>
              <a:pPr/>
              <a:t>5</a:t>
            </a:fld>
            <a:endParaRPr lang="en-US" altLang="en-US"/>
          </a:p>
        </p:txBody>
      </p:sp>
      <p:sp>
        <p:nvSpPr>
          <p:cNvPr id="4096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1216C4-18BB-4D37-89AC-C1978F1757A2}" type="slidenum">
              <a:rPr lang="ar-SA" altLang="en-US"/>
              <a:pPr/>
              <a:t>6</a:t>
            </a:fld>
            <a:endParaRPr lang="en-US" altLang="en-US"/>
          </a:p>
        </p:txBody>
      </p:sp>
      <p:sp>
        <p:nvSpPr>
          <p:cNvPr id="4096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1216C4-18BB-4D37-89AC-C1978F1757A2}" type="slidenum">
              <a:rPr lang="ar-SA" altLang="en-US"/>
              <a:pPr/>
              <a:t>7</a:t>
            </a:fld>
            <a:endParaRPr lang="en-US" altLang="en-US"/>
          </a:p>
        </p:txBody>
      </p:sp>
      <p:sp>
        <p:nvSpPr>
          <p:cNvPr id="4096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5E084-9970-4F34-AC24-F1A206AAC9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0166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1BEFD-5694-4D42-B6B2-4AB0CF4212D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57673-F87A-43BA-AA61-C74C9F012FC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F3978-8EEA-4379-8B38-B0CDE824526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D8995-148C-4492-AF94-5C9F1387DA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300A16-F201-4E35-871D-6738331B5C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260123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7773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44062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1712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853354" y="4648200"/>
            <a:ext cx="4290646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Deanship of E-Learning and Distance Education</a:t>
            </a:r>
            <a:endParaRPr lang="en-US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14283" y="2819400"/>
            <a:ext cx="500066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4000" b="1" dirty="0" smtClean="0">
                <a:solidFill>
                  <a:srgbClr val="C00000"/>
                </a:solidFill>
                <a:latin typeface="Calibri" pitchFamily="34" charset="0"/>
                <a:cs typeface="Times New Roman" pitchFamily="18" charset="0"/>
              </a:rPr>
              <a:t>Translating Text Types</a:t>
            </a:r>
          </a:p>
          <a:p>
            <a:pPr algn="ctr"/>
            <a:r>
              <a:rPr lang="en-US" sz="26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By:  Dr. Naji Ibrahim Al-Arfaj</a:t>
            </a:r>
          </a:p>
          <a:p>
            <a:pPr algn="ctr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      </a:t>
            </a:r>
            <a:r>
              <a:rPr lang="en-US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Educator</a:t>
            </a:r>
            <a:r>
              <a:rPr lang="en-US" sz="11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.</a:t>
            </a:r>
            <a:r>
              <a:rPr lang="en-US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 Author</a:t>
            </a:r>
            <a:r>
              <a:rPr lang="en-US" sz="11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.</a:t>
            </a:r>
            <a:r>
              <a:rPr lang="en-US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 Translator</a:t>
            </a:r>
            <a:r>
              <a:rPr lang="en-US" sz="11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.</a:t>
            </a:r>
            <a:endParaRPr lang="en-US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pPr algn="ctr"/>
            <a:endParaRPr lang="en-US" sz="26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6000" b="1" spc="-150" dirty="0" smtClean="0">
                <a:solidFill>
                  <a:schemeClr val="accent1"/>
                </a:solidFill>
                <a:latin typeface="ae_AlMateen" pitchFamily="2" charset="-78"/>
                <a:cs typeface="ae_AlMateen" pitchFamily="2" charset="-78"/>
              </a:rPr>
              <a:t>Lecture ( </a:t>
            </a:r>
            <a:r>
              <a:rPr lang="en-US" sz="6000" b="1" spc="-150" dirty="0" smtClean="0">
                <a:solidFill>
                  <a:schemeClr val="accent1"/>
                </a:solidFill>
                <a:latin typeface="ae_AlMateen" pitchFamily="2" charset="-78"/>
                <a:cs typeface="ae_AlMateen" pitchFamily="2" charset="-78"/>
              </a:rPr>
              <a:t>9) </a:t>
            </a:r>
            <a:endParaRPr lang="en-US" sz="6000" b="1" spc="-150" dirty="0" smtClean="0">
              <a:solidFill>
                <a:schemeClr val="accent1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4000" b="1" dirty="0" smtClean="0">
                <a:solidFill>
                  <a:schemeClr val="tx1"/>
                </a:solidFill>
              </a:rPr>
              <a:t>Translating Texts: 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Problems &amp; </a:t>
            </a:r>
            <a:r>
              <a:rPr lang="en-US" b="1" smtClean="0">
                <a:solidFill>
                  <a:schemeClr val="tx1"/>
                </a:solidFill>
              </a:rPr>
              <a:t>Solutions </a:t>
            </a:r>
            <a:endParaRPr lang="en-US" b="1" dirty="0" smtClean="0">
              <a:solidFill>
                <a:schemeClr val="tx1"/>
              </a:solidFill>
            </a:endParaRPr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9868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z="1600" smtClean="0">
                <a:cs typeface="Arial" pitchFamily="34" charset="0"/>
              </a:rPr>
              <a:pPr/>
              <a:t>2</a:t>
            </a:fld>
            <a:endParaRPr lang="en-US" sz="1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28596" y="357166"/>
            <a:ext cx="7715304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Translating Texts: </a:t>
            </a:r>
          </a:p>
          <a:p>
            <a:r>
              <a:rPr lang="en-US" b="1" dirty="0" smtClean="0"/>
              <a:t>Problems &amp; Solutions </a:t>
            </a:r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r>
              <a:rPr lang="en-US" sz="3600" b="1" dirty="0" smtClean="0"/>
              <a:t>Language Components:</a:t>
            </a:r>
          </a:p>
          <a:p>
            <a:endParaRPr lang="en-US" sz="3600" b="1" dirty="0" smtClean="0"/>
          </a:p>
          <a:p>
            <a:pPr>
              <a:buFontTx/>
              <a:buChar char="-"/>
            </a:pPr>
            <a:r>
              <a:rPr lang="en-US" sz="2800" b="1" dirty="0" smtClean="0"/>
              <a:t> Grammar</a:t>
            </a:r>
          </a:p>
          <a:p>
            <a:pPr>
              <a:buFontTx/>
              <a:buChar char="-"/>
            </a:pPr>
            <a:r>
              <a:rPr lang="en-US" sz="2800" b="1" dirty="0" smtClean="0"/>
              <a:t> Vocabulary (words)</a:t>
            </a:r>
          </a:p>
          <a:p>
            <a:pPr>
              <a:buFontTx/>
              <a:buChar char="-"/>
            </a:pPr>
            <a:r>
              <a:rPr lang="en-US" sz="2800" b="1" dirty="0" smtClean="0"/>
              <a:t> Style </a:t>
            </a:r>
          </a:p>
          <a:p>
            <a:pPr>
              <a:buFontTx/>
              <a:buChar char="-"/>
            </a:pPr>
            <a:r>
              <a:rPr lang="en-US" sz="2800" b="1" dirty="0" smtClean="0"/>
              <a:t> Phonology ( sounds) </a:t>
            </a:r>
          </a:p>
          <a:p>
            <a:pPr>
              <a:buFontTx/>
              <a:buChar char="-"/>
            </a:pPr>
            <a:endParaRPr lang="en-US" sz="2800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28596" y="357166"/>
            <a:ext cx="7715304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Translating Texts: </a:t>
            </a:r>
          </a:p>
          <a:p>
            <a:r>
              <a:rPr lang="en-US" b="1" dirty="0" smtClean="0"/>
              <a:t>Problems &amp; Solutions </a:t>
            </a:r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r>
              <a:rPr lang="en-US" sz="3600" b="1" dirty="0" smtClean="0"/>
              <a:t>Grammatical Problems:</a:t>
            </a:r>
            <a:endParaRPr lang="en-US" sz="2800" b="1" dirty="0" smtClean="0"/>
          </a:p>
          <a:p>
            <a:pPr>
              <a:buFontTx/>
              <a:buChar char="-"/>
            </a:pPr>
            <a:r>
              <a:rPr lang="en-US" sz="2800" b="1" dirty="0" smtClean="0"/>
              <a:t> Different word order</a:t>
            </a:r>
          </a:p>
          <a:p>
            <a:pPr>
              <a:buFontTx/>
              <a:buChar char="-"/>
            </a:pPr>
            <a:r>
              <a:rPr lang="en-US" sz="2800" b="1" dirty="0" smtClean="0"/>
              <a:t> Different grammar</a:t>
            </a:r>
          </a:p>
          <a:p>
            <a:pPr>
              <a:buFont typeface="Arial" pitchFamily="34" charset="0"/>
              <a:buChar char="•"/>
            </a:pPr>
            <a:r>
              <a:rPr lang="en-US" sz="2800" b="1" dirty="0" smtClean="0"/>
              <a:t> translation of verbs: be, do, have</a:t>
            </a:r>
          </a:p>
          <a:p>
            <a:pPr>
              <a:buFont typeface="Arial" pitchFamily="34" charset="0"/>
              <a:buChar char="•"/>
            </a:pPr>
            <a:r>
              <a:rPr lang="en-US" sz="2800" b="1" dirty="0" smtClean="0"/>
              <a:t> translation of tenses </a:t>
            </a:r>
          </a:p>
          <a:p>
            <a:pPr>
              <a:buFont typeface="Arial" pitchFamily="34" charset="0"/>
              <a:buChar char="•"/>
            </a:pPr>
            <a:r>
              <a:rPr lang="en-US" sz="2800" b="1" dirty="0" smtClean="0"/>
              <a:t> translation of articles: the, a, an  </a:t>
            </a:r>
          </a:p>
          <a:p>
            <a:r>
              <a:rPr lang="en-US" sz="3600" b="1" dirty="0" smtClean="0"/>
              <a:t> </a:t>
            </a:r>
          </a:p>
          <a:p>
            <a:endParaRPr lang="en-US" sz="2800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28596" y="357166"/>
            <a:ext cx="771530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Translating Texts: </a:t>
            </a:r>
          </a:p>
          <a:p>
            <a:r>
              <a:rPr lang="en-US" b="1" dirty="0" smtClean="0"/>
              <a:t>Problems &amp; Solutions </a:t>
            </a:r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r>
              <a:rPr lang="en-US" sz="3600" b="1" dirty="0" smtClean="0"/>
              <a:t>Lexical Problems:</a:t>
            </a:r>
          </a:p>
          <a:p>
            <a:pPr>
              <a:buFontTx/>
              <a:buChar char="-"/>
            </a:pPr>
            <a:r>
              <a:rPr lang="en-US" sz="3600" b="1" dirty="0" smtClean="0"/>
              <a:t>Literal translation of meaning</a:t>
            </a:r>
          </a:p>
          <a:p>
            <a:pPr>
              <a:buFontTx/>
              <a:buChar char="-"/>
            </a:pPr>
            <a:r>
              <a:rPr lang="en-US" sz="2800" b="1" dirty="0" smtClean="0"/>
              <a:t> collocations   </a:t>
            </a:r>
          </a:p>
          <a:p>
            <a:pPr>
              <a:buFontTx/>
              <a:buChar char="-"/>
            </a:pPr>
            <a:r>
              <a:rPr lang="en-US" sz="2800" b="1" dirty="0" smtClean="0"/>
              <a:t> idioms </a:t>
            </a:r>
          </a:p>
          <a:p>
            <a:pPr>
              <a:buFontTx/>
              <a:buChar char="-"/>
            </a:pPr>
            <a:r>
              <a:rPr lang="en-US" sz="2800" b="1" dirty="0" smtClean="0"/>
              <a:t> proverbs     </a:t>
            </a:r>
            <a:endParaRPr lang="en-US" sz="2000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28596" y="357166"/>
            <a:ext cx="7715304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Translating Texts: </a:t>
            </a:r>
          </a:p>
          <a:p>
            <a:r>
              <a:rPr lang="en-US" b="1" dirty="0" smtClean="0"/>
              <a:t>Problems &amp; Solutions </a:t>
            </a:r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r>
              <a:rPr lang="en-US" sz="3600" b="1" dirty="0" smtClean="0"/>
              <a:t>Stylistic Problems:</a:t>
            </a:r>
          </a:p>
          <a:p>
            <a:pPr>
              <a:buFontTx/>
              <a:buChar char="-"/>
            </a:pPr>
            <a:r>
              <a:rPr lang="en-US" sz="3600" b="1" dirty="0" smtClean="0"/>
              <a:t> formality /  informality</a:t>
            </a:r>
          </a:p>
          <a:p>
            <a:pPr>
              <a:buFontTx/>
              <a:buChar char="-"/>
            </a:pPr>
            <a:r>
              <a:rPr lang="en-US" sz="3600" b="1" dirty="0" smtClean="0"/>
              <a:t> redundancy </a:t>
            </a:r>
          </a:p>
          <a:p>
            <a:pPr>
              <a:buFontTx/>
              <a:buChar char="-"/>
            </a:pPr>
            <a:r>
              <a:rPr lang="en-US" sz="3600" b="1" dirty="0" smtClean="0"/>
              <a:t> irony</a:t>
            </a:r>
            <a:endParaRPr lang="en-US" sz="2800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28596" y="357166"/>
            <a:ext cx="771530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Translating Texts: </a:t>
            </a:r>
          </a:p>
          <a:p>
            <a:r>
              <a:rPr lang="en-US" b="1" dirty="0" smtClean="0"/>
              <a:t>Problems &amp; Solutions </a:t>
            </a:r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r>
              <a:rPr lang="en-US" sz="3600" b="1" dirty="0" smtClean="0"/>
              <a:t>Phonological Problems:</a:t>
            </a:r>
            <a:endParaRPr lang="en-US" sz="2800" b="1" dirty="0" smtClean="0"/>
          </a:p>
          <a:p>
            <a:pPr>
              <a:buFontTx/>
              <a:buChar char="-"/>
            </a:pPr>
            <a:r>
              <a:rPr lang="en-US" sz="2800" b="1" dirty="0" smtClean="0"/>
              <a:t> sounds ( different sounds like: p, v, g)</a:t>
            </a:r>
          </a:p>
          <a:p>
            <a:pPr>
              <a:buFontTx/>
              <a:buChar char="-"/>
            </a:pPr>
            <a:r>
              <a:rPr lang="en-US" sz="2800" b="1" dirty="0" smtClean="0"/>
              <a:t> stress</a:t>
            </a:r>
          </a:p>
          <a:p>
            <a:pPr>
              <a:buFontTx/>
              <a:buChar char="-"/>
            </a:pPr>
            <a:r>
              <a:rPr lang="en-US" sz="2800" b="1" dirty="0" smtClean="0"/>
              <a:t> </a:t>
            </a:r>
            <a:r>
              <a:rPr lang="en-US" sz="2800" b="1" smtClean="0"/>
              <a:t>rhyme  </a:t>
            </a:r>
            <a:endParaRPr lang="en-US" sz="2800" b="1" dirty="0" smtClean="0"/>
          </a:p>
          <a:p>
            <a:pPr>
              <a:buFontTx/>
              <a:buChar char="-"/>
            </a:pPr>
            <a:endParaRPr lang="en-US" sz="2800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المحاضرة التمهيدية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9DCA7809943246987C296F52628793" ma:contentTypeVersion="0" ma:contentTypeDescription="Create a new document." ma:contentTypeScope="" ma:versionID="66248b1838ce988e3d1949362f485d5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A31ECFD-0FC7-4749-9C70-1BCB8B0CB385}">
  <ds:schemaRefs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C9AA4854-023C-442B-BF0B-BFE67BD6A1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A13A9A0C-CBD6-41F3-A75A-99682811E7E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المحاضرة التمهيدية</Template>
  <TotalTime>1699</TotalTime>
  <Words>172</Words>
  <Application>Microsoft Office PowerPoint</Application>
  <PresentationFormat>عرض على الشاشة (3:4)‏</PresentationFormat>
  <Paragraphs>73</Paragraphs>
  <Slides>8</Slides>
  <Notes>5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المحاضرة التمهيدية</vt:lpstr>
      <vt:lpstr>عرض تقديمي في PowerPoint</vt:lpstr>
      <vt:lpstr>Lecture ( 9)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Marwan</dc:creator>
  <cp:lastModifiedBy>adminuser</cp:lastModifiedBy>
  <cp:revision>157</cp:revision>
  <dcterms:created xsi:type="dcterms:W3CDTF">1601-01-01T00:00:00Z</dcterms:created>
  <dcterms:modified xsi:type="dcterms:W3CDTF">2012-03-21T06:38:56Z</dcterms:modified>
</cp:coreProperties>
</file>