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4"/>
  </p:notesMasterIdLst>
  <p:handoutMasterIdLst>
    <p:handoutMasterId r:id="rId15"/>
  </p:handoutMasterIdLst>
  <p:sldIdLst>
    <p:sldId id="290" r:id="rId5"/>
    <p:sldId id="305" r:id="rId6"/>
    <p:sldId id="297" r:id="rId7"/>
    <p:sldId id="312" r:id="rId8"/>
    <p:sldId id="311" r:id="rId9"/>
    <p:sldId id="310" r:id="rId10"/>
    <p:sldId id="309" r:id="rId11"/>
    <p:sldId id="308" r:id="rId12"/>
    <p:sldId id="288"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34" autoAdjust="0"/>
    <p:restoredTop sz="96527" autoAdjust="0"/>
  </p:normalViewPr>
  <p:slideViewPr>
    <p:cSldViewPr>
      <p:cViewPr varScale="1">
        <p:scale>
          <a:sx n="75" d="100"/>
          <a:sy n="75" d="100"/>
        </p:scale>
        <p:origin x="-708" y="-8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8.xml"/><Relationship Id="rId5" Type="http://schemas.openxmlformats.org/officeDocument/2006/relationships/slide" Target="slides/slide7.xml"/><Relationship Id="rId4"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14344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1447846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3</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5</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6</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7</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8</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853354" y="4648200"/>
            <a:ext cx="4290646"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4283" y="2819400"/>
            <a:ext cx="500066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 Naji Ibrahim 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a:t>
            </a:r>
            <a:r>
              <a:rPr lang="en-US" sz="6000" b="1" spc="-150" dirty="0" smtClean="0">
                <a:solidFill>
                  <a:schemeClr val="accent1"/>
                </a:solidFill>
                <a:latin typeface="ae_AlMateen" pitchFamily="2" charset="-78"/>
                <a:cs typeface="ae_AlMateen" pitchFamily="2" charset="-78"/>
              </a:rPr>
              <a:t>10) </a:t>
            </a:r>
            <a:endParaRPr lang="en-US" sz="6000" b="1" spc="-150" dirty="0" smtClean="0">
              <a:solidFill>
                <a:schemeClr val="accent1"/>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smtClean="0">
                <a:solidFill>
                  <a:schemeClr val="tx1"/>
                </a:solidFill>
              </a:rPr>
              <a:t>Translation of religious texts</a:t>
            </a:r>
          </a:p>
          <a:p>
            <a:r>
              <a:rPr lang="en-US" b="1" dirty="0" smtClean="0">
                <a:solidFill>
                  <a:schemeClr val="tx1"/>
                </a:solidFill>
              </a:rPr>
              <a:t>(Part 3)  </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عنصر نائب للمحتوى 5" descr="C:\Documents and Settings\e-tawasol\سطح المكتب\DSC02462.JPG"/>
          <p:cNvPicPr>
            <a:picLocks noGrp="1"/>
          </p:cNvPicPr>
          <p:nvPr>
            <p:ph idx="1"/>
          </p:nvPr>
        </p:nvPicPr>
        <p:blipFill>
          <a:blip r:embed="rId3" cstate="print">
            <a:lum bright="10000" contrast="30000"/>
          </a:blip>
          <a:srcRect/>
          <a:stretch>
            <a:fillRect/>
          </a:stretch>
        </p:blipFill>
        <p:spPr bwMode="auto">
          <a:xfrm>
            <a:off x="4643438" y="428604"/>
            <a:ext cx="3929090" cy="5286412"/>
          </a:xfrm>
          <a:prstGeom prst="rect">
            <a:avLst/>
          </a:prstGeom>
          <a:noFill/>
          <a:ln w="38100">
            <a:solidFill>
              <a:srgbClr val="FFFF00"/>
            </a:solidFill>
            <a:miter lim="800000"/>
            <a:headEnd/>
            <a:tailEnd/>
          </a:ln>
        </p:spPr>
      </p:pic>
      <p:pic>
        <p:nvPicPr>
          <p:cNvPr id="6" name="Picture 2" descr="E:\نايل\صور ومقاطع توزيع الكتب في العالم - الفا2010\cover - beauty of islam.jpg"/>
          <p:cNvPicPr>
            <a:picLocks noChangeAspect="1" noChangeArrowheads="1"/>
          </p:cNvPicPr>
          <p:nvPr/>
        </p:nvPicPr>
        <p:blipFill>
          <a:blip r:embed="rId4">
            <a:lum contrast="10000"/>
          </a:blip>
          <a:srcRect/>
          <a:stretch>
            <a:fillRect/>
          </a:stretch>
        </p:blipFill>
        <p:spPr bwMode="auto">
          <a:xfrm>
            <a:off x="357158" y="428604"/>
            <a:ext cx="3929090" cy="5286412"/>
          </a:xfrm>
          <a:prstGeom prst="rect">
            <a:avLst/>
          </a:prstGeom>
          <a:noFill/>
          <a:ln w="38100">
            <a:solidFill>
              <a:srgbClr val="FFFF00"/>
            </a:solidFill>
            <a:prstDash val="solid"/>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عنصر نائب للمحتوى 5"/>
          <p:cNvSpPr>
            <a:spLocks noGrp="1"/>
          </p:cNvSpPr>
          <p:nvPr>
            <p:ph sz="half" idx="1"/>
          </p:nvPr>
        </p:nvSpPr>
        <p:spPr>
          <a:xfrm>
            <a:off x="214282" y="285728"/>
            <a:ext cx="4051495" cy="5429288"/>
          </a:xfrm>
        </p:spPr>
        <p:txBody>
          <a:bodyPr/>
          <a:lstStyle/>
          <a:p>
            <a:pPr algn="ctr"/>
            <a:r>
              <a:rPr lang="en-US" sz="1600" b="1" dirty="0" smtClean="0"/>
              <a:t>Just the Tip of the Iceberg</a:t>
            </a:r>
          </a:p>
          <a:p>
            <a:pPr algn="l"/>
            <a:r>
              <a:rPr lang="en-US" sz="1400" b="1" dirty="0" smtClean="0"/>
              <a:t>     This book presents just some examples of its real beauty and greatness.  </a:t>
            </a:r>
          </a:p>
          <a:p>
            <a:pPr lvl="0" algn="l"/>
            <a:r>
              <a:rPr lang="en-US" sz="1400" b="1" dirty="0" smtClean="0"/>
              <a:t>It inspires us to have good intentions, positive attitudes, and kind feelings towards others. </a:t>
            </a:r>
          </a:p>
          <a:p>
            <a:pPr lvl="0" algn="l"/>
            <a:r>
              <a:rPr lang="en-US" sz="1400" b="1" dirty="0" smtClean="0"/>
              <a:t>It teaches us to forgive, and love for others what we love for ourselves. </a:t>
            </a:r>
          </a:p>
          <a:p>
            <a:pPr lvl="0" algn="l"/>
            <a:r>
              <a:rPr lang="en-US" sz="1400" b="1" dirty="0" smtClean="0"/>
              <a:t>It urges us to smile sincerely and be kind to others.</a:t>
            </a:r>
          </a:p>
          <a:p>
            <a:pPr lvl="0" algn="l"/>
            <a:r>
              <a:rPr lang="en-US" sz="1400" b="1" dirty="0" smtClean="0"/>
              <a:t>It instructs us to act courteously.</a:t>
            </a:r>
          </a:p>
          <a:p>
            <a:pPr lvl="0" algn="l"/>
            <a:r>
              <a:rPr lang="en-US" sz="1400" b="1" dirty="0" smtClean="0"/>
              <a:t>It commands us to have good conduct and behave with respect.</a:t>
            </a:r>
          </a:p>
          <a:p>
            <a:pPr lvl="0" algn="l"/>
            <a:r>
              <a:rPr lang="en-US" sz="1400" b="1" dirty="0" smtClean="0"/>
              <a:t>It teaches us to be gentle to humans, animals, birds, and our environment.</a:t>
            </a:r>
          </a:p>
          <a:p>
            <a:pPr lvl="0" algn="l"/>
            <a:r>
              <a:rPr lang="en-US" sz="1400" b="1" dirty="0" smtClean="0"/>
              <a:t>It instructs us to respect and care for our parents and the elderly; and to be good to our families, spouses, and children. </a:t>
            </a:r>
          </a:p>
          <a:p>
            <a:pPr lvl="0" algn="l"/>
            <a:r>
              <a:rPr lang="en-US" sz="1400" b="1" dirty="0" smtClean="0"/>
              <a:t>It encourages us to help, feed, and support the weak, the poor, the needy, and the disabled.</a:t>
            </a:r>
          </a:p>
          <a:p>
            <a:pPr lvl="0" algn="l"/>
            <a:r>
              <a:rPr lang="en-US" sz="1400" b="1" dirty="0" smtClean="0"/>
              <a:t>It urges us to think, ponder, reason, and base our judgments on proof. </a:t>
            </a:r>
          </a:p>
          <a:p>
            <a:pPr algn="l"/>
            <a:endParaRPr lang="ar-SA" sz="1400" b="1" dirty="0"/>
          </a:p>
        </p:txBody>
      </p:sp>
      <p:sp>
        <p:nvSpPr>
          <p:cNvPr id="8" name="عنصر نائب للمحتوى 7"/>
          <p:cNvSpPr>
            <a:spLocks noGrp="1"/>
          </p:cNvSpPr>
          <p:nvPr>
            <p:ph sz="half" idx="13"/>
          </p:nvPr>
        </p:nvSpPr>
        <p:spPr>
          <a:xfrm>
            <a:off x="4429124" y="214290"/>
            <a:ext cx="4500594" cy="6567952"/>
          </a:xfrm>
          <a:prstGeom prst="rect">
            <a:avLst/>
          </a:prstGeom>
        </p:spPr>
        <p:txBody>
          <a:bodyPr wrap="square">
            <a:spAutoFit/>
          </a:bodyPr>
          <a:lstStyle/>
          <a:p>
            <a:pPr lvl="1" algn="ctr">
              <a:buNone/>
            </a:pPr>
            <a:r>
              <a:rPr lang="ar-SA" sz="2000" b="1" dirty="0" smtClean="0">
                <a:cs typeface="+mn-cs"/>
              </a:rPr>
              <a:t>الجزء الأول</a:t>
            </a:r>
            <a:endParaRPr lang="ar-SA" sz="2800" b="1" dirty="0" smtClean="0">
              <a:cs typeface="+mn-cs"/>
            </a:endParaRPr>
          </a:p>
          <a:p>
            <a:pPr algn="ctr">
              <a:buNone/>
            </a:pPr>
            <a:r>
              <a:rPr lang="ar-SA" sz="2000" b="1" dirty="0" smtClean="0">
                <a:cs typeface="+mn-cs"/>
              </a:rPr>
              <a:t>رأس الجبل الجليدي فقط </a:t>
            </a:r>
            <a:endParaRPr lang="en-US" sz="2000" b="1" dirty="0" smtClean="0">
              <a:cs typeface="+mn-cs"/>
            </a:endParaRPr>
          </a:p>
          <a:p>
            <a:pPr>
              <a:buNone/>
            </a:pPr>
            <a:r>
              <a:rPr lang="ar-SA" sz="1400" b="1" dirty="0" smtClean="0">
                <a:cs typeface="+mn-cs"/>
              </a:rPr>
              <a:t>     يقدم هذا الكتاب مجرد بعض الأمثلة من جماله الحقيقي وعظمته.</a:t>
            </a:r>
            <a:endParaRPr lang="en-US" sz="1400" b="1" dirty="0" smtClean="0">
              <a:cs typeface="+mn-cs"/>
            </a:endParaRPr>
          </a:p>
          <a:p>
            <a:r>
              <a:rPr lang="ar-SA" sz="1400" b="1" dirty="0" smtClean="0">
                <a:cs typeface="+mn-cs"/>
              </a:rPr>
              <a:t>    إنه يحثنا على التحلي بالنوايا الحسنة والمواقف الإيجابية وحسن الظن       والشعور الطيب تجاه الآخرين.</a:t>
            </a:r>
          </a:p>
          <a:p>
            <a:pPr lvl="0">
              <a:buNone/>
            </a:pPr>
            <a:r>
              <a:rPr lang="ar-SA" sz="1400" b="1" dirty="0" smtClean="0">
                <a:cs typeface="+mn-cs"/>
              </a:rPr>
              <a:t>   إنه يعلمنا أن نسامح الآخرين ونحب لهم ما نحب لأنفسنا.</a:t>
            </a:r>
            <a:endParaRPr lang="en-US" sz="1400" b="1" dirty="0" smtClean="0">
              <a:cs typeface="+mn-cs"/>
            </a:endParaRPr>
          </a:p>
          <a:p>
            <a:r>
              <a:rPr lang="ar-SA" sz="1400" b="1" dirty="0" smtClean="0">
                <a:cs typeface="+mn-cs"/>
              </a:rPr>
              <a:t>   إنه يحفزنا على التبسم وبشاشة الوجه واللطف مع الآخرين بصدق وإخلاص.</a:t>
            </a:r>
          </a:p>
          <a:p>
            <a:pPr lvl="0">
              <a:buNone/>
            </a:pPr>
            <a:r>
              <a:rPr lang="ar-SA" sz="1400" b="1" dirty="0" smtClean="0">
                <a:cs typeface="+mn-cs"/>
              </a:rPr>
              <a:t>   إنه يوجهنا أن نتصرف مع الآخرين بلباقة.</a:t>
            </a:r>
            <a:endParaRPr lang="en-US" sz="1400" b="1" dirty="0" smtClean="0">
              <a:cs typeface="+mn-cs"/>
            </a:endParaRPr>
          </a:p>
          <a:p>
            <a:pPr lvl="0">
              <a:buNone/>
            </a:pPr>
            <a:r>
              <a:rPr lang="ar-SA" sz="1400" b="1" dirty="0" smtClean="0">
                <a:cs typeface="+mn-cs"/>
              </a:rPr>
              <a:t>   إنه يأمرنا بالخلق الحسن والسلوك المحترم مع الناس.</a:t>
            </a:r>
            <a:endParaRPr lang="en-US" sz="1400" b="1" dirty="0" smtClean="0">
              <a:cs typeface="+mn-cs"/>
            </a:endParaRPr>
          </a:p>
          <a:p>
            <a:pPr lvl="0">
              <a:buNone/>
            </a:pPr>
            <a:r>
              <a:rPr lang="ar-SA" sz="1400" b="1" dirty="0" smtClean="0">
                <a:cs typeface="+mn-cs"/>
              </a:rPr>
              <a:t>   إنه يعلمنا أن نتعامل بلطف ورحمة مع البشر والحيوانات والطيور</a:t>
            </a:r>
            <a:endParaRPr lang="en-US" sz="1400" b="1" dirty="0" smtClean="0">
              <a:cs typeface="+mn-cs"/>
            </a:endParaRPr>
          </a:p>
          <a:p>
            <a:pPr lvl="0">
              <a:buNone/>
            </a:pPr>
            <a:r>
              <a:rPr lang="ar-SA" sz="1400" b="1" dirty="0" smtClean="0">
                <a:cs typeface="+mn-cs"/>
              </a:rPr>
              <a:t>   إنه يرشدنا إلى احترام والدينا والمسنين ورعايتهم, وأن نحسن إلى أهلينا وأزواجنا وأبنائنا وأن نعاملهم باللطف والمودة.</a:t>
            </a:r>
            <a:endParaRPr lang="en-US" sz="1400" b="1" dirty="0" smtClean="0">
              <a:cs typeface="+mn-cs"/>
            </a:endParaRPr>
          </a:p>
          <a:p>
            <a:pPr lvl="0">
              <a:buNone/>
            </a:pPr>
            <a:r>
              <a:rPr lang="ar-SA" sz="1400" b="1" dirty="0" smtClean="0">
                <a:cs typeface="+mn-cs"/>
              </a:rPr>
              <a:t>   إنه يحثنا على النظافة والنقاء في القلب والجسم والبيئة من حولنا      وأن نزيل الأذى عن الطريق.</a:t>
            </a:r>
            <a:endParaRPr lang="en-US" sz="1400" b="1" dirty="0" smtClean="0">
              <a:cs typeface="+mn-cs"/>
            </a:endParaRPr>
          </a:p>
          <a:p>
            <a:r>
              <a:rPr lang="ar-SA" sz="1400" b="1" dirty="0" smtClean="0">
                <a:cs typeface="+mn-cs"/>
              </a:rPr>
              <a:t>   إنه يشجعنا على مساعدة وإطعام الضعفاء والفقراء والمحتاجين والمعاقين ومساندتهم.</a:t>
            </a:r>
          </a:p>
          <a:p>
            <a:pPr lvl="0">
              <a:buNone/>
            </a:pPr>
            <a:r>
              <a:rPr lang="ar-SA" sz="1400" b="1" dirty="0" smtClean="0">
                <a:cs typeface="+mn-cs"/>
              </a:rPr>
              <a:t>   إنه يوجهنا إلى التفكير والتأمل واستخدام العقل وأن نبني أحكامنا على الدليل الصحيح.  </a:t>
            </a:r>
          </a:p>
          <a:p>
            <a:pPr algn="ctr">
              <a:buNone/>
            </a:pPr>
            <a:r>
              <a:rPr lang="ar-SA" sz="1400" b="1" dirty="0" smtClean="0">
                <a:cs typeface="+mn-cs"/>
              </a:rPr>
              <a:t>	</a:t>
            </a:r>
          </a:p>
          <a:p>
            <a:pPr lvl="0">
              <a:buNone/>
            </a:pPr>
            <a:endParaRPr lang="ar-SA" sz="1600" b="1" dirty="0" smtClean="0">
              <a:cs typeface="+mn-cs"/>
            </a:endParaRPr>
          </a:p>
          <a:p>
            <a:pPr lvl="0">
              <a:buNone/>
            </a:pPr>
            <a:endParaRPr lang="en-US" sz="1600" b="1" dirty="0" smtClean="0">
              <a:cs typeface="+mn-cs"/>
            </a:endParaRPr>
          </a:p>
          <a:p>
            <a:pPr>
              <a:buNone/>
            </a:pPr>
            <a:r>
              <a:rPr lang="ar-SA" sz="1200" b="1" dirty="0" smtClean="0">
                <a:cs typeface="+mn-cs"/>
              </a:rPr>
              <a:t>                                </a:t>
            </a:r>
            <a:endParaRPr lang="en-US" sz="1200" b="1" dirty="0" smtClean="0">
              <a:cs typeface="+mn-cs"/>
            </a:endParaRPr>
          </a:p>
          <a:p>
            <a:pPr>
              <a:buNone/>
            </a:pPr>
            <a:r>
              <a:rPr lang="ar-SA" sz="1200" b="1" dirty="0" smtClean="0">
                <a:cs typeface="+mn-cs"/>
              </a:rPr>
              <a:t>		</a:t>
            </a:r>
            <a:endParaRPr lang="ar-SA" sz="1400" b="1" dirty="0" smtClean="0">
              <a:cs typeface="+mn-cs"/>
            </a:endParaRPr>
          </a:p>
          <a:p>
            <a:pPr>
              <a:buNone/>
            </a:pPr>
            <a:endParaRPr lang="ar-SA" sz="2000" b="1" dirty="0">
              <a:cs typeface="+mn-cs"/>
            </a:endParaRPr>
          </a:p>
        </p:txBody>
      </p:sp>
      <p:sp>
        <p:nvSpPr>
          <p:cNvPr id="9" name="مستطيل مستدير الزوايا 8"/>
          <p:cNvSpPr/>
          <p:nvPr/>
        </p:nvSpPr>
        <p:spPr>
          <a:xfrm>
            <a:off x="5786446" y="5286388"/>
            <a:ext cx="1928826" cy="428628"/>
          </a:xfrm>
          <a:prstGeom prst="roundRect">
            <a:avLst/>
          </a:prstGeom>
          <a:solidFill>
            <a:schemeClr val="accent1">
              <a:lumMod val="75000"/>
            </a:schemeClr>
          </a:solidFill>
          <a:ln>
            <a:solidFill>
              <a:srgbClr val="FFC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buNone/>
            </a:pPr>
            <a:r>
              <a:rPr lang="ar-SA" b="1" dirty="0" smtClean="0">
                <a:solidFill>
                  <a:schemeClr val="bg1"/>
                </a:solidFill>
              </a:rPr>
              <a:t>هل اكتشفت ما هو؟</a:t>
            </a:r>
            <a:endParaRPr lang="en-US" sz="1400" b="1" dirty="0" smtClean="0">
              <a:solidFill>
                <a:schemeClr val="bg1"/>
              </a:solidFill>
            </a:endParaRPr>
          </a:p>
        </p:txBody>
      </p:sp>
      <p:sp>
        <p:nvSpPr>
          <p:cNvPr id="5" name="مستطيل مستدير الزوايا 4"/>
          <p:cNvSpPr/>
          <p:nvPr/>
        </p:nvSpPr>
        <p:spPr>
          <a:xfrm>
            <a:off x="1285852" y="5214950"/>
            <a:ext cx="2286016" cy="714380"/>
          </a:xfrm>
          <a:prstGeom prst="roundRect">
            <a:avLst/>
          </a:prstGeom>
          <a:solidFill>
            <a:schemeClr val="accent1">
              <a:lumMod val="75000"/>
            </a:schemeClr>
          </a:solidFill>
          <a:ln>
            <a:solidFill>
              <a:srgbClr val="FFC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buNone/>
            </a:pPr>
            <a:r>
              <a:rPr lang="en-US" b="1" dirty="0" smtClean="0"/>
              <a:t>Have you discovered</a:t>
            </a:r>
            <a:r>
              <a:rPr lang="en-US" dirty="0" smtClean="0"/>
              <a:t> </a:t>
            </a:r>
            <a:r>
              <a:rPr lang="en-US" b="1" dirty="0" smtClean="0"/>
              <a:t>what ‘It’ is?</a:t>
            </a:r>
            <a:endParaRPr lang="en-US" sz="1400" b="1"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ppt_x</p:attrName>
                                        </p:attrNameLst>
                                      </p:cBhvr>
                                      <p:tavLst>
                                        <p:tav tm="0">
                                          <p:val>
                                            <p:strVal val="#ppt_x-.1"/>
                                          </p:val>
                                        </p:tav>
                                        <p:tav tm="100000">
                                          <p:val>
                                            <p:strVal val="#ppt_x"/>
                                          </p:val>
                                        </p:tav>
                                      </p:tavLst>
                                    </p:anim>
                                    <p:anim calcmode="lin" valueType="num">
                                      <p:cBhvr>
                                        <p:cTn id="15" dur="2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additive="base">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1"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 calcmode="lin" valueType="num">
                                      <p:cBhvr additive="base">
                                        <p:cTn id="2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 calcmode="lin" valueType="num">
                                      <p:cBhvr additive="base">
                                        <p:cTn id="3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 calcmode="lin" valueType="num">
                                      <p:cBhvr additive="base">
                                        <p:cTn id="3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9" dur="1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 calcmode="lin" valueType="num">
                                      <p:cBhvr additive="base">
                                        <p:cTn id="4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5" dur="1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6">
                                            <p:txEl>
                                              <p:pRg st="5" end="5"/>
                                            </p:txEl>
                                          </p:spTgt>
                                        </p:tgtEl>
                                        <p:attrNameLst>
                                          <p:attrName>style.visibility</p:attrName>
                                        </p:attrNameLst>
                                      </p:cBhvr>
                                      <p:to>
                                        <p:strVal val="visible"/>
                                      </p:to>
                                    </p:set>
                                    <p:anim calcmode="lin" valueType="num">
                                      <p:cBhvr additive="base">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51" dur="1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 calcmode="lin" valueType="num">
                                      <p:cBhvr additive="base">
                                        <p:cTn id="5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57" dur="10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6">
                                            <p:txEl>
                                              <p:pRg st="7" end="7"/>
                                            </p:txEl>
                                          </p:spTgt>
                                        </p:tgtEl>
                                        <p:attrNameLst>
                                          <p:attrName>style.visibility</p:attrName>
                                        </p:attrNameLst>
                                      </p:cBhvr>
                                      <p:to>
                                        <p:strVal val="visible"/>
                                      </p:to>
                                    </p:set>
                                    <p:anim calcmode="lin" valueType="num">
                                      <p:cBhvr additive="base">
                                        <p:cTn id="6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63" dur="1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6">
                                            <p:txEl>
                                              <p:pRg st="8" end="8"/>
                                            </p:txEl>
                                          </p:spTgt>
                                        </p:tgtEl>
                                        <p:attrNameLst>
                                          <p:attrName>style.visibility</p:attrName>
                                        </p:attrNameLst>
                                      </p:cBhvr>
                                      <p:to>
                                        <p:strVal val="visible"/>
                                      </p:to>
                                    </p:set>
                                    <p:anim calcmode="lin" valueType="num">
                                      <p:cBhvr additive="base">
                                        <p:cTn id="6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69" dur="10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6">
                                            <p:txEl>
                                              <p:pRg st="9" end="9"/>
                                            </p:txEl>
                                          </p:spTgt>
                                        </p:tgtEl>
                                        <p:attrNameLst>
                                          <p:attrName>style.visibility</p:attrName>
                                        </p:attrNameLst>
                                      </p:cBhvr>
                                      <p:to>
                                        <p:strVal val="visible"/>
                                      </p:to>
                                    </p:set>
                                    <p:anim calcmode="lin" valueType="num">
                                      <p:cBhvr additive="base">
                                        <p:cTn id="74"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75" dur="1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6">
                                            <p:txEl>
                                              <p:pRg st="10" end="10"/>
                                            </p:txEl>
                                          </p:spTgt>
                                        </p:tgtEl>
                                        <p:attrNameLst>
                                          <p:attrName>style.visibility</p:attrName>
                                        </p:attrNameLst>
                                      </p:cBhvr>
                                      <p:to>
                                        <p:strVal val="visible"/>
                                      </p:to>
                                    </p:set>
                                    <p:anim calcmode="lin" valueType="num">
                                      <p:cBhvr additive="base">
                                        <p:cTn id="80"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81" dur="10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2000" fill="hold"/>
                                        <p:tgtEl>
                                          <p:spTgt spid="5"/>
                                        </p:tgtEl>
                                        <p:attrNameLst>
                                          <p:attrName>ppt_x</p:attrName>
                                        </p:attrNameLst>
                                      </p:cBhvr>
                                      <p:tavLst>
                                        <p:tav tm="0">
                                          <p:val>
                                            <p:strVal val="#ppt_x"/>
                                          </p:val>
                                        </p:tav>
                                        <p:tav tm="100000">
                                          <p:val>
                                            <p:strVal val="#ppt_x"/>
                                          </p:val>
                                        </p:tav>
                                      </p:tavLst>
                                    </p:anim>
                                    <p:anim calcmode="lin" valueType="num">
                                      <p:cBhvr additive="base">
                                        <p:cTn id="87"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عنصر نائب للمحتوى 5"/>
          <p:cNvSpPr>
            <a:spLocks noGrp="1"/>
          </p:cNvSpPr>
          <p:nvPr>
            <p:ph sz="half" idx="13"/>
          </p:nvPr>
        </p:nvSpPr>
        <p:spPr>
          <a:xfrm>
            <a:off x="4572000" y="214290"/>
            <a:ext cx="4357718" cy="5572164"/>
          </a:xfrm>
        </p:spPr>
        <p:txBody>
          <a:bodyPr/>
          <a:lstStyle/>
          <a:p>
            <a:endParaRPr lang="ar-SA" sz="1600" b="1" dirty="0" smtClean="0"/>
          </a:p>
          <a:p>
            <a:r>
              <a:rPr lang="ar-SA" sz="1600" b="1" dirty="0" smtClean="0"/>
              <a:t>   قبل أن أفشي </a:t>
            </a:r>
            <a:r>
              <a:rPr lang="ar-SA" sz="1600" b="1" dirty="0" err="1" smtClean="0"/>
              <a:t>لك</a:t>
            </a:r>
            <a:r>
              <a:rPr lang="ar-SA" sz="1600" b="1" dirty="0" smtClean="0"/>
              <a:t> السر </a:t>
            </a:r>
            <a:r>
              <a:rPr lang="ar-SA" sz="1600" b="1" dirty="0" err="1" smtClean="0"/>
              <a:t>و</a:t>
            </a:r>
            <a:r>
              <a:rPr lang="ar-SA" sz="1600" b="1" dirty="0" smtClean="0"/>
              <a:t> تكتشف حقيقته دعني أشير إلى "أنه" أيضاً...</a:t>
            </a:r>
            <a:endParaRPr lang="en-US" sz="1100" b="1" dirty="0" smtClean="0"/>
          </a:p>
          <a:p>
            <a:pPr lvl="0"/>
            <a:r>
              <a:rPr lang="ar-SA" sz="1600" b="1" dirty="0" smtClean="0"/>
              <a:t>   يخبرنا بأن جميع الناس سواسية بغض النظر عن الجنس أو اللون أو الجنسية.</a:t>
            </a:r>
            <a:endParaRPr lang="en-US" sz="1100" b="1" dirty="0" smtClean="0"/>
          </a:p>
          <a:p>
            <a:pPr lvl="0"/>
            <a:r>
              <a:rPr lang="ar-SA" sz="1600" b="1" dirty="0" smtClean="0"/>
              <a:t>  يأمرنا بأن لا نؤذي أو نعتدي على الآخرين، </a:t>
            </a:r>
            <a:r>
              <a:rPr lang="ar-SA" sz="1600" b="1" dirty="0" err="1" smtClean="0"/>
              <a:t>و</a:t>
            </a:r>
            <a:r>
              <a:rPr lang="ar-SA" sz="1600" b="1" dirty="0" smtClean="0"/>
              <a:t> أن لا نحتقرهم أو نضع من قدرهم.</a:t>
            </a:r>
            <a:endParaRPr lang="en-US" sz="1100" b="1" dirty="0" smtClean="0"/>
          </a:p>
          <a:p>
            <a:pPr lvl="0"/>
            <a:r>
              <a:rPr lang="ar-SA" sz="1600" b="1" dirty="0" smtClean="0"/>
              <a:t>  يبين لنا بوضوح لماذا نحن هنا، من أوجدنا، إلى أين نحن متجهون، </a:t>
            </a:r>
            <a:r>
              <a:rPr lang="ar-SA" sz="1600" b="1" dirty="0" err="1" smtClean="0"/>
              <a:t>و</a:t>
            </a:r>
            <a:r>
              <a:rPr lang="ar-SA" sz="1600" b="1" dirty="0" smtClean="0"/>
              <a:t> ما مثوانا الأخير.</a:t>
            </a:r>
            <a:endParaRPr lang="en-US" sz="1100" b="1" dirty="0" smtClean="0"/>
          </a:p>
          <a:p>
            <a:pPr lvl="0"/>
            <a:r>
              <a:rPr lang="ar-SA" sz="1600" b="1" dirty="0" smtClean="0"/>
              <a:t>  يرشدنا إلى أن نعيش في سلام </a:t>
            </a:r>
            <a:r>
              <a:rPr lang="ar-SA" sz="1600" b="1" dirty="0" err="1" smtClean="0"/>
              <a:t>و</a:t>
            </a:r>
            <a:r>
              <a:rPr lang="ar-SA" sz="1600" b="1" dirty="0" smtClean="0"/>
              <a:t> علاقات طيبة مع الله (الخالق) </a:t>
            </a:r>
            <a:r>
              <a:rPr lang="ar-SA" sz="1600" b="1" dirty="0" err="1" smtClean="0"/>
              <a:t>و</a:t>
            </a:r>
            <a:r>
              <a:rPr lang="ar-SA" sz="1600" b="1" dirty="0" smtClean="0"/>
              <a:t> مع النفس </a:t>
            </a:r>
            <a:r>
              <a:rPr lang="ar-SA" sz="1600" b="1" dirty="0" err="1" smtClean="0"/>
              <a:t>و</a:t>
            </a:r>
            <a:r>
              <a:rPr lang="ar-SA" sz="1600" b="1" dirty="0" smtClean="0"/>
              <a:t> مع الآخرين.</a:t>
            </a:r>
            <a:endParaRPr lang="en-US" sz="1100" b="1" dirty="0" smtClean="0"/>
          </a:p>
          <a:p>
            <a:pPr lvl="0"/>
            <a:r>
              <a:rPr lang="ar-SA" sz="1600" b="1" dirty="0" smtClean="0"/>
              <a:t>  يجيب بوضوح عن أسئلتنا المهمة </a:t>
            </a:r>
            <a:r>
              <a:rPr lang="ar-SA" sz="1600" b="1" dirty="0" err="1" smtClean="0"/>
              <a:t>و</a:t>
            </a:r>
            <a:r>
              <a:rPr lang="ar-SA" sz="1600" b="1" dirty="0" smtClean="0"/>
              <a:t> الحاسمة.</a:t>
            </a:r>
            <a:endParaRPr lang="en-US" sz="1100" b="1" dirty="0" smtClean="0"/>
          </a:p>
          <a:p>
            <a:r>
              <a:rPr lang="ar-SA" sz="1600" b="1" dirty="0" smtClean="0"/>
              <a:t>  في الحقيقة، إنه  يدل إلى الحق المطلق </a:t>
            </a:r>
            <a:r>
              <a:rPr lang="ar-SA" sz="1600" b="1" dirty="0" err="1" smtClean="0"/>
              <a:t>و</a:t>
            </a:r>
            <a:r>
              <a:rPr lang="ar-SA" sz="1600" b="1" dirty="0" smtClean="0"/>
              <a:t> النجاح </a:t>
            </a:r>
            <a:r>
              <a:rPr lang="ar-SA" sz="1600" b="1" dirty="0" err="1" smtClean="0"/>
              <a:t>و</a:t>
            </a:r>
            <a:r>
              <a:rPr lang="ar-SA" sz="1600" b="1" dirty="0" smtClean="0"/>
              <a:t> الطمأنينة </a:t>
            </a:r>
            <a:r>
              <a:rPr lang="ar-SA" sz="1600" b="1" dirty="0" err="1" smtClean="0"/>
              <a:t>و</a:t>
            </a:r>
            <a:r>
              <a:rPr lang="ar-SA" sz="1600" b="1" dirty="0" smtClean="0"/>
              <a:t> السعادة الحقيقية </a:t>
            </a:r>
            <a:r>
              <a:rPr lang="ar-SA" sz="1600" b="1" dirty="0" err="1" smtClean="0"/>
              <a:t>و</a:t>
            </a:r>
            <a:r>
              <a:rPr lang="ar-SA" sz="1600" b="1" dirty="0" smtClean="0"/>
              <a:t> الخلاص </a:t>
            </a:r>
            <a:r>
              <a:rPr lang="ar-SA" sz="1600" b="1" dirty="0" err="1" smtClean="0"/>
              <a:t>و</a:t>
            </a:r>
            <a:r>
              <a:rPr lang="ar-SA" sz="1600" b="1" dirty="0" smtClean="0"/>
              <a:t> الحياة الأبدية </a:t>
            </a:r>
            <a:r>
              <a:rPr lang="ar-SA" sz="1600" b="1" dirty="0" err="1" smtClean="0"/>
              <a:t>و</a:t>
            </a:r>
            <a:r>
              <a:rPr lang="ar-SA" sz="1600" b="1" dirty="0" smtClean="0"/>
              <a:t> الفوز العظيم.</a:t>
            </a:r>
            <a:endParaRPr lang="en-US" sz="1000" b="1" dirty="0" smtClean="0"/>
          </a:p>
          <a:p>
            <a:endParaRPr lang="ar-SA" sz="1800" b="1" dirty="0" smtClean="0"/>
          </a:p>
          <a:p>
            <a:pPr lvl="0"/>
            <a:endParaRPr lang="ar-SA" sz="1400" b="1" dirty="0" smtClean="0"/>
          </a:p>
          <a:p>
            <a:pPr lvl="0"/>
            <a:endParaRPr lang="en-US" sz="1400" b="1" dirty="0" smtClean="0"/>
          </a:p>
          <a:p>
            <a:r>
              <a:rPr lang="ar-SA" sz="1100" b="1" dirty="0" smtClean="0"/>
              <a:t>                                </a:t>
            </a:r>
            <a:endParaRPr lang="en-US" sz="1100" b="1" dirty="0" smtClean="0"/>
          </a:p>
          <a:p>
            <a:r>
              <a:rPr lang="ar-SA" sz="1100" b="1" dirty="0" smtClean="0"/>
              <a:t>		</a:t>
            </a:r>
            <a:endParaRPr lang="ar-SA" sz="1200" b="1" dirty="0" smtClean="0"/>
          </a:p>
          <a:p>
            <a:endParaRPr lang="ar-SA" sz="1800" b="1" dirty="0" smtClean="0"/>
          </a:p>
          <a:p>
            <a:endParaRPr lang="ar-SA" sz="1600" dirty="0"/>
          </a:p>
        </p:txBody>
      </p:sp>
      <p:sp>
        <p:nvSpPr>
          <p:cNvPr id="5" name="عنصر نائب للمحتوى 4"/>
          <p:cNvSpPr>
            <a:spLocks noGrp="1"/>
          </p:cNvSpPr>
          <p:nvPr>
            <p:ph sz="half" idx="1"/>
          </p:nvPr>
        </p:nvSpPr>
        <p:spPr>
          <a:xfrm>
            <a:off x="285721" y="357166"/>
            <a:ext cx="4187806" cy="5429289"/>
          </a:xfrm>
        </p:spPr>
        <p:txBody>
          <a:bodyPr/>
          <a:lstStyle/>
          <a:p>
            <a:pPr algn="l" hangingPunct="0"/>
            <a:r>
              <a:rPr lang="en-US" sz="1600" b="1" dirty="0" smtClean="0"/>
              <a:t>Before I reveal the secret, let me point out that additionally ‘it’… </a:t>
            </a:r>
            <a:endParaRPr lang="en-US" sz="1600" dirty="0" smtClean="0"/>
          </a:p>
          <a:p>
            <a:pPr lvl="0" algn="l"/>
            <a:r>
              <a:rPr lang="en-US" sz="1600" dirty="0" smtClean="0"/>
              <a:t>teaches us that all humans are equal regardless of their race, color, or nationality.</a:t>
            </a:r>
          </a:p>
          <a:p>
            <a:pPr lvl="0" algn="l"/>
            <a:r>
              <a:rPr lang="en-US" sz="1600" dirty="0" smtClean="0"/>
              <a:t>instructs us not to hurt, hate, transgress against, put down, or despise others.</a:t>
            </a:r>
          </a:p>
          <a:p>
            <a:pPr lvl="0" algn="l"/>
            <a:r>
              <a:rPr lang="en-US" sz="1600" dirty="0" smtClean="0"/>
              <a:t>clearly tells us why we are here, who brought us, where we are heading, and what our final destination is.</a:t>
            </a:r>
          </a:p>
          <a:p>
            <a:pPr lvl="0" algn="l"/>
            <a:r>
              <a:rPr lang="en-US" sz="1600" dirty="0" smtClean="0"/>
              <a:t>instructs us to live in peace and good relations with God, self, and others.</a:t>
            </a:r>
          </a:p>
          <a:p>
            <a:pPr lvl="0" algn="l"/>
            <a:r>
              <a:rPr lang="en-US" sz="1600" dirty="0" smtClean="0"/>
              <a:t>clearly answers our significant and  critical questions.</a:t>
            </a:r>
          </a:p>
          <a:p>
            <a:pPr algn="l"/>
            <a:r>
              <a:rPr lang="en-US" sz="1600" b="1" dirty="0" smtClean="0"/>
              <a:t>       Indeed, it leads to ultimate truth and success, true peace of mind, real happiness, salvation, and eternal life. </a:t>
            </a:r>
            <a:endParaRPr lang="en-US" sz="1600" dirty="0" smtClean="0"/>
          </a:p>
          <a:p>
            <a:pPr algn="l"/>
            <a:endParaRPr lang="ar-SA" sz="1600" dirty="0"/>
          </a:p>
        </p:txBody>
      </p:sp>
      <p:sp>
        <p:nvSpPr>
          <p:cNvPr id="7" name="مستطيل مستدير الزوايا 6"/>
          <p:cNvSpPr/>
          <p:nvPr/>
        </p:nvSpPr>
        <p:spPr>
          <a:xfrm>
            <a:off x="5072066" y="4857760"/>
            <a:ext cx="3214710" cy="500066"/>
          </a:xfrm>
          <a:prstGeom prst="roundRect">
            <a:avLst/>
          </a:prstGeom>
          <a:solidFill>
            <a:schemeClr val="accent1">
              <a:lumMod val="75000"/>
            </a:schemeClr>
          </a:solidFill>
          <a:ln>
            <a:solidFill>
              <a:srgbClr val="FFC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bg1"/>
                </a:solidFill>
              </a:rPr>
              <a:t> </a:t>
            </a:r>
          </a:p>
          <a:p>
            <a:pPr algn="ctr"/>
            <a:r>
              <a:rPr lang="ar-SA" b="1" dirty="0" smtClean="0">
                <a:solidFill>
                  <a:schemeClr val="bg1"/>
                </a:solidFill>
              </a:rPr>
              <a:t>هل تصدق أن هذا الاكتشاف الرائع هو...</a:t>
            </a:r>
            <a:endParaRPr lang="en-US" sz="1100" dirty="0" smtClean="0">
              <a:solidFill>
                <a:schemeClr val="bg1"/>
              </a:solidFill>
            </a:endParaRPr>
          </a:p>
          <a:p>
            <a:pPr algn="ctr">
              <a:buNone/>
            </a:pPr>
            <a:r>
              <a:rPr lang="ar-SA" b="1" dirty="0" smtClean="0">
                <a:solidFill>
                  <a:schemeClr val="bg1"/>
                </a:solidFill>
              </a:rPr>
              <a:t> </a:t>
            </a:r>
            <a:endParaRPr lang="en-US" sz="1400" b="1" dirty="0" smtClean="0">
              <a:solidFill>
                <a:schemeClr val="bg1"/>
              </a:solidFill>
            </a:endParaRPr>
          </a:p>
        </p:txBody>
      </p:sp>
      <p:sp>
        <p:nvSpPr>
          <p:cNvPr id="8" name="مستطيل مستدير الزوايا 7"/>
          <p:cNvSpPr/>
          <p:nvPr/>
        </p:nvSpPr>
        <p:spPr>
          <a:xfrm>
            <a:off x="571472" y="4929198"/>
            <a:ext cx="2857520" cy="714380"/>
          </a:xfrm>
          <a:prstGeom prst="roundRect">
            <a:avLst/>
          </a:prstGeom>
          <a:solidFill>
            <a:schemeClr val="accent1">
              <a:lumMod val="75000"/>
            </a:schemeClr>
          </a:solidFill>
          <a:ln>
            <a:solidFill>
              <a:srgbClr val="FFC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bg1"/>
                </a:solidFill>
              </a:rPr>
              <a:t> </a:t>
            </a:r>
          </a:p>
          <a:p>
            <a:r>
              <a:rPr lang="ar-SA" b="1" dirty="0" smtClean="0">
                <a:solidFill>
                  <a:schemeClr val="bg1"/>
                </a:solidFill>
              </a:rPr>
              <a:t> </a:t>
            </a:r>
            <a:r>
              <a:rPr lang="en-US" b="1" dirty="0" smtClean="0"/>
              <a:t>Can you believe that this wonderful discovery is…</a:t>
            </a:r>
            <a:endParaRPr lang="en-US" dirty="0" smtClean="0"/>
          </a:p>
          <a:p>
            <a:pPr algn="ctr">
              <a:buNone/>
            </a:pPr>
            <a:r>
              <a:rPr lang="ar-SA" b="1" dirty="0" smtClean="0">
                <a:solidFill>
                  <a:schemeClr val="bg1"/>
                </a:solidFill>
              </a:rPr>
              <a:t> </a:t>
            </a:r>
            <a:endParaRPr lang="en-US" sz="1400" b="1"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 calcmode="lin" valueType="num">
                                      <p:cBhvr additive="base">
                                        <p:cTn id="49"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12" end="12"/>
                                            </p:txEl>
                                          </p:spTgt>
                                        </p:tgtEl>
                                        <p:attrNameLst>
                                          <p:attrName>style.visibility</p:attrName>
                                        </p:attrNameLst>
                                      </p:cBhvr>
                                      <p:to>
                                        <p:strVal val="visible"/>
                                      </p:to>
                                    </p:set>
                                    <p:anim calcmode="lin" valueType="num">
                                      <p:cBhvr additive="base">
                                        <p:cTn id="55"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2000" fill="hold"/>
                                        <p:tgtEl>
                                          <p:spTgt spid="7"/>
                                        </p:tgtEl>
                                        <p:attrNameLst>
                                          <p:attrName>ppt_x</p:attrName>
                                        </p:attrNameLst>
                                      </p:cBhvr>
                                      <p:tavLst>
                                        <p:tav tm="0">
                                          <p:val>
                                            <p:strVal val="#ppt_x"/>
                                          </p:val>
                                        </p:tav>
                                        <p:tav tm="100000">
                                          <p:val>
                                            <p:strVal val="#ppt_x"/>
                                          </p:val>
                                        </p:tav>
                                      </p:tavLst>
                                    </p:anim>
                                    <p:anim calcmode="lin" valueType="num">
                                      <p:cBhvr additive="base">
                                        <p:cTn id="62"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xEl>
                                              <p:pRg st="0" end="0"/>
                                            </p:txEl>
                                          </p:spTgt>
                                        </p:tgtEl>
                                        <p:attrNameLst>
                                          <p:attrName>style.visibility</p:attrName>
                                        </p:attrNameLst>
                                      </p:cBhvr>
                                      <p:to>
                                        <p:strVal val="visible"/>
                                      </p:to>
                                    </p:set>
                                    <p:anim calcmode="lin" valueType="num">
                                      <p:cBhvr additive="base">
                                        <p:cTn id="6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
                                            <p:txEl>
                                              <p:pRg st="1" end="1"/>
                                            </p:txEl>
                                          </p:spTgt>
                                        </p:tgtEl>
                                        <p:attrNameLst>
                                          <p:attrName>style.visibility</p:attrName>
                                        </p:attrNameLst>
                                      </p:cBhvr>
                                      <p:to>
                                        <p:strVal val="visible"/>
                                      </p:to>
                                    </p:set>
                                    <p:anim calcmode="lin" valueType="num">
                                      <p:cBhvr additive="base">
                                        <p:cTn id="7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
                                            <p:txEl>
                                              <p:pRg st="2" end="2"/>
                                            </p:txEl>
                                          </p:spTgt>
                                        </p:tgtEl>
                                        <p:attrNameLst>
                                          <p:attrName>style.visibility</p:attrName>
                                        </p:attrNameLst>
                                      </p:cBhvr>
                                      <p:to>
                                        <p:strVal val="visible"/>
                                      </p:to>
                                    </p:set>
                                    <p:anim calcmode="lin" valueType="num">
                                      <p:cBhvr additive="base">
                                        <p:cTn id="7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
                                            <p:txEl>
                                              <p:pRg st="3" end="3"/>
                                            </p:txEl>
                                          </p:spTgt>
                                        </p:tgtEl>
                                        <p:attrNameLst>
                                          <p:attrName>style.visibility</p:attrName>
                                        </p:attrNameLst>
                                      </p:cBhvr>
                                      <p:to>
                                        <p:strVal val="visible"/>
                                      </p:to>
                                    </p:set>
                                    <p:anim calcmode="lin" valueType="num">
                                      <p:cBhvr additive="base">
                                        <p:cTn id="8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
                                            <p:txEl>
                                              <p:pRg st="4" end="4"/>
                                            </p:txEl>
                                          </p:spTgt>
                                        </p:tgtEl>
                                        <p:attrNameLst>
                                          <p:attrName>style.visibility</p:attrName>
                                        </p:attrNameLst>
                                      </p:cBhvr>
                                      <p:to>
                                        <p:strVal val="visible"/>
                                      </p:to>
                                    </p:set>
                                    <p:anim calcmode="lin" valueType="num">
                                      <p:cBhvr additive="base">
                                        <p:cTn id="9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
                                            <p:txEl>
                                              <p:pRg st="5" end="5"/>
                                            </p:txEl>
                                          </p:spTgt>
                                        </p:tgtEl>
                                        <p:attrNameLst>
                                          <p:attrName>style.visibility</p:attrName>
                                        </p:attrNameLst>
                                      </p:cBhvr>
                                      <p:to>
                                        <p:strVal val="visible"/>
                                      </p:to>
                                    </p:set>
                                    <p:anim calcmode="lin" valueType="num">
                                      <p:cBhvr additive="base">
                                        <p:cTn id="9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
                                            <p:txEl>
                                              <p:pRg st="6" end="6"/>
                                            </p:txEl>
                                          </p:spTgt>
                                        </p:tgtEl>
                                        <p:attrNameLst>
                                          <p:attrName>style.visibility</p:attrName>
                                        </p:attrNameLst>
                                      </p:cBhvr>
                                      <p:to>
                                        <p:strVal val="visible"/>
                                      </p:to>
                                    </p:set>
                                    <p:anim calcmode="lin" valueType="num">
                                      <p:cBhvr additive="base">
                                        <p:cTn id="10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additive="base">
                                        <p:cTn id="109" dur="2000" fill="hold"/>
                                        <p:tgtEl>
                                          <p:spTgt spid="8"/>
                                        </p:tgtEl>
                                        <p:attrNameLst>
                                          <p:attrName>ppt_x</p:attrName>
                                        </p:attrNameLst>
                                      </p:cBhvr>
                                      <p:tavLst>
                                        <p:tav tm="0">
                                          <p:val>
                                            <p:strVal val="#ppt_x"/>
                                          </p:val>
                                        </p:tav>
                                        <p:tav tm="100000">
                                          <p:val>
                                            <p:strVal val="#ppt_x"/>
                                          </p:val>
                                        </p:tav>
                                      </p:tavLst>
                                    </p:anim>
                                    <p:anim calcmode="lin" valueType="num">
                                      <p:cBhvr additive="base">
                                        <p:cTn id="110"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build="p"/>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عنصر نائب للمحتوى 5"/>
          <p:cNvSpPr>
            <a:spLocks noGrp="1"/>
          </p:cNvSpPr>
          <p:nvPr>
            <p:ph sz="half" idx="13"/>
          </p:nvPr>
        </p:nvSpPr>
        <p:spPr>
          <a:xfrm>
            <a:off x="4638685" y="285728"/>
            <a:ext cx="4051495" cy="5429289"/>
          </a:xfrm>
        </p:spPr>
        <p:txBody>
          <a:bodyPr/>
          <a:lstStyle/>
          <a:p>
            <a:pPr algn="ctr"/>
            <a:r>
              <a:rPr lang="ar-SA" sz="2400" b="1" dirty="0" smtClean="0"/>
              <a:t>...الإسلام ؟</a:t>
            </a:r>
            <a:endParaRPr lang="en-US" sz="1100" dirty="0" smtClean="0"/>
          </a:p>
          <a:p>
            <a:r>
              <a:rPr lang="ar-SA" sz="1600" dirty="0" smtClean="0"/>
              <a:t> </a:t>
            </a:r>
            <a:endParaRPr lang="en-US" sz="1100" dirty="0" smtClean="0"/>
          </a:p>
          <a:p>
            <a:r>
              <a:rPr lang="ar-SA" sz="1600" dirty="0" smtClean="0"/>
              <a:t>	</a:t>
            </a:r>
          </a:p>
          <a:p>
            <a:endParaRPr lang="ar-SA" sz="1600" b="1" dirty="0" smtClean="0"/>
          </a:p>
          <a:p>
            <a:endParaRPr lang="ar-SA" sz="1600" b="1" dirty="0" smtClean="0"/>
          </a:p>
          <a:p>
            <a:r>
              <a:rPr lang="ar-SA" sz="1600" b="1" dirty="0" smtClean="0"/>
              <a:t>   ربما تكون عندك تصورات سلبية عن الإسلام. وربما تنظر إلى الإسلام فقط كما تعرضه وسائل الإعلام من خلال حديثها </a:t>
            </a:r>
            <a:r>
              <a:rPr lang="ar-SA" sz="1600" b="1" dirty="0" err="1" smtClean="0"/>
              <a:t>و</a:t>
            </a:r>
            <a:r>
              <a:rPr lang="ar-SA" sz="1600" b="1" dirty="0" smtClean="0"/>
              <a:t> تغطيتها عن الإرهابيين – أولئك القلة الذين يسلكون طريق التطرف </a:t>
            </a:r>
            <a:r>
              <a:rPr lang="ar-SA" sz="1600" b="1" dirty="0" err="1" smtClean="0"/>
              <a:t>و</a:t>
            </a:r>
            <a:r>
              <a:rPr lang="ar-SA" sz="1600" b="1" dirty="0" smtClean="0"/>
              <a:t> الإرهاب بغض النظر عن الدين أو الجنس (العرق) أو الجنسية التي ينتسبون إليها، أو ربما قد قرأت أو سمعت عن الإسلام من مصادر غير </a:t>
            </a:r>
            <a:r>
              <a:rPr lang="ar-SA" sz="1600" b="1" dirty="0" err="1" smtClean="0"/>
              <a:t>موثوقة</a:t>
            </a:r>
            <a:r>
              <a:rPr lang="ar-SA" sz="1600" b="1" dirty="0" smtClean="0"/>
              <a:t> و غير دقيقة أو من مصادر منحازة تحاول تشويه الإسلام </a:t>
            </a:r>
            <a:r>
              <a:rPr lang="ar-SA" sz="1600" b="1" dirty="0" err="1" smtClean="0"/>
              <a:t>و</a:t>
            </a:r>
            <a:r>
              <a:rPr lang="ar-SA" sz="1600" b="1" dirty="0" smtClean="0"/>
              <a:t> المسلمين لأسباب </a:t>
            </a:r>
            <a:r>
              <a:rPr lang="ar-SA" sz="1600" b="1" dirty="0" err="1" smtClean="0"/>
              <a:t>و</a:t>
            </a:r>
            <a:r>
              <a:rPr lang="ar-SA" sz="1600" b="1" dirty="0" smtClean="0"/>
              <a:t> أغراض عديدة.</a:t>
            </a:r>
            <a:endParaRPr lang="en-US" sz="1100" b="1" dirty="0" smtClean="0"/>
          </a:p>
          <a:p>
            <a:r>
              <a:rPr lang="ar-SA" sz="1600" b="1" dirty="0" smtClean="0"/>
              <a:t>	لذلك، أدعوك لقراءة هذا الكتاب بموضوعية </a:t>
            </a:r>
            <a:r>
              <a:rPr lang="ar-SA" sz="1600" b="1" dirty="0" err="1" smtClean="0"/>
              <a:t>و</a:t>
            </a:r>
            <a:r>
              <a:rPr lang="ar-SA" sz="1600" b="1" dirty="0" smtClean="0"/>
              <a:t> بعقل متفتح، </a:t>
            </a:r>
            <a:r>
              <a:rPr lang="ar-SA" sz="1600" b="1" dirty="0" err="1" smtClean="0"/>
              <a:t>و</a:t>
            </a:r>
            <a:r>
              <a:rPr lang="ar-SA" sz="1600" b="1" dirty="0" smtClean="0"/>
              <a:t> الاستمتاع بما يعرض الكتاب من جمال الإسلام </a:t>
            </a:r>
            <a:r>
              <a:rPr lang="ar-SA" sz="1600" b="1" dirty="0" err="1" smtClean="0"/>
              <a:t>و</a:t>
            </a:r>
            <a:r>
              <a:rPr lang="ar-SA" sz="1600" b="1" dirty="0" smtClean="0"/>
              <a:t> محاسنه </a:t>
            </a:r>
            <a:r>
              <a:rPr lang="ar-SA" sz="1600" b="1" dirty="0" err="1" smtClean="0"/>
              <a:t>و</a:t>
            </a:r>
            <a:r>
              <a:rPr lang="ar-SA" sz="1600" b="1" dirty="0" smtClean="0"/>
              <a:t> وضوحه </a:t>
            </a:r>
            <a:r>
              <a:rPr lang="ar-SA" sz="1600" b="1" dirty="0" err="1" smtClean="0"/>
              <a:t>و</a:t>
            </a:r>
            <a:r>
              <a:rPr lang="ar-SA" sz="1600" b="1" dirty="0" smtClean="0"/>
              <a:t> سهولته. </a:t>
            </a:r>
            <a:endParaRPr lang="en-US" sz="1100" b="1" dirty="0" smtClean="0"/>
          </a:p>
          <a:p>
            <a:r>
              <a:rPr lang="ar-SA" sz="1600" b="1" dirty="0" smtClean="0"/>
              <a:t>	</a:t>
            </a:r>
          </a:p>
          <a:p>
            <a:r>
              <a:rPr lang="ar-SA" sz="1600" b="1" dirty="0" smtClean="0"/>
              <a:t>     وكأمثلة على وضوحه </a:t>
            </a:r>
            <a:r>
              <a:rPr lang="ar-SA" sz="1600" b="1" dirty="0" err="1" smtClean="0"/>
              <a:t>و</a:t>
            </a:r>
            <a:r>
              <a:rPr lang="ar-SA" sz="1600" b="1" dirty="0" smtClean="0"/>
              <a:t> جماله </a:t>
            </a:r>
            <a:r>
              <a:rPr lang="ar-SA" sz="1600" b="1" dirty="0" err="1" smtClean="0"/>
              <a:t>و</a:t>
            </a:r>
            <a:r>
              <a:rPr lang="ar-SA" sz="1600" b="1" dirty="0" smtClean="0"/>
              <a:t> عظمته، </a:t>
            </a:r>
          </a:p>
          <a:p>
            <a:r>
              <a:rPr lang="ar-SA" sz="1600" b="1" dirty="0" smtClean="0"/>
              <a:t>فإن الإسلام يتميز بما يلي:</a:t>
            </a:r>
            <a:endParaRPr lang="en-US" sz="1100" b="1" dirty="0" smtClean="0"/>
          </a:p>
          <a:p>
            <a:pPr lvl="0"/>
            <a:endParaRPr lang="ar-SA" sz="1400" b="1" dirty="0" smtClean="0"/>
          </a:p>
          <a:p>
            <a:pPr lvl="0"/>
            <a:endParaRPr lang="en-US" sz="1400" b="1" dirty="0" smtClean="0"/>
          </a:p>
          <a:p>
            <a:r>
              <a:rPr lang="ar-SA" sz="1100" b="1" dirty="0" smtClean="0"/>
              <a:t>                                </a:t>
            </a:r>
            <a:endParaRPr lang="en-US" sz="1100" b="1" dirty="0" smtClean="0"/>
          </a:p>
          <a:p>
            <a:r>
              <a:rPr lang="ar-SA" sz="1100" b="1" dirty="0" smtClean="0"/>
              <a:t>		</a:t>
            </a:r>
            <a:endParaRPr lang="ar-SA" sz="1200" b="1" dirty="0" smtClean="0"/>
          </a:p>
          <a:p>
            <a:endParaRPr lang="ar-SA" sz="1800" b="1" dirty="0" smtClean="0"/>
          </a:p>
          <a:p>
            <a:endParaRPr lang="ar-SA" sz="1600" dirty="0"/>
          </a:p>
        </p:txBody>
      </p:sp>
      <p:sp>
        <p:nvSpPr>
          <p:cNvPr id="5" name="عنصر نائب للمحتوى 4"/>
          <p:cNvSpPr>
            <a:spLocks noGrp="1"/>
          </p:cNvSpPr>
          <p:nvPr>
            <p:ph sz="half" idx="1"/>
          </p:nvPr>
        </p:nvSpPr>
        <p:spPr>
          <a:xfrm>
            <a:off x="214282" y="285728"/>
            <a:ext cx="4259245" cy="5429289"/>
          </a:xfrm>
        </p:spPr>
        <p:txBody>
          <a:bodyPr/>
          <a:lstStyle/>
          <a:p>
            <a:pPr algn="ctr"/>
            <a:r>
              <a:rPr lang="en-US" b="1" dirty="0" smtClean="0"/>
              <a:t>Islam?</a:t>
            </a:r>
          </a:p>
          <a:p>
            <a:pPr algn="l"/>
            <a:endParaRPr lang="en-US" sz="1600" dirty="0" smtClean="0"/>
          </a:p>
          <a:p>
            <a:pPr algn="l"/>
            <a:endParaRPr lang="en-US" sz="1600" dirty="0" smtClean="0"/>
          </a:p>
          <a:p>
            <a:pPr algn="l"/>
            <a:endParaRPr lang="en-US" sz="1600" dirty="0" smtClean="0"/>
          </a:p>
          <a:p>
            <a:pPr algn="l"/>
            <a:endParaRPr lang="en-US" sz="1600" dirty="0" smtClean="0"/>
          </a:p>
          <a:p>
            <a:pPr algn="l"/>
            <a:r>
              <a:rPr lang="en-US" sz="1600" b="1" dirty="0" smtClean="0"/>
              <a:t>Perhaps you have preconceived, negative notions about Islam.  Perhaps you have only seen it as portrayed by the media when reporting about terrorists –those misguided few who would be terrorists regardless of their religion.  Perhaps you have read or heard about Islam from unauthentic or biased sources.   </a:t>
            </a:r>
          </a:p>
          <a:p>
            <a:pPr algn="l"/>
            <a:r>
              <a:rPr lang="en-US" sz="1600" b="1" dirty="0" smtClean="0"/>
              <a:t>  So, I invite you to objectively and open-mindedly read and enjoy this book demonstrating the beauty, clarity, and simplicity of Islam.</a:t>
            </a:r>
            <a:r>
              <a:rPr lang="en-US" sz="1600" dirty="0" smtClean="0"/>
              <a:t> </a:t>
            </a:r>
          </a:p>
          <a:p>
            <a:pPr algn="l" hangingPunct="0"/>
            <a:r>
              <a:rPr lang="en-US" sz="1800" b="1" dirty="0" smtClean="0"/>
              <a:t>As examples of its clarity and beauty, Islam features</a:t>
            </a:r>
            <a:r>
              <a:rPr lang="en-US" sz="1800" dirty="0" smtClean="0"/>
              <a:t>:</a:t>
            </a:r>
          </a:p>
          <a:p>
            <a:pPr algn="l" hangingPunct="0"/>
            <a:r>
              <a:rPr lang="en-US" sz="1600" dirty="0" smtClean="0"/>
              <a:t> </a:t>
            </a:r>
          </a:p>
          <a:p>
            <a:pPr algn="l"/>
            <a:endParaRPr lang="ar-SA" sz="1600" dirty="0"/>
          </a:p>
        </p:txBody>
      </p:sp>
      <p:sp>
        <p:nvSpPr>
          <p:cNvPr id="7" name="مستطيل مستدير الزوايا 6"/>
          <p:cNvSpPr/>
          <p:nvPr/>
        </p:nvSpPr>
        <p:spPr>
          <a:xfrm>
            <a:off x="4857752" y="857232"/>
            <a:ext cx="3714776" cy="914400"/>
          </a:xfrm>
          <a:prstGeom prst="roundRect">
            <a:avLst/>
          </a:prstGeom>
          <a:solidFill>
            <a:schemeClr val="accent1">
              <a:lumMod val="75000"/>
            </a:schemeClr>
          </a:solidFill>
          <a:ln>
            <a:solidFill>
              <a:srgbClr val="FFC000"/>
            </a:solidFill>
          </a:ln>
          <a:scene3d>
            <a:camera prst="orthographicFront"/>
            <a:lightRig rig="threePt" dir="t"/>
          </a:scene3d>
          <a:sp3d>
            <a:bevelT w="114300" prst="artDeco"/>
          </a:sp3d>
        </p:spPr>
        <p:style>
          <a:lnRef idx="3">
            <a:schemeClr val="lt1"/>
          </a:lnRef>
          <a:fillRef idx="1">
            <a:schemeClr val="accent1"/>
          </a:fillRef>
          <a:effectRef idx="1">
            <a:schemeClr val="accent1"/>
          </a:effectRef>
          <a:fontRef idx="minor">
            <a:schemeClr val="lt1"/>
          </a:fontRef>
        </p:style>
        <p:txBody>
          <a:bodyPr rtlCol="1" anchor="ctr"/>
          <a:lstStyle/>
          <a:p>
            <a:pPr algn="r"/>
            <a:r>
              <a:rPr lang="ar-SA" b="1" dirty="0" smtClean="0">
                <a:solidFill>
                  <a:schemeClr val="bg1"/>
                </a:solidFill>
              </a:rPr>
              <a:t>عندما تكون عقولنا أسيرة للتحيز أو التصورات أو الأحكام المسبقة؛            </a:t>
            </a:r>
            <a:endParaRPr lang="en-US" sz="1200" b="1" dirty="0" smtClean="0">
              <a:solidFill>
                <a:schemeClr val="bg1"/>
              </a:solidFill>
            </a:endParaRPr>
          </a:p>
          <a:p>
            <a:pPr algn="r"/>
            <a:r>
              <a:rPr lang="ar-SA" b="1" dirty="0" smtClean="0">
                <a:solidFill>
                  <a:schemeClr val="bg1"/>
                </a:solidFill>
              </a:rPr>
              <a:t>فإننا لن نرى أبداً جمال أو حقيقة أي شيء!</a:t>
            </a:r>
            <a:endParaRPr lang="en-US" sz="1200" b="1" dirty="0" smtClean="0">
              <a:solidFill>
                <a:schemeClr val="bg1"/>
              </a:solidFill>
            </a:endParaRPr>
          </a:p>
        </p:txBody>
      </p:sp>
      <p:sp>
        <p:nvSpPr>
          <p:cNvPr id="8" name="مستطيل مستدير الزوايا 7"/>
          <p:cNvSpPr/>
          <p:nvPr/>
        </p:nvSpPr>
        <p:spPr>
          <a:xfrm>
            <a:off x="357158" y="857232"/>
            <a:ext cx="3857652" cy="928694"/>
          </a:xfrm>
          <a:prstGeom prst="roundRect">
            <a:avLst/>
          </a:prstGeom>
          <a:solidFill>
            <a:schemeClr val="accent1">
              <a:lumMod val="75000"/>
            </a:schemeClr>
          </a:solidFill>
          <a:ln>
            <a:solidFill>
              <a:srgbClr val="FFC000"/>
            </a:solidFill>
          </a:ln>
          <a:scene3d>
            <a:camera prst="orthographicFront"/>
            <a:lightRig rig="threePt" dir="t"/>
          </a:scene3d>
          <a:sp3d>
            <a:bevelT w="114300" prst="artDeco"/>
          </a:sp3d>
        </p:spPr>
        <p:style>
          <a:lnRef idx="3">
            <a:schemeClr val="lt1"/>
          </a:lnRef>
          <a:fillRef idx="1">
            <a:schemeClr val="accent1"/>
          </a:fillRef>
          <a:effectRef idx="1">
            <a:schemeClr val="accent1"/>
          </a:effectRef>
          <a:fontRef idx="minor">
            <a:schemeClr val="lt1"/>
          </a:fontRef>
        </p:style>
        <p:txBody>
          <a:bodyPr rtlCol="1" anchor="ctr"/>
          <a:lstStyle/>
          <a:p>
            <a:pPr hangingPunct="0"/>
            <a:endParaRPr lang="en-US" b="1" i="1" dirty="0" smtClean="0"/>
          </a:p>
          <a:p>
            <a:pPr hangingPunct="0"/>
            <a:r>
              <a:rPr lang="en-US" sz="1600" b="1" i="1" dirty="0" smtClean="0"/>
              <a:t>If our minds are captive to prejudice, preconception, or prejudgment, we will never see the beauty or truth of anything.</a:t>
            </a:r>
            <a:endParaRPr lang="en-US" sz="1600" dirty="0" smtClean="0"/>
          </a:p>
          <a:p>
            <a:pPr algn="r"/>
            <a:r>
              <a:rPr lang="en-US" b="1" dirty="0" smtClean="0">
                <a:solidFill>
                  <a:schemeClr val="bg1"/>
                </a:solidFill>
              </a:rPr>
              <a:t> </a:t>
            </a:r>
            <a:endParaRPr lang="en-US" sz="1200" b="1"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 calcmode="lin" valueType="num">
                                      <p:cBhvr additive="base">
                                        <p:cTn id="4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anim calcmode="lin" valueType="num">
                                      <p:cBhvr additive="base">
                                        <p:cTn id="55"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2" end="12"/>
                                            </p:txEl>
                                          </p:spTgt>
                                        </p:tgtEl>
                                        <p:attrNameLst>
                                          <p:attrName>style.visibility</p:attrName>
                                        </p:attrNameLst>
                                      </p:cBhvr>
                                      <p:to>
                                        <p:strVal val="visible"/>
                                      </p:to>
                                    </p:set>
                                    <p:anim calcmode="lin" valueType="num">
                                      <p:cBhvr additive="base">
                                        <p:cTn id="61"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3" end="13"/>
                                            </p:txEl>
                                          </p:spTgt>
                                        </p:tgtEl>
                                        <p:attrNameLst>
                                          <p:attrName>style.visibility</p:attrName>
                                        </p:attrNameLst>
                                      </p:cBhvr>
                                      <p:to>
                                        <p:strVal val="visible"/>
                                      </p:to>
                                    </p:set>
                                    <p:anim calcmode="lin" valueType="num">
                                      <p:cBhvr additive="base">
                                        <p:cTn id="67" dur="10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68" dur="1000" fill="hold"/>
                                        <p:tgtEl>
                                          <p:spTgt spid="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2000" fill="hold"/>
                                        <p:tgtEl>
                                          <p:spTgt spid="8"/>
                                        </p:tgtEl>
                                        <p:attrNameLst>
                                          <p:attrName>ppt_x</p:attrName>
                                        </p:attrNameLst>
                                      </p:cBhvr>
                                      <p:tavLst>
                                        <p:tav tm="0">
                                          <p:val>
                                            <p:strVal val="#ppt_x"/>
                                          </p:val>
                                        </p:tav>
                                        <p:tav tm="100000">
                                          <p:val>
                                            <p:strVal val="#ppt_x"/>
                                          </p:val>
                                        </p:tav>
                                      </p:tavLst>
                                    </p:anim>
                                    <p:anim calcmode="lin" valueType="num">
                                      <p:cBhvr additive="base">
                                        <p:cTn id="74"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
                                            <p:txEl>
                                              <p:pRg st="0" end="0"/>
                                            </p:txEl>
                                          </p:spTgt>
                                        </p:tgtEl>
                                        <p:attrNameLst>
                                          <p:attrName>style.visibility</p:attrName>
                                        </p:attrNameLst>
                                      </p:cBhvr>
                                      <p:to>
                                        <p:strVal val="visible"/>
                                      </p:to>
                                    </p:set>
                                    <p:anim calcmode="lin" valueType="num">
                                      <p:cBhvr additive="base">
                                        <p:cTn id="79"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0" dur="2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
                                            <p:txEl>
                                              <p:pRg st="5" end="5"/>
                                            </p:txEl>
                                          </p:spTgt>
                                        </p:tgtEl>
                                        <p:attrNameLst>
                                          <p:attrName>style.visibility</p:attrName>
                                        </p:attrNameLst>
                                      </p:cBhvr>
                                      <p:to>
                                        <p:strVal val="visible"/>
                                      </p:to>
                                    </p:set>
                                    <p:anim calcmode="lin" valueType="num">
                                      <p:cBhvr additive="base">
                                        <p:cTn id="85"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6" dur="20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
                                            <p:txEl>
                                              <p:pRg st="6" end="6"/>
                                            </p:txEl>
                                          </p:spTgt>
                                        </p:tgtEl>
                                        <p:attrNameLst>
                                          <p:attrName>style.visibility</p:attrName>
                                        </p:attrNameLst>
                                      </p:cBhvr>
                                      <p:to>
                                        <p:strVal val="visible"/>
                                      </p:to>
                                    </p:set>
                                    <p:anim calcmode="lin" valueType="num">
                                      <p:cBhvr additive="base">
                                        <p:cTn id="91"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92" dur="20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
                                            <p:txEl>
                                              <p:pRg st="7" end="7"/>
                                            </p:txEl>
                                          </p:spTgt>
                                        </p:tgtEl>
                                        <p:attrNameLst>
                                          <p:attrName>style.visibility</p:attrName>
                                        </p:attrNameLst>
                                      </p:cBhvr>
                                      <p:to>
                                        <p:strVal val="visible"/>
                                      </p:to>
                                    </p:set>
                                    <p:anim calcmode="lin" valueType="num">
                                      <p:cBhvr additive="base">
                                        <p:cTn id="97" dur="20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98" dur="20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
                                            <p:txEl>
                                              <p:pRg st="8" end="8"/>
                                            </p:txEl>
                                          </p:spTgt>
                                        </p:tgtEl>
                                        <p:attrNameLst>
                                          <p:attrName>style.visibility</p:attrName>
                                        </p:attrNameLst>
                                      </p:cBhvr>
                                      <p:to>
                                        <p:strVal val="visible"/>
                                      </p:to>
                                    </p:set>
                                    <p:anim calcmode="lin" valueType="num">
                                      <p:cBhvr additive="base">
                                        <p:cTn id="103" dur="20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104" dur="20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build="p"/>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عنصر نائب للمحتوى 5"/>
          <p:cNvSpPr>
            <a:spLocks noGrp="1"/>
          </p:cNvSpPr>
          <p:nvPr>
            <p:ph sz="half" idx="13"/>
          </p:nvPr>
        </p:nvSpPr>
        <p:spPr>
          <a:xfrm>
            <a:off x="4572000" y="428604"/>
            <a:ext cx="4286280" cy="5286412"/>
          </a:xfrm>
        </p:spPr>
        <p:txBody>
          <a:bodyPr/>
          <a:lstStyle/>
          <a:p>
            <a:pPr lvl="0"/>
            <a:endParaRPr lang="ar-SA" sz="900" b="1" dirty="0" smtClean="0"/>
          </a:p>
          <a:p>
            <a:pPr lvl="0"/>
            <a:r>
              <a:rPr lang="ar-SA" sz="1600" b="1" dirty="0" smtClean="0"/>
              <a:t>  الوضوح حول خلق الكون.</a:t>
            </a:r>
            <a:endParaRPr lang="en-US" sz="1600" b="1" dirty="0" smtClean="0"/>
          </a:p>
          <a:p>
            <a:pPr lvl="0"/>
            <a:r>
              <a:rPr lang="ar-SA" sz="1600" b="1" dirty="0" smtClean="0"/>
              <a:t>  الوضوح حول خلقنا.</a:t>
            </a:r>
            <a:r>
              <a:rPr lang="en-US" sz="1600" b="1" dirty="0" smtClean="0"/>
              <a:t>	</a:t>
            </a:r>
          </a:p>
          <a:p>
            <a:pPr lvl="0"/>
            <a:r>
              <a:rPr lang="ar-SA" sz="1600" b="1" dirty="0" smtClean="0"/>
              <a:t>  الوضوح حول روحانيتنا (الجوانب الروحانية الصحيحة).</a:t>
            </a:r>
            <a:endParaRPr lang="en-US" sz="1600" b="1" dirty="0" smtClean="0"/>
          </a:p>
          <a:p>
            <a:pPr lvl="0"/>
            <a:r>
              <a:rPr lang="ar-SA" sz="1600" b="1" dirty="0" smtClean="0"/>
              <a:t>  الوضوح </a:t>
            </a:r>
            <a:r>
              <a:rPr lang="ar-SA" sz="1600" b="1" dirty="0" err="1" smtClean="0"/>
              <a:t>و</a:t>
            </a:r>
            <a:r>
              <a:rPr lang="ar-SA" sz="1600" b="1" dirty="0" smtClean="0"/>
              <a:t> النقاء في مفهوم الإله.</a:t>
            </a:r>
            <a:endParaRPr lang="en-US" sz="1600" b="1" dirty="0" smtClean="0"/>
          </a:p>
          <a:p>
            <a:pPr lvl="0"/>
            <a:r>
              <a:rPr lang="ar-SA" sz="1600" b="1" dirty="0" smtClean="0"/>
              <a:t>  الوضوح في مفهوم العبادة.</a:t>
            </a:r>
            <a:endParaRPr lang="en-US" sz="1600" b="1" dirty="0" smtClean="0"/>
          </a:p>
          <a:p>
            <a:pPr lvl="0"/>
            <a:r>
              <a:rPr lang="ar-SA" sz="1600" b="1" dirty="0" smtClean="0"/>
              <a:t>  الوضوح في طريقة تحقيق السعادة الحقيقية </a:t>
            </a:r>
          </a:p>
          <a:p>
            <a:pPr lvl="0"/>
            <a:r>
              <a:rPr lang="ar-SA" sz="1600" b="1" dirty="0" smtClean="0"/>
              <a:t>   والسرور المطلق.</a:t>
            </a:r>
            <a:endParaRPr lang="en-US" sz="1600" b="1" dirty="0" smtClean="0"/>
          </a:p>
          <a:p>
            <a:pPr lvl="0"/>
            <a:r>
              <a:rPr lang="ar-SA" sz="1600" b="1" dirty="0" smtClean="0"/>
              <a:t>  الوضوح حول اليوم الآخر.</a:t>
            </a:r>
            <a:endParaRPr lang="en-US" sz="1600" b="1" dirty="0" smtClean="0"/>
          </a:p>
          <a:p>
            <a:r>
              <a:rPr lang="ar-SA" sz="1600" b="1" dirty="0" smtClean="0"/>
              <a:t>  الوضوح حول مثوانا الأخير (الجنة </a:t>
            </a:r>
            <a:r>
              <a:rPr lang="ar-SA" sz="1600" b="1" dirty="0" err="1" smtClean="0"/>
              <a:t>و</a:t>
            </a:r>
            <a:r>
              <a:rPr lang="ar-SA" sz="1600" b="1" dirty="0" smtClean="0"/>
              <a:t> النار).</a:t>
            </a:r>
          </a:p>
          <a:p>
            <a:endParaRPr lang="ar-SA" sz="1600" b="1" dirty="0" smtClean="0"/>
          </a:p>
          <a:p>
            <a:endParaRPr lang="ar-SA" sz="1600" b="1" dirty="0" smtClean="0"/>
          </a:p>
          <a:p>
            <a:endParaRPr lang="ar-SA" sz="1600" b="1" dirty="0" smtClean="0"/>
          </a:p>
          <a:p>
            <a:endParaRPr lang="ar-SA" sz="1600" b="1" dirty="0" smtClean="0"/>
          </a:p>
          <a:p>
            <a:endParaRPr lang="ar-SA" sz="1600" b="1" dirty="0" smtClean="0"/>
          </a:p>
          <a:p>
            <a:endParaRPr lang="ar-SA" sz="1600" b="1" dirty="0" smtClean="0"/>
          </a:p>
          <a:p>
            <a:endParaRPr lang="ar-SA" sz="1600" b="1" dirty="0" smtClean="0"/>
          </a:p>
          <a:p>
            <a:endParaRPr lang="ar-SA" sz="1600" b="1" dirty="0" smtClean="0"/>
          </a:p>
          <a:p>
            <a:endParaRPr lang="ar-SA" sz="1600" b="1" dirty="0" smtClean="0"/>
          </a:p>
          <a:p>
            <a:endParaRPr lang="ar-SA" sz="1200" b="1" dirty="0" smtClean="0"/>
          </a:p>
          <a:p>
            <a:endParaRPr lang="ar-SA" sz="1600" b="1" dirty="0"/>
          </a:p>
        </p:txBody>
      </p:sp>
      <p:sp>
        <p:nvSpPr>
          <p:cNvPr id="5" name="عنصر نائب للمحتوى 4"/>
          <p:cNvSpPr>
            <a:spLocks noGrp="1"/>
          </p:cNvSpPr>
          <p:nvPr>
            <p:ph sz="half" idx="1"/>
          </p:nvPr>
        </p:nvSpPr>
        <p:spPr>
          <a:xfrm>
            <a:off x="357158" y="285728"/>
            <a:ext cx="4051495" cy="5429288"/>
          </a:xfrm>
        </p:spPr>
        <p:txBody>
          <a:bodyPr/>
          <a:lstStyle/>
          <a:p>
            <a:pPr lvl="0" algn="l" rtl="0"/>
            <a:endParaRPr lang="en-US" sz="1600" b="1" i="1" dirty="0" smtClean="0"/>
          </a:p>
          <a:p>
            <a:pPr lvl="0" algn="l" rtl="0"/>
            <a:endParaRPr lang="en-US" sz="100" b="1" i="1" dirty="0" smtClean="0"/>
          </a:p>
          <a:p>
            <a:pPr lvl="0" algn="l" rtl="0"/>
            <a:r>
              <a:rPr lang="en-US" sz="1600" b="1" i="1" dirty="0" smtClean="0"/>
              <a:t>Clarity about the creation of the universe.</a:t>
            </a:r>
            <a:endParaRPr lang="en-US" sz="1600" dirty="0" smtClean="0"/>
          </a:p>
          <a:p>
            <a:pPr lvl="0" algn="l"/>
            <a:r>
              <a:rPr lang="en-US" sz="1600" b="1" i="1" dirty="0" smtClean="0"/>
              <a:t>Clarity about our creation. </a:t>
            </a:r>
            <a:endParaRPr lang="en-US" sz="1600" dirty="0" smtClean="0"/>
          </a:p>
          <a:p>
            <a:pPr lvl="0" algn="l"/>
            <a:r>
              <a:rPr lang="en-US" sz="1600" b="1" i="1" dirty="0" smtClean="0"/>
              <a:t>Clarity about our spirituality.</a:t>
            </a:r>
            <a:endParaRPr lang="en-US" sz="1600" dirty="0" smtClean="0"/>
          </a:p>
          <a:p>
            <a:pPr lvl="0" algn="l"/>
            <a:r>
              <a:rPr lang="en-US" sz="1600" b="1" i="1" dirty="0" smtClean="0"/>
              <a:t>Clarity and </a:t>
            </a:r>
            <a:r>
              <a:rPr lang="en-GB" sz="1600" b="1" i="1" dirty="0" smtClean="0"/>
              <a:t>purity</a:t>
            </a:r>
            <a:r>
              <a:rPr lang="en-US" sz="1600" b="1" i="1" dirty="0" smtClean="0"/>
              <a:t> in the concept of God.</a:t>
            </a:r>
            <a:endParaRPr lang="en-US" sz="1600" dirty="0" smtClean="0"/>
          </a:p>
          <a:p>
            <a:pPr lvl="0" algn="l"/>
            <a:r>
              <a:rPr lang="en-US" sz="1600" b="1" i="1" dirty="0" smtClean="0"/>
              <a:t>Clarity in the concept of  worship. </a:t>
            </a:r>
            <a:endParaRPr lang="en-US" sz="1600" dirty="0" smtClean="0"/>
          </a:p>
          <a:p>
            <a:pPr lvl="0" algn="l"/>
            <a:r>
              <a:rPr lang="en-US" sz="1600" b="1" i="1" dirty="0" smtClean="0"/>
              <a:t>Clarity about the purpose of life. </a:t>
            </a:r>
            <a:endParaRPr lang="en-US" sz="1600" dirty="0" smtClean="0"/>
          </a:p>
          <a:p>
            <a:pPr lvl="0" algn="l"/>
            <a:r>
              <a:rPr lang="en-US" sz="1600" b="1" i="1" dirty="0" smtClean="0"/>
              <a:t>Clarity about the next life. </a:t>
            </a:r>
            <a:endParaRPr lang="en-US" sz="1600" dirty="0" smtClean="0"/>
          </a:p>
          <a:p>
            <a:pPr lvl="0" algn="l"/>
            <a:r>
              <a:rPr lang="en-US" sz="1600" b="1" i="1" dirty="0" smtClean="0"/>
              <a:t>Clarity about our last destination: Paradise or Hell. </a:t>
            </a:r>
            <a:endParaRPr lang="en-US" sz="1600" dirty="0" smtClean="0"/>
          </a:p>
          <a:p>
            <a:pPr lvl="0" algn="l"/>
            <a:r>
              <a:rPr lang="en-US" sz="1600" b="1" i="1" dirty="0" smtClean="0"/>
              <a:t>Clarity about the way to gain true happiness and ultimate pleasure. </a:t>
            </a:r>
            <a:endParaRPr lang="en-US" sz="1600" dirty="0" smtClean="0"/>
          </a:p>
          <a:p>
            <a:pPr algn="l"/>
            <a:endParaRPr lang="ar-SA" sz="1600" dirty="0"/>
          </a:p>
        </p:txBody>
      </p:sp>
      <p:pic>
        <p:nvPicPr>
          <p:cNvPr id="7" name="صورة 6"/>
          <p:cNvPicPr/>
          <p:nvPr/>
        </p:nvPicPr>
        <p:blipFill>
          <a:blip r:embed="rId3">
            <a:lum bright="10000" contrast="30000"/>
          </a:blip>
          <a:srcRect/>
          <a:stretch>
            <a:fillRect/>
          </a:stretch>
        </p:blipFill>
        <p:spPr bwMode="auto">
          <a:xfrm>
            <a:off x="5500694" y="3857628"/>
            <a:ext cx="2643206" cy="1571636"/>
          </a:xfrm>
          <a:prstGeom prst="roundRect">
            <a:avLst/>
          </a:prstGeom>
          <a:noFill/>
          <a:ln w="38100">
            <a:solidFill>
              <a:schemeClr val="accent5">
                <a:lumMod val="60000"/>
                <a:lumOff val="40000"/>
              </a:schemeClr>
            </a:solidFill>
            <a:miter lim="800000"/>
            <a:headEnd/>
            <a:tailEnd/>
          </a:ln>
          <a:scene3d>
            <a:camera prst="perspectiveHeroicExtremeLeftFacing"/>
            <a:lightRig rig="threePt" dir="t"/>
          </a:scene3d>
          <a:sp3d>
            <a:bevelT w="139700" h="139700" prst="divot"/>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2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2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 calcmode="lin" valueType="num">
                                      <p:cBhvr additive="base">
                                        <p:cTn id="49" dur="2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anim calcmode="lin" valueType="num">
                                      <p:cBhvr additive="base">
                                        <p:cTn id="55" dur="2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56" dur="2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2000" fill="hold"/>
                                        <p:tgtEl>
                                          <p:spTgt spid="7"/>
                                        </p:tgtEl>
                                        <p:attrNameLst>
                                          <p:attrName>ppt_x</p:attrName>
                                        </p:attrNameLst>
                                      </p:cBhvr>
                                      <p:tavLst>
                                        <p:tav tm="0">
                                          <p:val>
                                            <p:strVal val="#ppt_x"/>
                                          </p:val>
                                        </p:tav>
                                        <p:tav tm="100000">
                                          <p:val>
                                            <p:strVal val="#ppt_x"/>
                                          </p:val>
                                        </p:tav>
                                      </p:tavLst>
                                    </p:anim>
                                    <p:anim calcmode="lin" valueType="num">
                                      <p:cBhvr additive="base">
                                        <p:cTn id="62"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xEl>
                                              <p:pRg st="2" end="2"/>
                                            </p:txEl>
                                          </p:spTgt>
                                        </p:tgtEl>
                                        <p:attrNameLst>
                                          <p:attrName>style.visibility</p:attrName>
                                        </p:attrNameLst>
                                      </p:cBhvr>
                                      <p:to>
                                        <p:strVal val="visible"/>
                                      </p:to>
                                    </p:set>
                                    <p:anim calcmode="lin" valueType="num">
                                      <p:cBhvr additive="base">
                                        <p:cTn id="67"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68" dur="20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
                                            <p:txEl>
                                              <p:pRg st="3" end="3"/>
                                            </p:txEl>
                                          </p:spTgt>
                                        </p:tgtEl>
                                        <p:attrNameLst>
                                          <p:attrName>style.visibility</p:attrName>
                                        </p:attrNameLst>
                                      </p:cBhvr>
                                      <p:to>
                                        <p:strVal val="visible"/>
                                      </p:to>
                                    </p:set>
                                    <p:anim calcmode="lin" valueType="num">
                                      <p:cBhvr additive="base">
                                        <p:cTn id="73"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74" dur="2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
                                            <p:txEl>
                                              <p:pRg st="4" end="4"/>
                                            </p:txEl>
                                          </p:spTgt>
                                        </p:tgtEl>
                                        <p:attrNameLst>
                                          <p:attrName>style.visibility</p:attrName>
                                        </p:attrNameLst>
                                      </p:cBhvr>
                                      <p:to>
                                        <p:strVal val="visible"/>
                                      </p:to>
                                    </p:set>
                                    <p:anim calcmode="lin" valueType="num">
                                      <p:cBhvr additive="base">
                                        <p:cTn id="79"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80" dur="2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
                                            <p:txEl>
                                              <p:pRg st="5" end="5"/>
                                            </p:txEl>
                                          </p:spTgt>
                                        </p:tgtEl>
                                        <p:attrNameLst>
                                          <p:attrName>style.visibility</p:attrName>
                                        </p:attrNameLst>
                                      </p:cBhvr>
                                      <p:to>
                                        <p:strVal val="visible"/>
                                      </p:to>
                                    </p:set>
                                    <p:anim calcmode="lin" valueType="num">
                                      <p:cBhvr additive="base">
                                        <p:cTn id="85"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6" dur="20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
                                            <p:txEl>
                                              <p:pRg st="6" end="6"/>
                                            </p:txEl>
                                          </p:spTgt>
                                        </p:tgtEl>
                                        <p:attrNameLst>
                                          <p:attrName>style.visibility</p:attrName>
                                        </p:attrNameLst>
                                      </p:cBhvr>
                                      <p:to>
                                        <p:strVal val="visible"/>
                                      </p:to>
                                    </p:set>
                                    <p:anim calcmode="lin" valueType="num">
                                      <p:cBhvr additive="base">
                                        <p:cTn id="91"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92" dur="20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
                                            <p:txEl>
                                              <p:pRg st="7" end="7"/>
                                            </p:txEl>
                                          </p:spTgt>
                                        </p:tgtEl>
                                        <p:attrNameLst>
                                          <p:attrName>style.visibility</p:attrName>
                                        </p:attrNameLst>
                                      </p:cBhvr>
                                      <p:to>
                                        <p:strVal val="visible"/>
                                      </p:to>
                                    </p:set>
                                    <p:anim calcmode="lin" valueType="num">
                                      <p:cBhvr additive="base">
                                        <p:cTn id="97" dur="20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98" dur="20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
                                            <p:txEl>
                                              <p:pRg st="8" end="8"/>
                                            </p:txEl>
                                          </p:spTgt>
                                        </p:tgtEl>
                                        <p:attrNameLst>
                                          <p:attrName>style.visibility</p:attrName>
                                        </p:attrNameLst>
                                      </p:cBhvr>
                                      <p:to>
                                        <p:strVal val="visible"/>
                                      </p:to>
                                    </p:set>
                                    <p:anim calcmode="lin" valueType="num">
                                      <p:cBhvr additive="base">
                                        <p:cTn id="103" dur="20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104" dur="20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5">
                                            <p:txEl>
                                              <p:pRg st="9" end="9"/>
                                            </p:txEl>
                                          </p:spTgt>
                                        </p:tgtEl>
                                        <p:attrNameLst>
                                          <p:attrName>style.visibility</p:attrName>
                                        </p:attrNameLst>
                                      </p:cBhvr>
                                      <p:to>
                                        <p:strVal val="visible"/>
                                      </p:to>
                                    </p:set>
                                    <p:anim calcmode="lin" valueType="num">
                                      <p:cBhvr additive="base">
                                        <p:cTn id="109" dur="20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110" dur="20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5">
                                            <p:txEl>
                                              <p:pRg st="10" end="10"/>
                                            </p:txEl>
                                          </p:spTgt>
                                        </p:tgtEl>
                                        <p:attrNameLst>
                                          <p:attrName>style.visibility</p:attrName>
                                        </p:attrNameLst>
                                      </p:cBhvr>
                                      <p:to>
                                        <p:strVal val="visible"/>
                                      </p:to>
                                    </p:set>
                                    <p:anim calcmode="lin" valueType="num">
                                      <p:cBhvr additive="base">
                                        <p:cTn id="115" dur="20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116" dur="20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عنصر نائب للمحتوى 5"/>
          <p:cNvSpPr>
            <a:spLocks noGrp="1"/>
          </p:cNvSpPr>
          <p:nvPr>
            <p:ph sz="half" idx="13"/>
          </p:nvPr>
        </p:nvSpPr>
        <p:spPr>
          <a:xfrm>
            <a:off x="4572000" y="214290"/>
            <a:ext cx="4051495" cy="5572164"/>
          </a:xfrm>
        </p:spPr>
        <p:txBody>
          <a:bodyPr/>
          <a:lstStyle/>
          <a:p>
            <a:endParaRPr lang="ar-SA" sz="1400" b="1" dirty="0" smtClean="0"/>
          </a:p>
          <a:p>
            <a:endParaRPr lang="ar-SA" sz="1400" b="1" dirty="0" smtClean="0"/>
          </a:p>
          <a:p>
            <a:endParaRPr lang="ar-SA" sz="1400" b="1" dirty="0" smtClean="0"/>
          </a:p>
          <a:p>
            <a:endParaRPr lang="ar-SA" sz="1400" b="1" dirty="0" smtClean="0"/>
          </a:p>
          <a:p>
            <a:endParaRPr lang="ar-SA" sz="900" b="1" dirty="0" smtClean="0">
              <a:solidFill>
                <a:srgbClr val="C00000"/>
              </a:solidFill>
            </a:endParaRPr>
          </a:p>
          <a:p>
            <a:r>
              <a:rPr lang="ar-SA" sz="1800" b="1" dirty="0" smtClean="0">
                <a:solidFill>
                  <a:srgbClr val="C00000"/>
                </a:solidFill>
              </a:rPr>
              <a:t>الله (سبحانه وتعالى):</a:t>
            </a:r>
          </a:p>
          <a:p>
            <a:endParaRPr lang="en-US" sz="200" dirty="0" smtClean="0">
              <a:solidFill>
                <a:srgbClr val="C00000"/>
              </a:solidFill>
            </a:endParaRPr>
          </a:p>
          <a:p>
            <a:r>
              <a:rPr lang="ar-SA" sz="1400" b="1" dirty="0" smtClean="0"/>
              <a:t>الله هو اسم الإله الواحد الحق الخالق في اللغة العربية. يعلمنا الإسلام بأن الله هو الإله الحق لكافة البشر.إن اليهود </a:t>
            </a:r>
            <a:r>
              <a:rPr lang="ar-SA" sz="1400" b="1" dirty="0" err="1" smtClean="0"/>
              <a:t>و</a:t>
            </a:r>
            <a:r>
              <a:rPr lang="ar-SA" sz="1400" b="1" dirty="0" smtClean="0"/>
              <a:t> النصارى العرب يستخدمون هذا الاسم (الله) إشارة إلى الإله (</a:t>
            </a:r>
            <a:r>
              <a:rPr lang="en-US" sz="1400" b="1" dirty="0" smtClean="0">
                <a:solidFill>
                  <a:srgbClr val="C00000"/>
                </a:solidFill>
              </a:rPr>
              <a:t>God</a:t>
            </a:r>
            <a:r>
              <a:rPr lang="ar-SA" sz="1400" b="1" dirty="0" smtClean="0"/>
              <a:t>).</a:t>
            </a:r>
            <a:endParaRPr lang="ar-SA" sz="1800" b="1" dirty="0" smtClean="0">
              <a:solidFill>
                <a:srgbClr val="C00000"/>
              </a:solidFill>
            </a:endParaRPr>
          </a:p>
          <a:p>
            <a:endParaRPr lang="ar-SA" sz="200" b="1" dirty="0" smtClean="0">
              <a:solidFill>
                <a:srgbClr val="C00000"/>
              </a:solidFill>
            </a:endParaRPr>
          </a:p>
          <a:p>
            <a:r>
              <a:rPr lang="ar-SA" sz="1800" b="1" dirty="0" smtClean="0">
                <a:solidFill>
                  <a:srgbClr val="C00000"/>
                </a:solidFill>
              </a:rPr>
              <a:t>محمد:</a:t>
            </a:r>
          </a:p>
          <a:p>
            <a:endParaRPr lang="en-US" sz="100" dirty="0" smtClean="0">
              <a:solidFill>
                <a:srgbClr val="C00000"/>
              </a:solidFill>
            </a:endParaRPr>
          </a:p>
          <a:p>
            <a:r>
              <a:rPr lang="ar-SA" sz="1400" b="1" dirty="0" smtClean="0"/>
              <a:t>هو آخر نبي أرسله الله الواحد الحق إلى الناس كافة</a:t>
            </a:r>
            <a:r>
              <a:rPr lang="ar-SA" sz="1400" dirty="0" smtClean="0"/>
              <a:t>.</a:t>
            </a:r>
            <a:endParaRPr lang="ar-SA" sz="1800" b="1" dirty="0" smtClean="0">
              <a:solidFill>
                <a:srgbClr val="C00000"/>
              </a:solidFill>
            </a:endParaRPr>
          </a:p>
          <a:p>
            <a:r>
              <a:rPr lang="ar-SA" sz="1800" b="1" dirty="0" smtClean="0">
                <a:solidFill>
                  <a:srgbClr val="C00000"/>
                </a:solidFill>
              </a:rPr>
              <a:t>الإسلام</a:t>
            </a:r>
            <a:r>
              <a:rPr lang="ar-SA" sz="1800" dirty="0" smtClean="0">
                <a:solidFill>
                  <a:srgbClr val="C00000"/>
                </a:solidFill>
              </a:rPr>
              <a:t>:</a:t>
            </a:r>
            <a:endParaRPr lang="ar-SA" sz="1400" b="1" dirty="0" smtClean="0"/>
          </a:p>
          <a:p>
            <a:r>
              <a:rPr lang="ar-SA" sz="1400" b="1" dirty="0" smtClean="0"/>
              <a:t>يعني التسليم </a:t>
            </a:r>
            <a:r>
              <a:rPr lang="ar-SA" sz="1400" b="1" dirty="0" err="1" smtClean="0"/>
              <a:t>و</a:t>
            </a:r>
            <a:r>
              <a:rPr lang="ar-SA" sz="1400" b="1" dirty="0" smtClean="0"/>
              <a:t> الطاعة والاستسلام لله الواحد الحق.</a:t>
            </a:r>
          </a:p>
          <a:p>
            <a:endParaRPr lang="en-US" sz="200" b="1" dirty="0" smtClean="0"/>
          </a:p>
          <a:p>
            <a:r>
              <a:rPr lang="ar-SA" sz="1800" b="1" dirty="0" smtClean="0">
                <a:solidFill>
                  <a:srgbClr val="C00000"/>
                </a:solidFill>
              </a:rPr>
              <a:t>المسلم:</a:t>
            </a:r>
            <a:endParaRPr lang="en-US" sz="1800" dirty="0" smtClean="0">
              <a:solidFill>
                <a:srgbClr val="C00000"/>
              </a:solidFill>
            </a:endParaRPr>
          </a:p>
          <a:p>
            <a:r>
              <a:rPr lang="ar-SA" sz="1400" b="1" dirty="0" smtClean="0"/>
              <a:t>هو من آمن بالله وأسلم له وأطاعه واتبع النبي محمد </a:t>
            </a:r>
            <a:r>
              <a:rPr lang="en-US" sz="1400" b="1" dirty="0" smtClean="0"/>
              <a:t>T</a:t>
            </a:r>
            <a:r>
              <a:rPr lang="ar-SA" sz="1400" b="1" dirty="0" smtClean="0"/>
              <a:t>.</a:t>
            </a:r>
            <a:endParaRPr lang="en-US" sz="1400" b="1" dirty="0" smtClean="0"/>
          </a:p>
          <a:p>
            <a:endParaRPr lang="ar-SA" sz="300" b="1" dirty="0" smtClean="0">
              <a:solidFill>
                <a:srgbClr val="C00000"/>
              </a:solidFill>
            </a:endParaRPr>
          </a:p>
          <a:p>
            <a:r>
              <a:rPr lang="ar-SA" sz="1800" b="1" dirty="0" smtClean="0">
                <a:solidFill>
                  <a:srgbClr val="C00000"/>
                </a:solidFill>
              </a:rPr>
              <a:t>القرآن الكريم:</a:t>
            </a:r>
            <a:endParaRPr lang="en-US" sz="1800" dirty="0" smtClean="0">
              <a:solidFill>
                <a:srgbClr val="C00000"/>
              </a:solidFill>
            </a:endParaRPr>
          </a:p>
          <a:p>
            <a:r>
              <a:rPr lang="ar-SA" sz="1400" b="1" dirty="0" smtClean="0"/>
              <a:t>هو كلام الله الموحى </a:t>
            </a:r>
            <a:r>
              <a:rPr lang="ar-SA" sz="1400" b="1" dirty="0" err="1" smtClean="0"/>
              <a:t>به</a:t>
            </a:r>
            <a:r>
              <a:rPr lang="ar-SA" sz="1400" b="1" dirty="0" smtClean="0"/>
              <a:t> إلى النبي محمد </a:t>
            </a:r>
            <a:r>
              <a:rPr lang="en-US" sz="1400" b="1" dirty="0" smtClean="0"/>
              <a:t>  T</a:t>
            </a:r>
            <a:r>
              <a:rPr lang="ar-SA" sz="1400" b="1" dirty="0" smtClean="0"/>
              <a:t>، وهو آخر الكتب التي أنزلها الله تعالى.</a:t>
            </a:r>
            <a:endParaRPr lang="en-US" sz="1400" b="1" dirty="0" smtClean="0"/>
          </a:p>
          <a:p>
            <a:r>
              <a:rPr lang="ar-SA" sz="1400" dirty="0" smtClean="0"/>
              <a:t> </a:t>
            </a:r>
            <a:endParaRPr lang="en-US" sz="1400" dirty="0" smtClean="0"/>
          </a:p>
          <a:p>
            <a:endParaRPr lang="ar-SA" sz="1800" b="1" dirty="0" smtClean="0"/>
          </a:p>
          <a:p>
            <a:endParaRPr lang="ar-SA" sz="1400" dirty="0"/>
          </a:p>
        </p:txBody>
      </p:sp>
      <p:sp>
        <p:nvSpPr>
          <p:cNvPr id="5" name="عنصر نائب للمحتوى 4"/>
          <p:cNvSpPr>
            <a:spLocks noGrp="1"/>
          </p:cNvSpPr>
          <p:nvPr>
            <p:ph sz="half" idx="1"/>
          </p:nvPr>
        </p:nvSpPr>
        <p:spPr>
          <a:xfrm>
            <a:off x="142844" y="142852"/>
            <a:ext cx="4265809" cy="5572164"/>
          </a:xfrm>
        </p:spPr>
        <p:txBody>
          <a:bodyPr/>
          <a:lstStyle/>
          <a:p>
            <a:pPr algn="l"/>
            <a:endParaRPr lang="ar-SA" sz="1400" dirty="0" smtClean="0"/>
          </a:p>
          <a:p>
            <a:pPr algn="l"/>
            <a:endParaRPr lang="ar-SA" sz="1400" dirty="0" smtClean="0"/>
          </a:p>
          <a:p>
            <a:pPr algn="l"/>
            <a:endParaRPr lang="ar-SA" sz="1400" dirty="0" smtClean="0"/>
          </a:p>
          <a:p>
            <a:pPr algn="l"/>
            <a:endParaRPr lang="ar-SA" sz="1400" dirty="0" smtClean="0"/>
          </a:p>
          <a:p>
            <a:pPr algn="l"/>
            <a:endParaRPr lang="ar-SA" sz="1200" dirty="0" smtClean="0"/>
          </a:p>
          <a:p>
            <a:pPr algn="l"/>
            <a:endParaRPr lang="ar-SA" sz="100" dirty="0" smtClean="0"/>
          </a:p>
          <a:p>
            <a:pPr algn="l"/>
            <a:r>
              <a:rPr lang="en-US" sz="1600" b="1" i="1" dirty="0" smtClean="0">
                <a:solidFill>
                  <a:srgbClr val="C00000"/>
                </a:solidFill>
              </a:rPr>
              <a:t>Allah: </a:t>
            </a:r>
            <a:endParaRPr lang="en-US" sz="1600" b="1" dirty="0" smtClean="0">
              <a:solidFill>
                <a:srgbClr val="C00000"/>
              </a:solidFill>
            </a:endParaRPr>
          </a:p>
          <a:p>
            <a:pPr algn="l"/>
            <a:r>
              <a:rPr lang="en-US" sz="1400" b="1" dirty="0" smtClean="0"/>
              <a:t>In Arabic, Allah is the name of the one true God, the Creator. Islam teaches that Allah is the true God of all mankind. Jewish and Christian Arabs use this name (Allah) to refer to God.</a:t>
            </a:r>
            <a:endParaRPr lang="en-US" sz="1200" b="1" dirty="0" smtClean="0"/>
          </a:p>
          <a:p>
            <a:pPr algn="l"/>
            <a:r>
              <a:rPr lang="en-US" sz="1600" b="1" i="1" dirty="0" smtClean="0">
                <a:solidFill>
                  <a:srgbClr val="C00000"/>
                </a:solidFill>
              </a:rPr>
              <a:t>Muhammad:</a:t>
            </a:r>
            <a:endParaRPr lang="en-US" sz="1600" dirty="0" smtClean="0">
              <a:solidFill>
                <a:srgbClr val="C00000"/>
              </a:solidFill>
            </a:endParaRPr>
          </a:p>
          <a:p>
            <a:pPr algn="l"/>
            <a:r>
              <a:rPr lang="en-US" sz="1400" b="1" dirty="0" smtClean="0"/>
              <a:t>Is the last Prophet of the one true God (Allah); sent to all mankind.</a:t>
            </a:r>
          </a:p>
          <a:p>
            <a:pPr algn="l"/>
            <a:r>
              <a:rPr lang="en-US" sz="1600" b="1" i="1" dirty="0" smtClean="0">
                <a:solidFill>
                  <a:srgbClr val="C00000"/>
                </a:solidFill>
              </a:rPr>
              <a:t>Islam:</a:t>
            </a:r>
            <a:r>
              <a:rPr lang="en-US" sz="1400" b="1" i="1" dirty="0" smtClean="0"/>
              <a:t> </a:t>
            </a:r>
            <a:endParaRPr lang="en-US" sz="1400" dirty="0" smtClean="0"/>
          </a:p>
          <a:p>
            <a:pPr algn="l"/>
            <a:r>
              <a:rPr lang="en-US" sz="1400" b="1" dirty="0" smtClean="0"/>
              <a:t>Means submission to the Will of the one true God (Allah).  </a:t>
            </a:r>
            <a:endParaRPr lang="en-US" sz="1400" dirty="0" smtClean="0"/>
          </a:p>
          <a:p>
            <a:pPr algn="l"/>
            <a:r>
              <a:rPr lang="en-US" sz="1600" b="1" i="1" dirty="0" smtClean="0">
                <a:solidFill>
                  <a:srgbClr val="C00000"/>
                </a:solidFill>
              </a:rPr>
              <a:t>Muslim: </a:t>
            </a:r>
            <a:endParaRPr lang="en-US" sz="1600" dirty="0" smtClean="0">
              <a:solidFill>
                <a:srgbClr val="C00000"/>
              </a:solidFill>
            </a:endParaRPr>
          </a:p>
          <a:p>
            <a:pPr algn="l"/>
            <a:r>
              <a:rPr lang="en-US" sz="1400" b="1" dirty="0" smtClean="0"/>
              <a:t>Is one who submits to the Will of the one true God (Allah ).</a:t>
            </a:r>
            <a:r>
              <a:rPr lang="en-US" sz="1400" dirty="0" smtClean="0"/>
              <a:t> </a:t>
            </a:r>
          </a:p>
          <a:p>
            <a:pPr algn="l"/>
            <a:r>
              <a:rPr lang="en-US" sz="1600" b="1" i="1" dirty="0" smtClean="0">
                <a:solidFill>
                  <a:srgbClr val="C00000"/>
                </a:solidFill>
              </a:rPr>
              <a:t>The Glorious Qur’an:</a:t>
            </a:r>
            <a:endParaRPr lang="en-US" sz="1600" dirty="0" smtClean="0">
              <a:solidFill>
                <a:srgbClr val="C00000"/>
              </a:solidFill>
            </a:endParaRPr>
          </a:p>
          <a:p>
            <a:pPr algn="l"/>
            <a:r>
              <a:rPr lang="en-US" sz="1400" b="1" dirty="0" smtClean="0"/>
              <a:t>Is the final Word of the one true God (Allah) revealed to Prophet Muhammad.</a:t>
            </a:r>
          </a:p>
          <a:p>
            <a:pPr algn="l"/>
            <a:endParaRPr lang="ar-SA" sz="1400" dirty="0"/>
          </a:p>
        </p:txBody>
      </p:sp>
      <p:sp>
        <p:nvSpPr>
          <p:cNvPr id="8" name="مستطيل مستدير الزوايا 7"/>
          <p:cNvSpPr/>
          <p:nvPr/>
        </p:nvSpPr>
        <p:spPr>
          <a:xfrm>
            <a:off x="5000628" y="357166"/>
            <a:ext cx="3500462" cy="1000132"/>
          </a:xfrm>
          <a:prstGeom prst="roundRect">
            <a:avLst/>
          </a:prstGeom>
          <a:solidFill>
            <a:schemeClr val="accent1">
              <a:lumMod val="75000"/>
            </a:schemeClr>
          </a:solidFill>
          <a:ln>
            <a:solidFill>
              <a:srgbClr val="FFC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SA" b="1" dirty="0" smtClean="0"/>
              <a:t>وقبل أن نقلع في هذه الرحلة لاكتشاف جمال الإسلام </a:t>
            </a:r>
            <a:r>
              <a:rPr lang="ar-SA" b="1" dirty="0" err="1" smtClean="0"/>
              <a:t>و</a:t>
            </a:r>
            <a:r>
              <a:rPr lang="ar-SA" b="1" dirty="0" smtClean="0"/>
              <a:t> عظمته دعونا نتذكر هذه التعريفات الإسلامية الجوهرية: </a:t>
            </a:r>
            <a:endParaRPr lang="en-US" dirty="0" smtClean="0"/>
          </a:p>
        </p:txBody>
      </p:sp>
      <p:sp>
        <p:nvSpPr>
          <p:cNvPr id="7" name="مستطيل مستدير الزوايا 6"/>
          <p:cNvSpPr/>
          <p:nvPr/>
        </p:nvSpPr>
        <p:spPr>
          <a:xfrm>
            <a:off x="500034" y="357166"/>
            <a:ext cx="3500462" cy="1000132"/>
          </a:xfrm>
          <a:prstGeom prst="roundRect">
            <a:avLst/>
          </a:prstGeom>
          <a:solidFill>
            <a:schemeClr val="accent1">
              <a:lumMod val="75000"/>
            </a:schemeClr>
          </a:solidFill>
          <a:ln>
            <a:solidFill>
              <a:srgbClr val="FFC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b="1" dirty="0" smtClean="0"/>
              <a:t>Before we take off, let's remember these essential Islamic definitions: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 calcmode="lin" valueType="num">
                                      <p:cBhvr additive="base">
                                        <p:cTn id="13"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anim calcmode="lin" valueType="num">
                                      <p:cBhvr additive="base">
                                        <p:cTn id="19" dur="2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anim calcmode="lin" valueType="num">
                                      <p:cBhvr additive="base">
                                        <p:cTn id="25" dur="2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anim calcmode="lin" valueType="num">
                                      <p:cBhvr additive="base">
                                        <p:cTn id="31" dur="20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12" end="12"/>
                                            </p:txEl>
                                          </p:spTgt>
                                        </p:tgtEl>
                                        <p:attrNameLst>
                                          <p:attrName>style.visibility</p:attrName>
                                        </p:attrNameLst>
                                      </p:cBhvr>
                                      <p:to>
                                        <p:strVal val="visible"/>
                                      </p:to>
                                    </p:set>
                                    <p:anim calcmode="lin" valueType="num">
                                      <p:cBhvr additive="base">
                                        <p:cTn id="37" dur="20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anim calcmode="lin" valueType="num">
                                      <p:cBhvr additive="base">
                                        <p:cTn id="43" dur="20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15" end="15"/>
                                            </p:txEl>
                                          </p:spTgt>
                                        </p:tgtEl>
                                        <p:attrNameLst>
                                          <p:attrName>style.visibility</p:attrName>
                                        </p:attrNameLst>
                                      </p:cBhvr>
                                      <p:to>
                                        <p:strVal val="visible"/>
                                      </p:to>
                                    </p:set>
                                    <p:anim calcmode="lin" valueType="num">
                                      <p:cBhvr additive="base">
                                        <p:cTn id="49" dur="2000" fill="hold"/>
                                        <p:tgtEl>
                                          <p:spTgt spid="6">
                                            <p:txEl>
                                              <p:pRg st="15" end="15"/>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6">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16" end="16"/>
                                            </p:txEl>
                                          </p:spTgt>
                                        </p:tgtEl>
                                        <p:attrNameLst>
                                          <p:attrName>style.visibility</p:attrName>
                                        </p:attrNameLst>
                                      </p:cBhvr>
                                      <p:to>
                                        <p:strVal val="visible"/>
                                      </p:to>
                                    </p:set>
                                    <p:anim calcmode="lin" valueType="num">
                                      <p:cBhvr additive="base">
                                        <p:cTn id="55" dur="2000" fill="hold"/>
                                        <p:tgtEl>
                                          <p:spTgt spid="6">
                                            <p:txEl>
                                              <p:pRg st="16" end="16"/>
                                            </p:txEl>
                                          </p:spTgt>
                                        </p:tgtEl>
                                        <p:attrNameLst>
                                          <p:attrName>ppt_x</p:attrName>
                                        </p:attrNameLst>
                                      </p:cBhvr>
                                      <p:tavLst>
                                        <p:tav tm="0">
                                          <p:val>
                                            <p:strVal val="#ppt_x"/>
                                          </p:val>
                                        </p:tav>
                                        <p:tav tm="100000">
                                          <p:val>
                                            <p:strVal val="#ppt_x"/>
                                          </p:val>
                                        </p:tav>
                                      </p:tavLst>
                                    </p:anim>
                                    <p:anim calcmode="lin" valueType="num">
                                      <p:cBhvr additive="base">
                                        <p:cTn id="56" dur="2000" fill="hold"/>
                                        <p:tgtEl>
                                          <p:spTgt spid="6">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8" end="18"/>
                                            </p:txEl>
                                          </p:spTgt>
                                        </p:tgtEl>
                                        <p:attrNameLst>
                                          <p:attrName>style.visibility</p:attrName>
                                        </p:attrNameLst>
                                      </p:cBhvr>
                                      <p:to>
                                        <p:strVal val="visible"/>
                                      </p:to>
                                    </p:set>
                                    <p:anim calcmode="lin" valueType="num">
                                      <p:cBhvr additive="base">
                                        <p:cTn id="61" dur="2000" fill="hold"/>
                                        <p:tgtEl>
                                          <p:spTgt spid="6">
                                            <p:txEl>
                                              <p:pRg st="18" end="18"/>
                                            </p:txEl>
                                          </p:spTgt>
                                        </p:tgtEl>
                                        <p:attrNameLst>
                                          <p:attrName>ppt_x</p:attrName>
                                        </p:attrNameLst>
                                      </p:cBhvr>
                                      <p:tavLst>
                                        <p:tav tm="0">
                                          <p:val>
                                            <p:strVal val="#ppt_x"/>
                                          </p:val>
                                        </p:tav>
                                        <p:tav tm="100000">
                                          <p:val>
                                            <p:strVal val="#ppt_x"/>
                                          </p:val>
                                        </p:tav>
                                      </p:tavLst>
                                    </p:anim>
                                    <p:anim calcmode="lin" valueType="num">
                                      <p:cBhvr additive="base">
                                        <p:cTn id="62" dur="2000" fill="hold"/>
                                        <p:tgtEl>
                                          <p:spTgt spid="6">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9" end="19"/>
                                            </p:txEl>
                                          </p:spTgt>
                                        </p:tgtEl>
                                        <p:attrNameLst>
                                          <p:attrName>style.visibility</p:attrName>
                                        </p:attrNameLst>
                                      </p:cBhvr>
                                      <p:to>
                                        <p:strVal val="visible"/>
                                      </p:to>
                                    </p:set>
                                    <p:anim calcmode="lin" valueType="num">
                                      <p:cBhvr additive="base">
                                        <p:cTn id="67" dur="2000" fill="hold"/>
                                        <p:tgtEl>
                                          <p:spTgt spid="6">
                                            <p:txEl>
                                              <p:pRg st="19" end="19"/>
                                            </p:txEl>
                                          </p:spTgt>
                                        </p:tgtEl>
                                        <p:attrNameLst>
                                          <p:attrName>ppt_x</p:attrName>
                                        </p:attrNameLst>
                                      </p:cBhvr>
                                      <p:tavLst>
                                        <p:tav tm="0">
                                          <p:val>
                                            <p:strVal val="#ppt_x"/>
                                          </p:val>
                                        </p:tav>
                                        <p:tav tm="100000">
                                          <p:val>
                                            <p:strVal val="#ppt_x"/>
                                          </p:val>
                                        </p:tav>
                                      </p:tavLst>
                                    </p:anim>
                                    <p:anim calcmode="lin" valueType="num">
                                      <p:cBhvr additive="base">
                                        <p:cTn id="68" dur="2000" fill="hold"/>
                                        <p:tgtEl>
                                          <p:spTgt spid="6">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xEl>
                                              <p:pRg st="20" end="20"/>
                                            </p:txEl>
                                          </p:spTgt>
                                        </p:tgtEl>
                                        <p:attrNameLst>
                                          <p:attrName>style.visibility</p:attrName>
                                        </p:attrNameLst>
                                      </p:cBhvr>
                                      <p:to>
                                        <p:strVal val="visible"/>
                                      </p:to>
                                    </p:set>
                                    <p:anim calcmode="lin" valueType="num">
                                      <p:cBhvr additive="base">
                                        <p:cTn id="73" dur="2000" fill="hold"/>
                                        <p:tgtEl>
                                          <p:spTgt spid="6">
                                            <p:txEl>
                                              <p:pRg st="20" end="20"/>
                                            </p:txEl>
                                          </p:spTgt>
                                        </p:tgtEl>
                                        <p:attrNameLst>
                                          <p:attrName>ppt_x</p:attrName>
                                        </p:attrNameLst>
                                      </p:cBhvr>
                                      <p:tavLst>
                                        <p:tav tm="0">
                                          <p:val>
                                            <p:strVal val="#ppt_x"/>
                                          </p:val>
                                        </p:tav>
                                        <p:tav tm="100000">
                                          <p:val>
                                            <p:strVal val="#ppt_x"/>
                                          </p:val>
                                        </p:tav>
                                      </p:tavLst>
                                    </p:anim>
                                    <p:anim calcmode="lin" valueType="num">
                                      <p:cBhvr additive="base">
                                        <p:cTn id="74" dur="2000" fill="hold"/>
                                        <p:tgtEl>
                                          <p:spTgt spid="6">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2000" fill="hold"/>
                                        <p:tgtEl>
                                          <p:spTgt spid="7"/>
                                        </p:tgtEl>
                                        <p:attrNameLst>
                                          <p:attrName>ppt_x</p:attrName>
                                        </p:attrNameLst>
                                      </p:cBhvr>
                                      <p:tavLst>
                                        <p:tav tm="0">
                                          <p:val>
                                            <p:strVal val="#ppt_x"/>
                                          </p:val>
                                        </p:tav>
                                        <p:tav tm="100000">
                                          <p:val>
                                            <p:strVal val="#ppt_x"/>
                                          </p:val>
                                        </p:tav>
                                      </p:tavLst>
                                    </p:anim>
                                    <p:anim calcmode="lin" valueType="num">
                                      <p:cBhvr additive="base">
                                        <p:cTn id="80" dur="2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
                                            <p:txEl>
                                              <p:pRg st="6" end="6"/>
                                            </p:txEl>
                                          </p:spTgt>
                                        </p:tgtEl>
                                        <p:attrNameLst>
                                          <p:attrName>style.visibility</p:attrName>
                                        </p:attrNameLst>
                                      </p:cBhvr>
                                      <p:to>
                                        <p:strVal val="visible"/>
                                      </p:to>
                                    </p:set>
                                    <p:anim calcmode="lin" valueType="num">
                                      <p:cBhvr additive="base">
                                        <p:cTn id="85"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86" dur="20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
                                            <p:txEl>
                                              <p:pRg st="7" end="7"/>
                                            </p:txEl>
                                          </p:spTgt>
                                        </p:tgtEl>
                                        <p:attrNameLst>
                                          <p:attrName>style.visibility</p:attrName>
                                        </p:attrNameLst>
                                      </p:cBhvr>
                                      <p:to>
                                        <p:strVal val="visible"/>
                                      </p:to>
                                    </p:set>
                                    <p:anim calcmode="lin" valueType="num">
                                      <p:cBhvr additive="base">
                                        <p:cTn id="91" dur="20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92" dur="20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
                                            <p:txEl>
                                              <p:pRg st="8" end="8"/>
                                            </p:txEl>
                                          </p:spTgt>
                                        </p:tgtEl>
                                        <p:attrNameLst>
                                          <p:attrName>style.visibility</p:attrName>
                                        </p:attrNameLst>
                                      </p:cBhvr>
                                      <p:to>
                                        <p:strVal val="visible"/>
                                      </p:to>
                                    </p:set>
                                    <p:anim calcmode="lin" valueType="num">
                                      <p:cBhvr additive="base">
                                        <p:cTn id="97" dur="20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98" dur="20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
                                            <p:txEl>
                                              <p:pRg st="9" end="9"/>
                                            </p:txEl>
                                          </p:spTgt>
                                        </p:tgtEl>
                                        <p:attrNameLst>
                                          <p:attrName>style.visibility</p:attrName>
                                        </p:attrNameLst>
                                      </p:cBhvr>
                                      <p:to>
                                        <p:strVal val="visible"/>
                                      </p:to>
                                    </p:set>
                                    <p:anim calcmode="lin" valueType="num">
                                      <p:cBhvr additive="base">
                                        <p:cTn id="103" dur="20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104" dur="20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5">
                                            <p:txEl>
                                              <p:pRg st="10" end="10"/>
                                            </p:txEl>
                                          </p:spTgt>
                                        </p:tgtEl>
                                        <p:attrNameLst>
                                          <p:attrName>style.visibility</p:attrName>
                                        </p:attrNameLst>
                                      </p:cBhvr>
                                      <p:to>
                                        <p:strVal val="visible"/>
                                      </p:to>
                                    </p:set>
                                    <p:anim calcmode="lin" valueType="num">
                                      <p:cBhvr additive="base">
                                        <p:cTn id="109" dur="20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110" dur="20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5">
                                            <p:txEl>
                                              <p:pRg st="11" end="11"/>
                                            </p:txEl>
                                          </p:spTgt>
                                        </p:tgtEl>
                                        <p:attrNameLst>
                                          <p:attrName>style.visibility</p:attrName>
                                        </p:attrNameLst>
                                      </p:cBhvr>
                                      <p:to>
                                        <p:strVal val="visible"/>
                                      </p:to>
                                    </p:set>
                                    <p:anim calcmode="lin" valueType="num">
                                      <p:cBhvr additive="base">
                                        <p:cTn id="115" dur="20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116" dur="20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5">
                                            <p:txEl>
                                              <p:pRg st="12" end="12"/>
                                            </p:txEl>
                                          </p:spTgt>
                                        </p:tgtEl>
                                        <p:attrNameLst>
                                          <p:attrName>style.visibility</p:attrName>
                                        </p:attrNameLst>
                                      </p:cBhvr>
                                      <p:to>
                                        <p:strVal val="visible"/>
                                      </p:to>
                                    </p:set>
                                    <p:anim calcmode="lin" valueType="num">
                                      <p:cBhvr additive="base">
                                        <p:cTn id="121" dur="20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122" dur="20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5">
                                            <p:txEl>
                                              <p:pRg st="13" end="13"/>
                                            </p:txEl>
                                          </p:spTgt>
                                        </p:tgtEl>
                                        <p:attrNameLst>
                                          <p:attrName>style.visibility</p:attrName>
                                        </p:attrNameLst>
                                      </p:cBhvr>
                                      <p:to>
                                        <p:strVal val="visible"/>
                                      </p:to>
                                    </p:set>
                                    <p:anim calcmode="lin" valueType="num">
                                      <p:cBhvr additive="base">
                                        <p:cTn id="127" dur="20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128" dur="20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5">
                                            <p:txEl>
                                              <p:pRg st="14" end="14"/>
                                            </p:txEl>
                                          </p:spTgt>
                                        </p:tgtEl>
                                        <p:attrNameLst>
                                          <p:attrName>style.visibility</p:attrName>
                                        </p:attrNameLst>
                                      </p:cBhvr>
                                      <p:to>
                                        <p:strVal val="visible"/>
                                      </p:to>
                                    </p:set>
                                    <p:anim calcmode="lin" valueType="num">
                                      <p:cBhvr additive="base">
                                        <p:cTn id="133" dur="20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134" dur="20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5">
                                            <p:txEl>
                                              <p:pRg st="15" end="15"/>
                                            </p:txEl>
                                          </p:spTgt>
                                        </p:tgtEl>
                                        <p:attrNameLst>
                                          <p:attrName>style.visibility</p:attrName>
                                        </p:attrNameLst>
                                      </p:cBhvr>
                                      <p:to>
                                        <p:strVal val="visible"/>
                                      </p:to>
                                    </p:set>
                                    <p:anim calcmode="lin" valueType="num">
                                      <p:cBhvr additive="base">
                                        <p:cTn id="139" dur="20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140" dur="20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build="p"/>
      <p:bldP spid="8"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1636</TotalTime>
  <Words>1089</Words>
  <Application>Microsoft Office PowerPoint</Application>
  <PresentationFormat>عرض على الشاشة (3:4)‏</PresentationFormat>
  <Paragraphs>172</Paragraphs>
  <Slides>9</Slides>
  <Notes>6</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المحاضرة التمهيدية</vt:lpstr>
      <vt:lpstr>عرض تقديمي في PowerPoint</vt:lpstr>
      <vt:lpstr>Lecture ( 10)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adminuser</cp:lastModifiedBy>
  <cp:revision>177</cp:revision>
  <dcterms:created xsi:type="dcterms:W3CDTF">1601-01-01T00:00:00Z</dcterms:created>
  <dcterms:modified xsi:type="dcterms:W3CDTF">2012-03-21T08:45:25Z</dcterms:modified>
</cp:coreProperties>
</file>