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3"/>
  </p:notesMasterIdLst>
  <p:handoutMasterIdLst>
    <p:handoutMasterId r:id="rId14"/>
  </p:handoutMasterIdLst>
  <p:sldIdLst>
    <p:sldId id="290" r:id="rId5"/>
    <p:sldId id="287" r:id="rId6"/>
    <p:sldId id="289" r:id="rId7"/>
    <p:sldId id="276" r:id="rId8"/>
    <p:sldId id="269" r:id="rId9"/>
    <p:sldId id="297" r:id="rId10"/>
    <p:sldId id="298" r:id="rId11"/>
    <p:sldId id="288"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varScale="1">
        <p:scale>
          <a:sx n="75" d="100"/>
          <a:sy n="75" d="100"/>
        </p:scale>
        <p:origin x="-3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1824551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1857917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Source_language" TargetMode="External"/><Relationship Id="rId2" Type="http://schemas.openxmlformats.org/officeDocument/2006/relationships/hyperlink" Target="http://en.wikipedia.org/wiki/Meaning_(linguistic)" TargetMode="External"/><Relationship Id="rId1" Type="http://schemas.openxmlformats.org/officeDocument/2006/relationships/slideLayout" Target="../slideLayouts/slideLayout2.xml"/><Relationship Id="rId5" Type="http://schemas.openxmlformats.org/officeDocument/2006/relationships/hyperlink" Target="http://en.wikipedia.org/wiki/Target_language" TargetMode="External"/><Relationship Id="rId4" Type="http://schemas.openxmlformats.org/officeDocument/2006/relationships/hyperlink" Target="http://en.wikipedia.org/wiki/Dynamic_and_formal_equivalence" TargetMode="Externa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853354" y="4648200"/>
            <a:ext cx="4290646"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4283" y="2819400"/>
            <a:ext cx="500066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 Naji Ibrahim 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( 11) </a:t>
            </a:r>
          </a:p>
        </p:txBody>
      </p:sp>
      <p:sp>
        <p:nvSpPr>
          <p:cNvPr id="4" name="Subtitle 3"/>
          <p:cNvSpPr>
            <a:spLocks noGrp="1"/>
          </p:cNvSpPr>
          <p:nvPr>
            <p:ph type="subTitle" idx="1"/>
          </p:nvPr>
        </p:nvSpPr>
        <p:spPr/>
        <p:txBody>
          <a:bodyPr/>
          <a:lstStyle/>
          <a:p>
            <a:r>
              <a:rPr lang="en-US" b="1" dirty="0" smtClean="0">
                <a:solidFill>
                  <a:schemeClr val="tx1"/>
                </a:solidFill>
              </a:rPr>
              <a:t>Translating texts </a:t>
            </a:r>
          </a:p>
          <a:p>
            <a:r>
              <a:rPr lang="en-US" b="1" dirty="0" smtClean="0">
                <a:solidFill>
                  <a:schemeClr val="tx1"/>
                </a:solidFill>
              </a:rPr>
              <a:t>related to Management</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28662" y="2643182"/>
            <a:ext cx="6572296" cy="1015663"/>
          </a:xfrm>
          <a:prstGeom prst="rect">
            <a:avLst/>
          </a:prstGeom>
          <a:noFill/>
        </p:spPr>
        <p:txBody>
          <a:bodyPr wrap="square" rtlCol="0">
            <a:spAutoFit/>
          </a:bodyPr>
          <a:lstStyle/>
          <a:p>
            <a:pPr algn="ctr"/>
            <a:r>
              <a:rPr lang="en-US" sz="2800" b="1" dirty="0"/>
              <a:t>PERSONNEL POLICIES </a:t>
            </a:r>
            <a:r>
              <a:rPr lang="en-US" sz="2800" b="1" dirty="0" smtClean="0"/>
              <a:t>MANUAL</a:t>
            </a:r>
          </a:p>
          <a:p>
            <a:pPr algn="ctr"/>
            <a:r>
              <a:rPr lang="ar-KW" sz="3200" b="1" dirty="0" smtClean="0"/>
              <a:t>كتيب</a:t>
            </a:r>
            <a:r>
              <a:rPr lang="ar-KW" sz="2800" b="1" dirty="0" smtClean="0"/>
              <a:t> سياسات شؤون العاملين</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defRPr/>
            </a:pPr>
            <a:r>
              <a:rPr lang="en-US" b="1" dirty="0" smtClean="0"/>
              <a:t>Translation</a:t>
            </a:r>
            <a:r>
              <a:rPr lang="en-US" dirty="0" smtClean="0"/>
              <a:t> </a:t>
            </a:r>
            <a:r>
              <a:rPr lang="en-US" b="1" dirty="0" smtClean="0"/>
              <a:t>is the communication of the </a:t>
            </a:r>
            <a:r>
              <a:rPr lang="en-US" b="1" dirty="0" smtClean="0">
                <a:hlinkClick r:id="rId2" tooltip="Meaning (linguistic)"/>
              </a:rPr>
              <a:t>meaning</a:t>
            </a:r>
            <a:r>
              <a:rPr lang="en-US" b="1" dirty="0" smtClean="0"/>
              <a:t> of a </a:t>
            </a:r>
            <a:r>
              <a:rPr lang="en-US" b="1" dirty="0" smtClean="0">
                <a:hlinkClick r:id="rId3" tooltip="Source language"/>
              </a:rPr>
              <a:t>source-language</a:t>
            </a:r>
            <a:r>
              <a:rPr lang="en-US" b="1" dirty="0" smtClean="0"/>
              <a:t> text by </a:t>
            </a:r>
          </a:p>
          <a:p>
            <a:pPr algn="l">
              <a:defRPr/>
            </a:pPr>
            <a:r>
              <a:rPr lang="en-US" b="1" dirty="0" smtClean="0"/>
              <a:t>means of an </a:t>
            </a:r>
            <a:r>
              <a:rPr lang="en-US" b="1" u="sng" dirty="0" smtClean="0">
                <a:hlinkClick r:id="rId4" tooltip="Dynamic and formal equivalence"/>
              </a:rPr>
              <a:t>equivalent</a:t>
            </a:r>
            <a:r>
              <a:rPr lang="en-US" b="1" dirty="0" smtClean="0"/>
              <a:t> </a:t>
            </a:r>
            <a:r>
              <a:rPr lang="en-US" b="1" dirty="0" smtClean="0">
                <a:hlinkClick r:id="rId5" tooltip="Target language"/>
              </a:rPr>
              <a:t>target-language</a:t>
            </a:r>
            <a:r>
              <a:rPr lang="en-US" b="1" dirty="0" smtClean="0"/>
              <a:t> text.</a:t>
            </a:r>
          </a:p>
          <a:p>
            <a:pPr algn="l">
              <a:defRPr/>
            </a:pPr>
            <a:endParaRPr lang="en-US" dirty="0" smtClean="0"/>
          </a:p>
          <a:p>
            <a:pPr algn="l">
              <a:defRPr/>
            </a:pPr>
            <a:r>
              <a:rPr lang="en-US" sz="2400" dirty="0" smtClean="0"/>
              <a:t>From Wikipedia, the free encyclopedia</a:t>
            </a:r>
            <a:endParaRPr lang="ar-SA"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71472" y="457184"/>
            <a:ext cx="7772400" cy="685800"/>
          </a:xfrm>
        </p:spPr>
        <p:txBody>
          <a:bodyPr/>
          <a:lstStyle/>
          <a:p>
            <a:pPr algn="l">
              <a:defRPr/>
            </a:pPr>
            <a:r>
              <a:rPr lang="en-US" dirty="0" smtClean="0">
                <a:solidFill>
                  <a:schemeClr val="tx1"/>
                </a:solidFill>
              </a:rPr>
              <a:t>Translation Process Map </a:t>
            </a:r>
          </a:p>
        </p:txBody>
      </p:sp>
      <p:graphicFrame>
        <p:nvGraphicFramePr>
          <p:cNvPr id="1026" name="Object 2"/>
          <p:cNvGraphicFramePr>
            <a:graphicFrameLocks noGrp="1" noChangeAspect="1"/>
          </p:cNvGraphicFramePr>
          <p:nvPr>
            <p:ph idx="1"/>
          </p:nvPr>
        </p:nvGraphicFramePr>
        <p:xfrm>
          <a:off x="685800" y="2173705"/>
          <a:ext cx="7772400" cy="3272589"/>
        </p:xfrm>
        <a:graphic>
          <a:graphicData uri="http://schemas.openxmlformats.org/presentationml/2006/ole">
            <mc:AlternateContent xmlns:mc="http://schemas.openxmlformats.org/markup-compatibility/2006">
              <mc:Choice xmlns:v="urn:schemas-microsoft-com:vml" Requires="v">
                <p:oleObj spid="_x0000_s1028" name="Bitmap" r:id="rId3" imgW="11761905" imgH="4952381" progId="PBrush">
                  <p:embed/>
                </p:oleObj>
              </mc:Choice>
              <mc:Fallback>
                <p:oleObj name="Bitmap" r:id="rId3" imgW="11761905" imgH="4952381"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173705"/>
                        <a:ext cx="7772400" cy="327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7" name="Rectangle 3"/>
          <p:cNvSpPr>
            <a:spLocks noChangeArrowheads="1"/>
          </p:cNvSpPr>
          <p:nvPr/>
        </p:nvSpPr>
        <p:spPr bwMode="auto">
          <a:xfrm>
            <a:off x="6215074" y="5357826"/>
            <a:ext cx="185732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From Nida &amp; Taber (1969:33)</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600201"/>
            <a:ext cx="3810000" cy="4800600"/>
          </a:xfrm>
        </p:spPr>
        <p:txBody>
          <a:bodyPr/>
          <a:lstStyle/>
          <a:p>
            <a:r>
              <a:rPr lang="en-US" dirty="0" smtClean="0"/>
              <a:t> </a:t>
            </a:r>
            <a:endParaRPr lang="en-US" dirty="0"/>
          </a:p>
        </p:txBody>
      </p:sp>
      <p:graphicFrame>
        <p:nvGraphicFramePr>
          <p:cNvPr id="4" name="Table 3"/>
          <p:cNvGraphicFramePr>
            <a:graphicFrameLocks noGrp="1"/>
          </p:cNvGraphicFramePr>
          <p:nvPr/>
        </p:nvGraphicFramePr>
        <p:xfrm>
          <a:off x="214282" y="71414"/>
          <a:ext cx="8686800" cy="5852160"/>
        </p:xfrm>
        <a:graphic>
          <a:graphicData uri="http://schemas.openxmlformats.org/drawingml/2006/table">
            <a:tbl>
              <a:tblPr firstRow="1" bandRow="1">
                <a:tableStyleId>{5C22544A-7EE6-4342-B048-85BDC9FD1C3A}</a:tableStyleId>
              </a:tblPr>
              <a:tblGrid>
                <a:gridCol w="4343400"/>
                <a:gridCol w="4343400"/>
              </a:tblGrid>
              <a:tr h="559595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lt1"/>
                          </a:solidFill>
                          <a:latin typeface="+mn-lt"/>
                          <a:ea typeface="+mn-ea"/>
                          <a:cs typeface="+mn-cs"/>
                        </a:rPr>
                        <a:t>Undoubtedly, it is so important to have clear and specific policies and procedures covering all current economic activities for the purpose of improving performance and creating a proper work place catering to the fulfillment of both employer and employee objectives.</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1" i="1" kern="1200" dirty="0" smtClean="0">
                        <a:solidFill>
                          <a:schemeClr val="lt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lt1"/>
                          </a:solidFill>
                          <a:latin typeface="+mn-lt"/>
                          <a:ea typeface="+mn-ea"/>
                          <a:cs typeface="+mn-cs"/>
                        </a:rPr>
                        <a:t>As the</a:t>
                      </a:r>
                      <a:r>
                        <a:rPr lang="en-US" sz="1800" b="1" i="1" kern="1200" baseline="0" dirty="0" smtClean="0">
                          <a:solidFill>
                            <a:schemeClr val="lt1"/>
                          </a:solidFill>
                          <a:latin typeface="+mn-lt"/>
                          <a:ea typeface="+mn-ea"/>
                          <a:cs typeface="+mn-cs"/>
                        </a:rPr>
                        <a:t> establishment </a:t>
                      </a:r>
                      <a:r>
                        <a:rPr lang="en-US" sz="1800" b="1" i="1" kern="1200" dirty="0" smtClean="0">
                          <a:solidFill>
                            <a:schemeClr val="lt1"/>
                          </a:solidFill>
                          <a:latin typeface="+mn-lt"/>
                          <a:ea typeface="+mn-ea"/>
                          <a:cs typeface="+mn-cs"/>
                        </a:rPr>
                        <a:t>management spares no effort to avail itself of the latest and best in management systems whenever possible, It has instructed the HRD to set a fair and firm policy defining and regulating the employer and employee relations and interaction at the work place which will ensure that employee satisfaction and security are maintained apart from promoting employee productivity and enhancing loyalty and devotion to the</a:t>
                      </a:r>
                      <a:r>
                        <a:rPr lang="en-US" sz="1800" b="1" i="1" kern="1200" baseline="0" dirty="0" smtClean="0">
                          <a:solidFill>
                            <a:schemeClr val="lt1"/>
                          </a:solidFill>
                          <a:latin typeface="+mn-lt"/>
                          <a:ea typeface="+mn-ea"/>
                          <a:cs typeface="+mn-cs"/>
                        </a:rPr>
                        <a:t> establishment </a:t>
                      </a:r>
                      <a:r>
                        <a:rPr lang="en-US" sz="1800" b="1" i="1" kern="1200" dirty="0" smtClean="0">
                          <a:solidFill>
                            <a:schemeClr val="lt1"/>
                          </a:solidFill>
                          <a:latin typeface="+mn-lt"/>
                          <a:ea typeface="+mn-ea"/>
                          <a:cs typeface="+mn-cs"/>
                        </a:rPr>
                        <a:t> . </a:t>
                      </a:r>
                      <a:endParaRPr lang="en-US" sz="1800" b="1" kern="1200" dirty="0" smtClean="0">
                        <a:solidFill>
                          <a:schemeClr val="lt1"/>
                        </a:solidFill>
                        <a:latin typeface="+mn-lt"/>
                        <a:ea typeface="+mn-ea"/>
                        <a:cs typeface="+mn-cs"/>
                      </a:endParaRPr>
                    </a:p>
                    <a:p>
                      <a:endParaRPr lang="en-US" dirty="0"/>
                    </a:p>
                  </a:txBody>
                  <a:tcPr/>
                </a:tc>
                <a:tc>
                  <a:txBody>
                    <a:bodyPr/>
                    <a:lstStyle/>
                    <a:p>
                      <a:pPr marL="0" marR="0" indent="0" algn="just" defTabSz="914400" rtl="1" eaLnBrk="1" fontAlgn="auto" latinLnBrk="0" hangingPunct="1">
                        <a:lnSpc>
                          <a:spcPts val="2900"/>
                        </a:lnSpc>
                        <a:spcBef>
                          <a:spcPts val="0"/>
                        </a:spcBef>
                        <a:spcAft>
                          <a:spcPts val="0"/>
                        </a:spcAft>
                        <a:buClrTx/>
                        <a:buSzTx/>
                        <a:buFontTx/>
                        <a:buNone/>
                        <a:tabLst/>
                        <a:defRPr/>
                      </a:pPr>
                      <a:r>
                        <a:rPr lang="ar-SA" sz="2000" b="1" i="0" kern="1200" dirty="0" smtClean="0">
                          <a:solidFill>
                            <a:schemeClr val="lt1"/>
                          </a:solidFill>
                          <a:latin typeface="+mn-lt"/>
                          <a:ea typeface="+mn-ea"/>
                          <a:cs typeface="+mn-cs"/>
                        </a:rPr>
                        <a:t>لا يوجد شك حول أهمية وجود سياسات وإجراءات واضحة ومحددة لجميع مجالات الأنشطة الاقتصادية الحديثة وذلك لتحسين الأداء وخلق مناخ عمل مريح يحقق المنافع والأهداف المرجوة لكل من العمال واصحاب العمل . </a:t>
                      </a:r>
                      <a:endParaRPr lang="en-US" sz="2000" b="1" i="0" kern="1200" dirty="0" smtClean="0">
                        <a:solidFill>
                          <a:schemeClr val="lt1"/>
                        </a:solidFill>
                        <a:latin typeface="+mn-lt"/>
                        <a:ea typeface="+mn-ea"/>
                        <a:cs typeface="+mn-cs"/>
                      </a:endParaRPr>
                    </a:p>
                    <a:p>
                      <a:pPr marL="0" marR="0" indent="0" algn="just" defTabSz="914400" rtl="1" eaLnBrk="1" fontAlgn="auto" latinLnBrk="0" hangingPunct="1">
                        <a:lnSpc>
                          <a:spcPct val="100000"/>
                        </a:lnSpc>
                        <a:spcBef>
                          <a:spcPts val="0"/>
                        </a:spcBef>
                        <a:spcAft>
                          <a:spcPts val="0"/>
                        </a:spcAft>
                        <a:buClrTx/>
                        <a:buSzTx/>
                        <a:buFontTx/>
                        <a:buNone/>
                        <a:tabLst/>
                        <a:defRPr/>
                      </a:pPr>
                      <a:endParaRPr lang="en-US" sz="2000" b="1" i="0" kern="1200" dirty="0" smtClean="0">
                        <a:solidFill>
                          <a:schemeClr val="lt1"/>
                        </a:solidFill>
                        <a:latin typeface="+mn-lt"/>
                        <a:ea typeface="+mn-ea"/>
                        <a:cs typeface="+mn-cs"/>
                      </a:endParaRPr>
                    </a:p>
                    <a:p>
                      <a:pPr marL="0" marR="0" indent="0" algn="just" defTabSz="914400" rtl="1" eaLnBrk="1" fontAlgn="auto" latinLnBrk="0" hangingPunct="1">
                        <a:lnSpc>
                          <a:spcPts val="2800"/>
                        </a:lnSpc>
                        <a:spcBef>
                          <a:spcPts val="0"/>
                        </a:spcBef>
                        <a:spcAft>
                          <a:spcPts val="0"/>
                        </a:spcAft>
                        <a:buClrTx/>
                        <a:buSzTx/>
                        <a:buFontTx/>
                        <a:buNone/>
                        <a:tabLst/>
                        <a:defRPr/>
                      </a:pPr>
                      <a:r>
                        <a:rPr lang="ar-SA" sz="2000" b="1" i="0" kern="1200" dirty="0" smtClean="0">
                          <a:solidFill>
                            <a:schemeClr val="lt1"/>
                          </a:solidFill>
                          <a:latin typeface="+mn-lt"/>
                          <a:ea typeface="+mn-ea"/>
                          <a:cs typeface="+mn-cs"/>
                        </a:rPr>
                        <a:t>ولما كانت إدارة المؤسس</a:t>
                      </a:r>
                      <a:r>
                        <a:rPr lang="ar-SA" sz="2000" b="1" i="0" kern="1200" baseline="0" dirty="0" smtClean="0">
                          <a:solidFill>
                            <a:schemeClr val="lt1"/>
                          </a:solidFill>
                          <a:latin typeface="+mn-lt"/>
                          <a:ea typeface="+mn-ea"/>
                          <a:cs typeface="+mn-cs"/>
                        </a:rPr>
                        <a:t>ة </a:t>
                      </a:r>
                      <a:r>
                        <a:rPr lang="ar-SA" sz="2000" b="1" i="0" kern="1200" dirty="0" smtClean="0">
                          <a:solidFill>
                            <a:schemeClr val="lt1"/>
                          </a:solidFill>
                          <a:latin typeface="+mn-lt"/>
                          <a:ea typeface="+mn-ea"/>
                          <a:cs typeface="+mn-cs"/>
                        </a:rPr>
                        <a:t>سباقة للأخذ بمقومات النجاح والسير على احدث الأنظمة الإدارية كلما كان ذلك ممكنا وتسعى لاعتمادها ،</a:t>
                      </a:r>
                      <a:r>
                        <a:rPr lang="ar-SA" sz="2000" b="1" i="0" kern="1200" baseline="0" dirty="0" smtClean="0">
                          <a:solidFill>
                            <a:schemeClr val="lt1"/>
                          </a:solidFill>
                          <a:latin typeface="+mn-lt"/>
                          <a:ea typeface="+mn-ea"/>
                          <a:cs typeface="+mn-cs"/>
                        </a:rPr>
                        <a:t> </a:t>
                      </a:r>
                      <a:r>
                        <a:rPr lang="ar-SA" sz="2000" b="1" i="0" kern="1200" dirty="0" smtClean="0">
                          <a:solidFill>
                            <a:schemeClr val="lt1"/>
                          </a:solidFill>
                          <a:latin typeface="+mn-lt"/>
                          <a:ea typeface="+mn-ea"/>
                          <a:cs typeface="+mn-cs"/>
                        </a:rPr>
                        <a:t>فقد أصدرت أوامرها إلى </a:t>
                      </a:r>
                      <a:r>
                        <a:rPr lang="ar-KW" sz="2000" b="1" i="0" kern="1200" dirty="0" smtClean="0">
                          <a:solidFill>
                            <a:schemeClr val="lt1"/>
                          </a:solidFill>
                          <a:latin typeface="+mn-lt"/>
                          <a:ea typeface="+mn-ea"/>
                          <a:cs typeface="+mn-cs"/>
                        </a:rPr>
                        <a:t>ادارة</a:t>
                      </a:r>
                      <a:r>
                        <a:rPr lang="ar-SA" sz="2000" b="1" i="0" kern="1200" dirty="0" smtClean="0">
                          <a:solidFill>
                            <a:schemeClr val="lt1"/>
                          </a:solidFill>
                          <a:latin typeface="+mn-lt"/>
                          <a:ea typeface="+mn-ea"/>
                          <a:cs typeface="+mn-cs"/>
                        </a:rPr>
                        <a:t> الموارد البشرية والتطوير لوضع سياسة عادلة وثابتة لتنظيم العلاقات البشرية في العمل توفر القناعة والاستقرار للعاملين بالإضافة إلى رفع إنتاجيتهم عن طريق تعزيز ولائهم للمؤسسة التي تؤمن لهم فرص التقدم والاستقرار والعدالة في المعاملة . </a:t>
                      </a:r>
                      <a:endParaRPr lang="en-US" sz="2000" b="1" i="0" kern="1200" dirty="0" smtClean="0">
                        <a:solidFill>
                          <a:schemeClr val="lt1"/>
                        </a:solidFill>
                        <a:latin typeface="+mn-lt"/>
                        <a:ea typeface="+mn-ea"/>
                        <a:cs typeface="+mn-cs"/>
                      </a:endParaRPr>
                    </a:p>
                    <a:p>
                      <a:endParaRPr lang="en-US"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600201"/>
            <a:ext cx="3810000" cy="4800600"/>
          </a:xfrm>
        </p:spPr>
        <p:txBody>
          <a:bodyPr/>
          <a:lstStyle/>
          <a:p>
            <a:r>
              <a:rPr lang="en-US" dirty="0" smtClean="0"/>
              <a:t> </a:t>
            </a:r>
            <a:endParaRPr lang="en-US" dirty="0"/>
          </a:p>
        </p:txBody>
      </p:sp>
      <p:graphicFrame>
        <p:nvGraphicFramePr>
          <p:cNvPr id="4" name="Table 3"/>
          <p:cNvGraphicFramePr>
            <a:graphicFrameLocks noGrp="1"/>
          </p:cNvGraphicFramePr>
          <p:nvPr/>
        </p:nvGraphicFramePr>
        <p:xfrm>
          <a:off x="228600" y="142852"/>
          <a:ext cx="8686800" cy="5577840"/>
        </p:xfrm>
        <a:graphic>
          <a:graphicData uri="http://schemas.openxmlformats.org/drawingml/2006/table">
            <a:tbl>
              <a:tblPr firstRow="1" bandRow="1">
                <a:tableStyleId>{5C22544A-7EE6-4342-B048-85BDC9FD1C3A}</a:tableStyleId>
              </a:tblPr>
              <a:tblGrid>
                <a:gridCol w="4343400"/>
                <a:gridCol w="4343400"/>
              </a:tblGrid>
              <a:tr h="370840">
                <a:tc>
                  <a:txBody>
                    <a:bodyPr/>
                    <a:lstStyle/>
                    <a:p>
                      <a:pPr algn="l"/>
                      <a:r>
                        <a:rPr lang="en-US" sz="1800" b="1" i="1" kern="1200" dirty="0" smtClean="0">
                          <a:solidFill>
                            <a:schemeClr val="lt1"/>
                          </a:solidFill>
                          <a:latin typeface="+mn-lt"/>
                          <a:ea typeface="+mn-ea"/>
                          <a:cs typeface="+mn-cs"/>
                        </a:rPr>
                        <a:t>Further , clear and specific personnel policies will save substantial time and effort in defining employee rights and duties as well as answering employee inquiries relating thereto.</a:t>
                      </a:r>
                    </a:p>
                    <a:p>
                      <a:pPr algn="just"/>
                      <a:endParaRPr lang="ar-KW" sz="1800" b="1" kern="1200" dirty="0" smtClean="0">
                        <a:solidFill>
                          <a:schemeClr val="lt1"/>
                        </a:solidFill>
                        <a:latin typeface="+mn-lt"/>
                        <a:ea typeface="+mn-ea"/>
                        <a:cs typeface="+mn-cs"/>
                      </a:endParaRPr>
                    </a:p>
                    <a:p>
                      <a:pPr algn="just"/>
                      <a:endParaRPr lang="en-US" sz="1800" b="1" kern="1200" dirty="0" smtClean="0">
                        <a:solidFill>
                          <a:schemeClr val="lt1"/>
                        </a:solidFill>
                        <a:latin typeface="+mn-lt"/>
                        <a:ea typeface="+mn-ea"/>
                        <a:cs typeface="+mn-cs"/>
                      </a:endParaRPr>
                    </a:p>
                    <a:p>
                      <a:pPr algn="l"/>
                      <a:r>
                        <a:rPr lang="en-US" sz="1800" b="1" i="1" kern="1200" dirty="0" smtClean="0">
                          <a:solidFill>
                            <a:schemeClr val="lt1"/>
                          </a:solidFill>
                          <a:latin typeface="+mn-lt"/>
                          <a:ea typeface="+mn-ea"/>
                          <a:cs typeface="+mn-cs"/>
                        </a:rPr>
                        <a:t>For the above stated reasons, HRD has established this Guide in the simplest and clearest terms possible covering all rules, regulations and directives governing the establishment - employee relationship by setting forth the rights and duties of each party.</a:t>
                      </a:r>
                    </a:p>
                    <a:p>
                      <a:pPr algn="just"/>
                      <a:endParaRPr lang="en-US" sz="1800" b="1" i="1" kern="1200" dirty="0" smtClean="0">
                        <a:solidFill>
                          <a:schemeClr val="lt1"/>
                        </a:solidFill>
                        <a:latin typeface="+mn-lt"/>
                        <a:ea typeface="+mn-ea"/>
                        <a:cs typeface="+mn-cs"/>
                      </a:endParaRPr>
                    </a:p>
                    <a:p>
                      <a:endParaRPr lang="en-US" sz="1800" b="1" i="1" kern="1200" dirty="0" smtClean="0">
                        <a:solidFill>
                          <a:schemeClr val="lt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lt1"/>
                          </a:solidFill>
                          <a:latin typeface="+mn-lt"/>
                          <a:ea typeface="+mn-ea"/>
                          <a:cs typeface="+mn-cs"/>
                        </a:rPr>
                        <a:t>HUMAN RESOURCES AND DEVLOPMENT</a:t>
                      </a:r>
                      <a:endParaRPr lang="en-US" sz="1800" b="1" kern="1200" dirty="0" smtClean="0">
                        <a:solidFill>
                          <a:schemeClr val="lt1"/>
                        </a:solidFill>
                        <a:latin typeface="+mn-lt"/>
                        <a:ea typeface="+mn-ea"/>
                        <a:cs typeface="+mn-cs"/>
                      </a:endParaRPr>
                    </a:p>
                    <a:p>
                      <a:endParaRPr lang="en-US" sz="1800" b="1" kern="1200" dirty="0" smtClean="0">
                        <a:solidFill>
                          <a:schemeClr val="lt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lt1"/>
                          </a:solidFill>
                          <a:latin typeface="+mn-lt"/>
                          <a:ea typeface="+mn-ea"/>
                          <a:cs typeface="+mn-cs"/>
                        </a:rPr>
                        <a:t> </a:t>
                      </a:r>
                      <a:endParaRPr lang="en-US" sz="1800" b="1" kern="1200" dirty="0" smtClean="0">
                        <a:solidFill>
                          <a:schemeClr val="lt1"/>
                        </a:solidFill>
                        <a:latin typeface="+mn-lt"/>
                        <a:ea typeface="+mn-ea"/>
                        <a:cs typeface="+mn-cs"/>
                      </a:endParaRPr>
                    </a:p>
                    <a:p>
                      <a:endParaRPr lang="en-US" dirty="0"/>
                    </a:p>
                  </a:txBody>
                  <a:tcPr/>
                </a:tc>
                <a:tc>
                  <a:txBody>
                    <a:bodyPr/>
                    <a:lstStyle/>
                    <a:p>
                      <a:pPr algn="just" rtl="1">
                        <a:lnSpc>
                          <a:spcPts val="2900"/>
                        </a:lnSpc>
                      </a:pPr>
                      <a:r>
                        <a:rPr lang="ar-SA" sz="1800" b="1" i="1" kern="1200" dirty="0" smtClean="0">
                          <a:solidFill>
                            <a:schemeClr val="lt1"/>
                          </a:solidFill>
                          <a:latin typeface="+mn-lt"/>
                          <a:ea typeface="+mn-ea"/>
                          <a:cs typeface="+mn-cs"/>
                        </a:rPr>
                        <a:t>بالإضافة لذلك فان </a:t>
                      </a:r>
                      <a:r>
                        <a:rPr lang="ar-SA" sz="2000" b="1" i="1" kern="1200" dirty="0" smtClean="0">
                          <a:solidFill>
                            <a:schemeClr val="lt1"/>
                          </a:solidFill>
                          <a:latin typeface="+mn-lt"/>
                          <a:ea typeface="+mn-ea"/>
                          <a:cs typeface="+mn-cs"/>
                        </a:rPr>
                        <a:t>وجود سياسات واضحة للموارد البشرية يوفر وقت المسئولين المنصرف على إجابة الاستفسارات والتساؤلات التي لا تنتهي مع العاملين بخصوص حقوقهم وواجباتهم. </a:t>
                      </a:r>
                      <a:endParaRPr lang="ar-KW" sz="2000" b="1" i="1" kern="1200" dirty="0" smtClean="0">
                        <a:solidFill>
                          <a:schemeClr val="lt1"/>
                        </a:solidFill>
                        <a:latin typeface="+mn-lt"/>
                        <a:ea typeface="+mn-ea"/>
                        <a:cs typeface="+mn-cs"/>
                      </a:endParaRPr>
                    </a:p>
                    <a:p>
                      <a:pPr algn="just" rtl="1">
                        <a:lnSpc>
                          <a:spcPts val="2900"/>
                        </a:lnSpc>
                      </a:pPr>
                      <a:endParaRPr lang="en-US" sz="2000" b="1" kern="1200" dirty="0" smtClean="0">
                        <a:solidFill>
                          <a:schemeClr val="lt1"/>
                        </a:solidFill>
                        <a:latin typeface="+mn-lt"/>
                        <a:ea typeface="+mn-ea"/>
                        <a:cs typeface="+mn-cs"/>
                      </a:endParaRPr>
                    </a:p>
                    <a:p>
                      <a:pPr algn="just" rtl="1">
                        <a:lnSpc>
                          <a:spcPts val="2900"/>
                        </a:lnSpc>
                      </a:pPr>
                      <a:r>
                        <a:rPr lang="ar-SA" sz="2000" b="1" i="1" kern="1200" dirty="0" smtClean="0">
                          <a:solidFill>
                            <a:schemeClr val="lt1"/>
                          </a:solidFill>
                          <a:latin typeface="+mn-lt"/>
                          <a:ea typeface="+mn-ea"/>
                          <a:cs typeface="+mn-cs"/>
                        </a:rPr>
                        <a:t>لذلك قمنا بوضع دليل سياسات شئون العاملين وتوخينا قدر الإمكان أن يكون بسيطا وواضحا ومشتملا على معظم القواعد والأحكام والتعليمات التي تنظم علاقة المؤسسة بالعاملين فيها وتحديد الواجبات والحقوق لكل من طرفى علاقة العمل .</a:t>
                      </a:r>
                      <a:endParaRPr lang="ar-KW" sz="2000" b="1" i="1" kern="1200" dirty="0" smtClean="0">
                        <a:solidFill>
                          <a:schemeClr val="lt1"/>
                        </a:solidFill>
                        <a:latin typeface="+mn-lt"/>
                        <a:ea typeface="+mn-ea"/>
                        <a:cs typeface="+mn-cs"/>
                      </a:endParaRPr>
                    </a:p>
                    <a:p>
                      <a:pPr algn="just" rtl="1">
                        <a:lnSpc>
                          <a:spcPts val="2900"/>
                        </a:lnSpc>
                      </a:pPr>
                      <a:endParaRPr lang="en-US" sz="2000" b="1" i="1" kern="1200" smtClean="0">
                        <a:solidFill>
                          <a:schemeClr val="lt1"/>
                        </a:solidFill>
                        <a:latin typeface="+mn-lt"/>
                        <a:ea typeface="+mn-ea"/>
                        <a:cs typeface="+mn-cs"/>
                      </a:endParaRPr>
                    </a:p>
                    <a:p>
                      <a:pPr algn="just" rtl="1">
                        <a:lnSpc>
                          <a:spcPts val="2900"/>
                        </a:lnSpc>
                      </a:pPr>
                      <a:endParaRPr lang="ar-KW" sz="2000" b="1" i="1" kern="1200" dirty="0" smtClean="0">
                        <a:solidFill>
                          <a:schemeClr val="lt1"/>
                        </a:solidFill>
                        <a:latin typeface="+mn-lt"/>
                        <a:ea typeface="+mn-ea"/>
                        <a:cs typeface="+mn-cs"/>
                      </a:endParaRPr>
                    </a:p>
                    <a:p>
                      <a:pPr algn="just" rtl="1">
                        <a:lnSpc>
                          <a:spcPts val="2900"/>
                        </a:lnSpc>
                      </a:pPr>
                      <a:r>
                        <a:rPr lang="ar-KW" sz="2000" b="1" i="1" kern="1200" dirty="0" smtClean="0">
                          <a:solidFill>
                            <a:schemeClr val="lt1"/>
                          </a:solidFill>
                          <a:latin typeface="+mn-lt"/>
                          <a:ea typeface="+mn-ea"/>
                          <a:cs typeface="+mn-cs"/>
                        </a:rPr>
                        <a:t>ادارة الموارد البشرية والتطوير</a:t>
                      </a:r>
                      <a:endParaRPr lang="en-US" sz="20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1331</TotalTime>
  <Words>405</Words>
  <Application>Microsoft Office PowerPoint</Application>
  <PresentationFormat>عرض على الشاشة (3:4)‏</PresentationFormat>
  <Paragraphs>44</Paragraphs>
  <Slides>8</Slides>
  <Notes>0</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8</vt:i4>
      </vt:variant>
    </vt:vector>
  </HeadingPairs>
  <TitlesOfParts>
    <vt:vector size="10" baseType="lpstr">
      <vt:lpstr>المحاضرة التمهيدية</vt:lpstr>
      <vt:lpstr>Bitmap</vt:lpstr>
      <vt:lpstr>عرض تقديمي في PowerPoint</vt:lpstr>
      <vt:lpstr>Lecture ( 11) </vt:lpstr>
      <vt:lpstr>عرض تقديمي في PowerPoint</vt:lpstr>
      <vt:lpstr>Translation</vt:lpstr>
      <vt:lpstr>Translation Process Map </vt:lpstr>
      <vt:lpstr> </vt:lpstr>
      <vt:lpstr>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adminuser</cp:lastModifiedBy>
  <cp:revision>136</cp:revision>
  <dcterms:created xsi:type="dcterms:W3CDTF">1601-01-01T00:00:00Z</dcterms:created>
  <dcterms:modified xsi:type="dcterms:W3CDTF">2012-04-11T06:11:27Z</dcterms:modified>
</cp:coreProperties>
</file>