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7"/>
  </p:notesMasterIdLst>
  <p:handoutMasterIdLst>
    <p:handoutMasterId r:id="rId18"/>
  </p:handoutMasterIdLst>
  <p:sldIdLst>
    <p:sldId id="290" r:id="rId5"/>
    <p:sldId id="287" r:id="rId6"/>
    <p:sldId id="294" r:id="rId7"/>
    <p:sldId id="295" r:id="rId8"/>
    <p:sldId id="296" r:id="rId9"/>
    <p:sldId id="297" r:id="rId10"/>
    <p:sldId id="298" r:id="rId11"/>
    <p:sldId id="299" r:id="rId12"/>
    <p:sldId id="302" r:id="rId13"/>
    <p:sldId id="300" r:id="rId14"/>
    <p:sldId id="301" r:id="rId15"/>
    <p:sldId id="29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3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4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5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6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7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43F68A-1A9B-4B71-BE24-66907915BED0}" type="slidenum">
              <a:rPr lang="ar-SA"/>
              <a:pPr/>
              <a:t>11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</a:t>
            </a: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13) </a:t>
            </a:r>
            <a:endParaRPr lang="en-US" sz="6000" b="1" spc="-150" dirty="0" smtClean="0">
              <a:solidFill>
                <a:schemeClr val="accent1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71472" y="3886200"/>
            <a:ext cx="7200928" cy="17526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Electronic Translation of Texts</a:t>
            </a:r>
          </a:p>
          <a:p>
            <a:r>
              <a:rPr lang="en-US" sz="4000" b="1" dirty="0" smtClean="0">
                <a:solidFill>
                  <a:schemeClr val="tx1"/>
                </a:solidFill>
              </a:rPr>
              <a:t>Part </a:t>
            </a:r>
            <a:r>
              <a:rPr lang="en-US" sz="4000" b="1" dirty="0" smtClean="0">
                <a:solidFill>
                  <a:schemeClr val="tx1"/>
                </a:solidFill>
              </a:rPr>
              <a:t>2 (applications)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</a:pPr>
            <a:endParaRPr lang="en-US" sz="4400" b="1" dirty="0" smtClean="0"/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</a:pPr>
            <a:endParaRPr lang="en-US" sz="4000" b="1" dirty="0" smtClean="0"/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</a:pPr>
            <a:r>
              <a:rPr lang="en-US" sz="4400" b="1" dirty="0" smtClean="0">
                <a:solidFill>
                  <a:srgbClr val="993300"/>
                </a:solidFill>
              </a:rPr>
              <a:t>- Electronic Dictionaries</a:t>
            </a:r>
            <a:endParaRPr lang="en-US" sz="44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6" y="3071818"/>
            <a:ext cx="3071826" cy="307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Mobiles /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-phones  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428868"/>
            <a:ext cx="292895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285720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 Google Translate</a:t>
            </a:r>
            <a:endParaRPr lang="en-US" sz="24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071546"/>
            <a:ext cx="352181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643182"/>
            <a:ext cx="707236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 Google Translate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  Applications </a:t>
            </a:r>
            <a:r>
              <a:rPr lang="en-US" sz="3200" dirty="0" smtClean="0">
                <a:solidFill>
                  <a:srgbClr val="002060"/>
                </a:solidFill>
              </a:rPr>
              <a:t>( Let us go to …)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143248"/>
            <a:ext cx="450059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 </a:t>
            </a:r>
            <a:r>
              <a:rPr lang="en-US" sz="4800" dirty="0" smtClean="0">
                <a:solidFill>
                  <a:srgbClr val="0070C0"/>
                </a:solidFill>
              </a:rPr>
              <a:t>- </a:t>
            </a:r>
            <a:r>
              <a:rPr lang="en-US" sz="6600" dirty="0" smtClean="0">
                <a:solidFill>
                  <a:srgbClr val="0070C0"/>
                </a:solidFill>
              </a:rPr>
              <a:t>Applications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6600" dirty="0" smtClean="0">
                <a:solidFill>
                  <a:srgbClr val="0070C0"/>
                </a:solidFill>
              </a:rPr>
              <a:t> </a:t>
            </a:r>
            <a:r>
              <a:rPr lang="en-US" sz="5400" dirty="0" smtClean="0">
                <a:solidFill>
                  <a:srgbClr val="C00000"/>
                </a:solidFill>
              </a:rPr>
              <a:t>Translation of text Types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5400" dirty="0" smtClean="0">
                <a:solidFill>
                  <a:srgbClr val="C00000"/>
                </a:solidFill>
              </a:rPr>
              <a:t> </a:t>
            </a:r>
            <a:r>
              <a:rPr lang="en-US" sz="5400" dirty="0" smtClean="0">
                <a:solidFill>
                  <a:srgbClr val="C0000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(from previous lectures)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9336" y="1428736"/>
            <a:ext cx="343466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What is translation?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6741392" cy="4824535"/>
          </a:xfrm>
        </p:spPr>
        <p:txBody>
          <a:bodyPr numCol="1">
            <a:normAutofit/>
          </a:bodyPr>
          <a:lstStyle/>
          <a:p>
            <a:pPr algn="l"/>
            <a:r>
              <a:rPr lang="en-US" b="1" dirty="0" smtClean="0">
                <a:cs typeface="Times New Roman" charset="0"/>
              </a:rPr>
              <a:t>Definitions:</a:t>
            </a:r>
          </a:p>
          <a:p>
            <a:pPr algn="l"/>
            <a:r>
              <a:rPr lang="en-US" dirty="0" smtClean="0">
                <a:cs typeface="Times New Roman" charset="0"/>
              </a:rPr>
              <a:t>1- Translation consists of transferring the meaning of the source language text into the receptor language text.</a:t>
            </a:r>
            <a:endParaRPr lang="ar-SA" b="1" dirty="0" smtClean="0"/>
          </a:p>
          <a:p>
            <a:pPr algn="l"/>
            <a:r>
              <a:rPr lang="en-US" dirty="0" smtClean="0"/>
              <a:t>2- Translation is the replacement of textual material in one language by equivalent textual material in another language. ( Catford, 1965)</a:t>
            </a:r>
            <a:endParaRPr lang="ar-SA" b="1" dirty="0" smtClean="0"/>
          </a:p>
          <a:p>
            <a:pPr algn="l"/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401080" cy="4525963"/>
          </a:xfrm>
        </p:spPr>
        <p:txBody>
          <a:bodyPr/>
          <a:lstStyle/>
          <a:p>
            <a:pPr algn="l"/>
            <a:r>
              <a:rPr lang="en-US" b="1" dirty="0" smtClean="0"/>
              <a:t>The American Translators Association (ATA) President Marian S. Greenfield told attendees of the Translation Summit:</a:t>
            </a:r>
          </a:p>
          <a:p>
            <a:pPr algn="l"/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"It takes less time to train an airman to become a fighter pilot than it takes to train an Arabic translator, but the accuracy of the latter may be more important to national security. You can't risk getting the translation wrong." </a:t>
            </a:r>
            <a:r>
              <a:rPr lang="en-US" sz="2000" b="1" dirty="0" smtClean="0">
                <a:solidFill>
                  <a:srgbClr val="C00000"/>
                </a:solidFill>
              </a:rPr>
              <a:t>{1}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28728" y="1428736"/>
            <a:ext cx="6477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ar-KW" sz="3200" b="1" dirty="0"/>
          </a:p>
          <a:p>
            <a:pPr algn="r"/>
            <a:r>
              <a:rPr lang="ar-KW" sz="2800" b="1" dirty="0"/>
              <a:t>ا</a:t>
            </a:r>
            <a:r>
              <a:rPr lang="ar-SA" sz="2800" b="1" dirty="0"/>
              <a:t>لمترجم الناجح هو الذي يستطيع صياغة الرسالة أو النص  في اللغة المنقول إليها بأسلوب</a:t>
            </a:r>
            <a:r>
              <a:rPr lang="ar-KW" sz="2800" b="1" dirty="0"/>
              <a:t> احترافي</a:t>
            </a:r>
            <a:r>
              <a:rPr lang="ar-SA" sz="2800" b="1" dirty="0"/>
              <a:t> يجعل من يقرأ هذه الرسالة يشعر وكأنها لم تكتب إلا بهذه اللغة – أي وكأنها " طبيعية ".</a:t>
            </a:r>
            <a:endParaRPr lang="ar-KW" sz="2800" b="1" dirty="0"/>
          </a:p>
          <a:p>
            <a:pPr algn="r"/>
            <a:r>
              <a:rPr lang="ar-KW" sz="2400" b="1" dirty="0"/>
              <a:t>  </a:t>
            </a:r>
            <a:endParaRPr lang="en-US" sz="2400" b="1" dirty="0"/>
          </a:p>
        </p:txBody>
      </p:sp>
      <p:pic>
        <p:nvPicPr>
          <p:cNvPr id="8" name="Picture 2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0548" y="4071942"/>
            <a:ext cx="3657600" cy="1644651"/>
          </a:xfrm>
          <a:prstGeom prst="rect">
            <a:avLst/>
          </a:prstGeom>
          <a:noFill/>
        </p:spPr>
      </p:pic>
      <p:pic>
        <p:nvPicPr>
          <p:cNvPr id="9" name="Picture 3" descr="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143380"/>
            <a:ext cx="3886200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214678" y="571480"/>
            <a:ext cx="2775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KW" sz="4000" b="1" dirty="0" smtClean="0"/>
              <a:t>المترجم الناجح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>
              <a:buClr>
                <a:schemeClr val="folHlink"/>
              </a:buClr>
              <a:buFont typeface="Wingdings" pitchFamily="2" charset="2"/>
              <a:buNone/>
            </a:pPr>
            <a:r>
              <a:rPr lang="ar-SA" sz="4400" b="1" dirty="0">
                <a:cs typeface="Arial" charset="0"/>
              </a:rPr>
              <a:t>أهمية الترجمة</a:t>
            </a:r>
          </a:p>
          <a:p>
            <a:pPr algn="ctr">
              <a:buClr>
                <a:schemeClr val="folHlink"/>
              </a:buClr>
              <a:buFont typeface="Wingdings" pitchFamily="2" charset="2"/>
              <a:buNone/>
            </a:pPr>
            <a:endParaRPr lang="en-US" sz="2800" b="1" dirty="0">
              <a:solidFill>
                <a:srgbClr val="FFFF00"/>
              </a:solidFill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- لعبت </a:t>
            </a:r>
            <a:r>
              <a:rPr lang="ar-SA" sz="2400" b="1" dirty="0">
                <a:cs typeface="Arial" charset="0"/>
              </a:rPr>
              <a:t>الترجمة دورا كبيرا وفاعلا في نقل علوم ومعارف </a:t>
            </a:r>
            <a:r>
              <a:rPr lang="ar-SA" sz="2400" b="1" dirty="0" smtClean="0">
                <a:cs typeface="Arial" charset="0"/>
              </a:rPr>
              <a:t>وموروثات </a:t>
            </a: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الثقافات </a:t>
            </a:r>
            <a:r>
              <a:rPr lang="ar-SA" sz="2400" b="1" dirty="0">
                <a:cs typeface="Arial" charset="0"/>
              </a:rPr>
              <a:t>والحضارات المختلفة عبر التاريخ. كما أسهمت الترجمة في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تبادل </a:t>
            </a:r>
            <a:r>
              <a:rPr lang="ar-SA" sz="2400" b="1" dirty="0">
                <a:cs typeface="Arial" charset="0"/>
              </a:rPr>
              <a:t>الأفكار والمصالح المشتركة بين الأمم والشعوب.</a:t>
            </a:r>
            <a:endParaRPr lang="en-US" b="1" dirty="0"/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- للترجمة </a:t>
            </a:r>
            <a:r>
              <a:rPr lang="ar-SA" sz="2400" b="1" dirty="0">
                <a:cs typeface="Arial" charset="0"/>
              </a:rPr>
              <a:t>أهمية قصوى عبر العصور بشكل عام، وفي هذا العصر </a:t>
            </a:r>
            <a:r>
              <a:rPr lang="ar-SA" sz="2400" b="1" dirty="0" smtClean="0">
                <a:cs typeface="Arial" charset="0"/>
              </a:rPr>
              <a:t>بشكل</a:t>
            </a: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 </a:t>
            </a:r>
            <a:r>
              <a:rPr lang="ar-SA" sz="2400" b="1" dirty="0">
                <a:cs typeface="Arial" charset="0"/>
              </a:rPr>
              <a:t>خاص. خاصة في ظل التطورات السياسية والعسكرية والاقتصادية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والتقنية </a:t>
            </a:r>
            <a:r>
              <a:rPr lang="ar-SA" sz="2400" b="1" dirty="0">
                <a:cs typeface="Arial" charset="0"/>
              </a:rPr>
              <a:t>والمعلوماتية والإعلامية وغيرها التي يشهدها عالمنا اليوم.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ولقد </a:t>
            </a:r>
            <a:r>
              <a:rPr lang="ar-SA" sz="2400" b="1" dirty="0">
                <a:cs typeface="Arial" charset="0"/>
              </a:rPr>
              <a:t>احتلت اللغة العربية والترجمة منها وإليها مركز الصدارة  في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الغرب </a:t>
            </a:r>
            <a:r>
              <a:rPr lang="ar-SA" sz="2400" b="1" dirty="0">
                <a:cs typeface="Arial" charset="0"/>
              </a:rPr>
              <a:t>بشكل عام وأمريكا بشكل خاص في أعقاب أحداث الحادي عشر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من </a:t>
            </a:r>
            <a:r>
              <a:rPr lang="ar-SA" sz="2400" b="1" dirty="0">
                <a:cs typeface="Arial" charset="0"/>
              </a:rPr>
              <a:t>سبتمبر 2001م.</a:t>
            </a:r>
            <a:r>
              <a:rPr lang="ar-SA" sz="2400" b="1" dirty="0"/>
              <a:t> 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1295</TotalTime>
  <Words>349</Words>
  <Application>Microsoft Office PowerPoint</Application>
  <PresentationFormat>On-screen Show (4:3)</PresentationFormat>
  <Paragraphs>61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المحاضرة التمهيدية</vt:lpstr>
      <vt:lpstr>Slide 1</vt:lpstr>
      <vt:lpstr>Lecture ( 13) </vt:lpstr>
      <vt:lpstr>Slide 3</vt:lpstr>
      <vt:lpstr>Slide 4</vt:lpstr>
      <vt:lpstr>Slide 5</vt:lpstr>
      <vt:lpstr>Slide 6</vt:lpstr>
      <vt:lpstr>Slide 7</vt:lpstr>
      <vt:lpstr>What is translation?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138</cp:revision>
  <dcterms:created xsi:type="dcterms:W3CDTF">1601-01-01T00:00:00Z</dcterms:created>
  <dcterms:modified xsi:type="dcterms:W3CDTF">2012-04-10T19:54:08Z</dcterms:modified>
</cp:coreProperties>
</file>