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custShowLst>
    <p:custShow name="عرض مخصص 1" id="0">
      <p:sldLst>
        <p:sld r:id="rId2"/>
        <p:sld r:id="rId3"/>
        <p:sld r:id="rId4"/>
        <p:sld r:id="rId5"/>
        <p:sld r:id="rId6"/>
        <p:sld r:id="rId7"/>
        <p:sld r:id="rId8"/>
        <p:sld r:id="rId9"/>
      </p:sldLst>
    </p:custShow>
  </p:custShow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594A328-57A7-4998-AC8B-B0A70D13DB2D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12F7149-6171-4A2A-B2FA-3429E9F9425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9998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F7149-6171-4A2A-B2FA-3429E9F94253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1807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802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312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031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975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26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662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5789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688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3042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520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904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D53B9-A514-41E2-8F58-E2A2D7B2107E}" type="datetimeFigureOut">
              <a:rPr lang="ar-SA" smtClean="0"/>
              <a:t>08/08/1433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6A85E-6C8A-4404-95A7-1F4287E1BE0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1834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-180528" y="-99392"/>
            <a:ext cx="9144000" cy="6858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u="sng" dirty="0" smtClean="0"/>
              <a:t>الضمـــــــائر</a:t>
            </a:r>
            <a:endParaRPr lang="ar-SA" sz="4400" dirty="0" smtClean="0"/>
          </a:p>
          <a:p>
            <a:pPr algn="ctr"/>
            <a:r>
              <a:rPr lang="ar-SA" sz="4400" b="1" dirty="0" smtClean="0">
                <a:solidFill>
                  <a:schemeClr val="tx1"/>
                </a:solidFill>
              </a:rPr>
              <a:t>الضمــائر </a:t>
            </a:r>
          </a:p>
          <a:p>
            <a:pPr algn="ctr"/>
            <a:r>
              <a:rPr lang="ar-SA" sz="4400" dirty="0" smtClean="0">
                <a:solidFill>
                  <a:srgbClr val="FF0000"/>
                </a:solidFill>
              </a:rPr>
              <a:t>في البداية لابد أن نعرف ماهو </a:t>
            </a:r>
          </a:p>
          <a:p>
            <a:pPr algn="ctr"/>
            <a:r>
              <a:rPr lang="ar-SA" sz="4400" dirty="0" smtClean="0">
                <a:solidFill>
                  <a:srgbClr val="FF0000"/>
                </a:solidFill>
              </a:rPr>
              <a:t>الضمير (</a:t>
            </a:r>
            <a:r>
              <a:rPr lang="en-US" sz="4400" dirty="0" smtClean="0">
                <a:solidFill>
                  <a:srgbClr val="FF0000"/>
                </a:solidFill>
              </a:rPr>
              <a:t>pronoun) ؟</a:t>
            </a:r>
            <a:endParaRPr lang="ar-SA" sz="4400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(Noun phrase)</a:t>
            </a:r>
          </a:p>
          <a:p>
            <a:pPr algn="ctr"/>
            <a:r>
              <a:rPr lang="ar-SA" sz="4400" dirty="0" smtClean="0">
                <a:solidFill>
                  <a:srgbClr val="FF0000"/>
                </a:solidFill>
              </a:rPr>
              <a:t>العبارة الإسمية</a:t>
            </a:r>
            <a:r>
              <a:rPr lang="en-US" sz="4400" dirty="0" smtClean="0">
                <a:solidFill>
                  <a:srgbClr val="FF0000"/>
                </a:solidFill>
              </a:rPr>
              <a:t>.</a:t>
            </a:r>
            <a:endParaRPr lang="ar-SA" sz="4400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dirty="0" smtClean="0">
                <a:solidFill>
                  <a:srgbClr val="FF0000"/>
                </a:solidFill>
              </a:rPr>
              <a:t>الضمير في اللغة الإنجليزية ..( كلمة تحل محل أو تأتي بديلا ل إما </a:t>
            </a:r>
            <a:r>
              <a:rPr lang="ar-SA" sz="4400" dirty="0" err="1" smtClean="0">
                <a:solidFill>
                  <a:srgbClr val="FF0000"/>
                </a:solidFill>
              </a:rPr>
              <a:t>الإسم</a:t>
            </a:r>
            <a:r>
              <a:rPr lang="ar-SA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smtClean="0">
                <a:solidFill>
                  <a:srgbClr val="FF0000"/>
                </a:solidFill>
              </a:rPr>
              <a:t>Noun))</a:t>
            </a:r>
            <a:endParaRPr lang="ar-SA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51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rgbClr val="FF0000"/>
                </a:solidFill>
              </a:rPr>
              <a:t>لو أردنا </a:t>
            </a:r>
            <a:r>
              <a:rPr lang="ar-SA" sz="2800" dirty="0" err="1" smtClean="0">
                <a:solidFill>
                  <a:srgbClr val="FF0000"/>
                </a:solidFill>
              </a:rPr>
              <a:t>إستبدال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err="1" smtClean="0">
                <a:solidFill>
                  <a:srgbClr val="FF0000"/>
                </a:solidFill>
              </a:rPr>
              <a:t>إسم</a:t>
            </a:r>
            <a:r>
              <a:rPr lang="ar-SA" sz="2800" dirty="0" smtClean="0">
                <a:solidFill>
                  <a:srgbClr val="FF0000"/>
                </a:solidFill>
              </a:rPr>
              <a:t> سامية بضمير الأنثى تصبح 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She</a:t>
            </a:r>
            <a:r>
              <a:rPr lang="en-US" sz="2800" dirty="0" smtClean="0">
                <a:solidFill>
                  <a:schemeClr val="tx1"/>
                </a:solidFill>
              </a:rPr>
              <a:t> eats apple</a:t>
            </a:r>
            <a:endParaRPr lang="ar-SA" sz="2800" dirty="0" smtClean="0">
              <a:solidFill>
                <a:schemeClr val="tx1"/>
              </a:solidFill>
            </a:endParaRPr>
          </a:p>
          <a:p>
            <a:pPr algn="ctr"/>
            <a:r>
              <a:rPr lang="ar-SA" sz="2800" u="sng" dirty="0" smtClean="0">
                <a:solidFill>
                  <a:srgbClr val="FF0000"/>
                </a:solidFill>
              </a:rPr>
              <a:t>أولا : ضمائر </a:t>
            </a:r>
            <a:r>
              <a:rPr lang="ar-SA" sz="2800" u="sng" dirty="0" err="1" smtClean="0">
                <a:solidFill>
                  <a:srgbClr val="FF0000"/>
                </a:solidFill>
              </a:rPr>
              <a:t>إسم</a:t>
            </a:r>
            <a:r>
              <a:rPr lang="ar-SA" sz="2800" u="sng" dirty="0" smtClean="0">
                <a:solidFill>
                  <a:srgbClr val="FF0000"/>
                </a:solidFill>
              </a:rPr>
              <a:t> الإشارة </a:t>
            </a:r>
            <a:endParaRPr lang="en-US" sz="2800" u="sng" dirty="0" smtClean="0">
              <a:solidFill>
                <a:srgbClr val="FF0000"/>
              </a:solidFill>
            </a:endParaRPr>
          </a:p>
          <a:p>
            <a:pPr algn="ctr"/>
            <a:r>
              <a:rPr lang="en-US" sz="2800" u="sng" dirty="0">
                <a:solidFill>
                  <a:srgbClr val="FF0000"/>
                </a:solidFill>
              </a:rPr>
              <a:t> </a:t>
            </a:r>
            <a:r>
              <a:rPr lang="en-US" sz="2800" u="sng" dirty="0" err="1" smtClean="0">
                <a:solidFill>
                  <a:srgbClr val="FF0000"/>
                </a:solidFill>
              </a:rPr>
              <a:t>Demostrative</a:t>
            </a:r>
            <a:r>
              <a:rPr lang="en-US" sz="2800" u="sng" dirty="0" smtClean="0">
                <a:solidFill>
                  <a:srgbClr val="FF0000"/>
                </a:solidFill>
              </a:rPr>
              <a:t> pronouns</a:t>
            </a:r>
          </a:p>
          <a:p>
            <a:pPr algn="ctr"/>
            <a:r>
              <a:rPr lang="en-US" sz="2800" u="sng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ar-SA" sz="2800" dirty="0" smtClean="0">
                <a:solidFill>
                  <a:srgbClr val="FF0000"/>
                </a:solidFill>
              </a:rPr>
              <a:t>وهي التي تستخدم فيها أدوات الإشارة </a:t>
            </a:r>
            <a:br>
              <a:rPr lang="ar-SA" sz="2800" dirty="0" smtClean="0">
                <a:solidFill>
                  <a:srgbClr val="FF0000"/>
                </a:solidFill>
              </a:rPr>
            </a:br>
            <a:r>
              <a:rPr lang="ar-SA" sz="2800" dirty="0" smtClean="0">
                <a:solidFill>
                  <a:srgbClr val="FF0000"/>
                </a:solidFill>
              </a:rPr>
              <a:t>ويندرج تحت هذا النوع عدة ضمائروهي :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(this/that/these/those/)</a:t>
            </a:r>
            <a:endParaRPr lang="ar-SA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   This</a:t>
            </a:r>
            <a:r>
              <a:rPr lang="ar-SA" sz="2800" dirty="0" smtClean="0">
                <a:solidFill>
                  <a:schemeClr val="tx1"/>
                </a:solidFill>
              </a:rPr>
              <a:t>للشيء القريب</a:t>
            </a:r>
            <a:br>
              <a:rPr lang="ar-SA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 That </a:t>
            </a:r>
            <a:r>
              <a:rPr lang="ar-SA" sz="2800" dirty="0" smtClean="0">
                <a:solidFill>
                  <a:schemeClr val="tx1"/>
                </a:solidFill>
              </a:rPr>
              <a:t>للشيء البعيد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   These   </a:t>
            </a:r>
            <a:r>
              <a:rPr lang="ar-SA" sz="2800" dirty="0" smtClean="0">
                <a:solidFill>
                  <a:schemeClr val="tx1"/>
                </a:solidFill>
              </a:rPr>
              <a:t>للجمع القريب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  -Those </a:t>
            </a:r>
            <a:r>
              <a:rPr lang="ar-SA" sz="2800" dirty="0" smtClean="0">
                <a:solidFill>
                  <a:schemeClr val="tx1"/>
                </a:solidFill>
              </a:rPr>
              <a:t>للجمع البعيد 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7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-71438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u="sng" dirty="0" smtClean="0">
                <a:solidFill>
                  <a:schemeClr val="tx1"/>
                </a:solidFill>
              </a:rPr>
              <a:t>ثانيا # الضمائر الشخصية </a:t>
            </a:r>
            <a:endParaRPr lang="en-US" sz="3200" b="1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u="sng" dirty="0" smtClean="0">
                <a:solidFill>
                  <a:schemeClr val="tx1"/>
                </a:solidFill>
              </a:rPr>
              <a:t>Personal pronouns 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 وهي التي تمثل اشياء او اشخاص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وتنقسم الى قسمين 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الضمائر التي تحل محل الفاعل او من فعل الفاعل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او هي التي تسبق الفعل</a:t>
            </a: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I, you ,he , she , it , we</a:t>
            </a:r>
            <a:endParaRPr lang="ar-SA" sz="3200" dirty="0" smtClean="0">
              <a:solidFill>
                <a:srgbClr val="FF0000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أمثله </a:t>
            </a: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She</a:t>
            </a:r>
            <a:r>
              <a:rPr lang="en-US" sz="3200" dirty="0" smtClean="0">
                <a:solidFill>
                  <a:schemeClr val="tx1"/>
                </a:solidFill>
              </a:rPr>
              <a:t> took the bus last night</a:t>
            </a:r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He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is a school boy .</a:t>
            </a:r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We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are Muslims </a:t>
            </a:r>
            <a:r>
              <a:rPr lang="en-US" sz="3200" dirty="0" smtClean="0"/>
              <a:t>.</a:t>
            </a:r>
            <a:endParaRPr lang="ar-SA" sz="3200" dirty="0" smtClean="0"/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I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stayed at home</a:t>
            </a:r>
            <a:r>
              <a:rPr lang="en-US" sz="3200" dirty="0" smtClean="0"/>
              <a:t>.</a:t>
            </a:r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1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ذو زاويتين مستديرتين في نفس الجانب 3"/>
          <p:cNvSpPr/>
          <p:nvPr/>
        </p:nvSpPr>
        <p:spPr>
          <a:xfrm>
            <a:off x="-108520" y="0"/>
            <a:ext cx="9252520" cy="6858000"/>
          </a:xfrm>
          <a:prstGeom prst="round2Same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You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need another blanket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….</a:t>
            </a:r>
          </a:p>
          <a:p>
            <a:pPr algn="ctr"/>
            <a:r>
              <a:rPr lang="ar-SA" sz="3600" dirty="0" smtClean="0">
                <a:solidFill>
                  <a:schemeClr val="tx1"/>
                </a:solidFill>
              </a:rPr>
              <a:t>ثــانيا :الضمائر الشخصية التي تحل محل المفعول به او هي التي تأتي بعد الفعل والفاعل</a:t>
            </a:r>
          </a:p>
          <a:p>
            <a:pPr algn="ctr"/>
            <a:r>
              <a:rPr lang="ar-SA" sz="3600" dirty="0" smtClean="0">
                <a:solidFill>
                  <a:schemeClr val="tx1"/>
                </a:solidFill>
              </a:rPr>
              <a:t>وهي نفس السابقة لكن محولة الى صيغة المفعول به لأنها تستخدم بداله 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Me ,you , him , her ,it , us.</a:t>
            </a:r>
            <a:endParaRPr lang="ar-SA" sz="3600" dirty="0" smtClean="0">
              <a:solidFill>
                <a:srgbClr val="FF0000"/>
              </a:solidFill>
            </a:endParaRPr>
          </a:p>
          <a:p>
            <a:pPr algn="ctr"/>
            <a:r>
              <a:rPr lang="ar-SA" sz="3600" dirty="0" smtClean="0">
                <a:solidFill>
                  <a:srgbClr val="FF0000"/>
                </a:solidFill>
              </a:rPr>
              <a:t>أمثله </a:t>
            </a:r>
            <a:endParaRPr lang="ar-S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47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ذو زاويتين مستديرتين في نفس الجانب 3"/>
          <p:cNvSpPr/>
          <p:nvPr/>
        </p:nvSpPr>
        <p:spPr>
          <a:xfrm>
            <a:off x="0" y="0"/>
            <a:ext cx="9144000" cy="6741368"/>
          </a:xfrm>
          <a:prstGeom prst="round2Same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John took </a:t>
            </a:r>
            <a:r>
              <a:rPr lang="en-US" sz="3200" dirty="0" smtClean="0">
                <a:solidFill>
                  <a:srgbClr val="FF0000"/>
                </a:solidFill>
              </a:rPr>
              <a:t>it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>
                <a:solidFill>
                  <a:schemeClr val="tx1"/>
                </a:solidFill>
              </a:rPr>
              <a:t>Umar gave </a:t>
            </a:r>
            <a:r>
              <a:rPr lang="en-US" sz="3200" dirty="0" smtClean="0">
                <a:solidFill>
                  <a:srgbClr val="FF0000"/>
                </a:solidFill>
              </a:rPr>
              <a:t>me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a book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We sent </a:t>
            </a:r>
            <a:r>
              <a:rPr lang="en-US" sz="3200" dirty="0" smtClean="0">
                <a:solidFill>
                  <a:srgbClr val="FF0000"/>
                </a:solidFill>
              </a:rPr>
              <a:t>you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a letter</a:t>
            </a:r>
            <a:r>
              <a:rPr lang="en-US" sz="3200" dirty="0" smtClean="0"/>
              <a:t>.</a:t>
            </a:r>
            <a:br>
              <a:rPr lang="en-US" sz="3200" dirty="0" smtClean="0"/>
            </a:br>
            <a:r>
              <a:rPr lang="en-US" sz="3200" dirty="0" smtClean="0">
                <a:solidFill>
                  <a:schemeClr val="tx1"/>
                </a:solidFill>
              </a:rPr>
              <a:t>He adores </a:t>
            </a:r>
            <a:r>
              <a:rPr lang="en-US" sz="3200" dirty="0" smtClean="0">
                <a:solidFill>
                  <a:srgbClr val="FF0000"/>
                </a:solidFill>
              </a:rPr>
              <a:t>her</a:t>
            </a:r>
            <a:r>
              <a:rPr lang="en-US" sz="3200" dirty="0" smtClean="0"/>
              <a:t>.</a:t>
            </a:r>
            <a:br>
              <a:rPr lang="en-US" sz="3200" dirty="0" smtClean="0"/>
            </a:br>
            <a:r>
              <a:rPr lang="en-US" sz="3200" dirty="0" smtClean="0">
                <a:solidFill>
                  <a:schemeClr val="tx1"/>
                </a:solidFill>
              </a:rPr>
              <a:t>I saw </a:t>
            </a:r>
            <a:r>
              <a:rPr lang="en-US" sz="3200" dirty="0" smtClean="0">
                <a:solidFill>
                  <a:srgbClr val="FF0000"/>
                </a:solidFill>
              </a:rPr>
              <a:t>it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with my own eyes.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solidFill>
                  <a:schemeClr val="tx1"/>
                </a:solidFill>
              </a:rPr>
              <a:t>They have just invited </a:t>
            </a:r>
            <a:r>
              <a:rPr lang="en-US" sz="3200" dirty="0" smtClean="0">
                <a:solidFill>
                  <a:srgbClr val="FF0000"/>
                </a:solidFill>
              </a:rPr>
              <a:t>us</a:t>
            </a:r>
            <a:r>
              <a:rPr lang="en-US" sz="3200" dirty="0" smtClean="0">
                <a:solidFill>
                  <a:schemeClr val="tx1"/>
                </a:solidFill>
              </a:rPr>
              <a:t> to their wedding</a:t>
            </a:r>
            <a:r>
              <a:rPr lang="en-US" sz="3200" dirty="0" smtClean="0"/>
              <a:t>.</a:t>
            </a:r>
            <a:br>
              <a:rPr lang="en-US" sz="3200" dirty="0" smtClean="0"/>
            </a:br>
            <a:r>
              <a:rPr lang="en-US" sz="3200" dirty="0" smtClean="0">
                <a:solidFill>
                  <a:schemeClr val="tx1"/>
                </a:solidFill>
              </a:rPr>
              <a:t>We went with </a:t>
            </a:r>
            <a:r>
              <a:rPr lang="en-US" sz="3200" dirty="0" smtClean="0">
                <a:solidFill>
                  <a:srgbClr val="FF0000"/>
                </a:solidFill>
              </a:rPr>
              <a:t>him.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21630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ثــالثا :الضمائر الملكية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وهي التي تفيد الملكية 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أو ملكية شيء معين لشخص معين 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وهي كالتالي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Mine-Yours-his-hers-ours-yours-theirs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أمثله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This book is </a:t>
            </a:r>
            <a:r>
              <a:rPr lang="en-US" sz="3200" b="1" dirty="0" smtClean="0">
                <a:solidFill>
                  <a:srgbClr val="FF0000"/>
                </a:solidFill>
              </a:rPr>
              <a:t>mine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This pen is </a:t>
            </a:r>
            <a:r>
              <a:rPr lang="en-US" sz="3200" b="1" dirty="0" smtClean="0">
                <a:solidFill>
                  <a:srgbClr val="FF0000"/>
                </a:solidFill>
              </a:rPr>
              <a:t>yours 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his</a:t>
            </a:r>
            <a:r>
              <a:rPr lang="en-US" sz="3200" b="1" dirty="0" smtClean="0">
                <a:solidFill>
                  <a:schemeClr val="tx1"/>
                </a:solidFill>
              </a:rPr>
              <a:t> friend gave me a car </a:t>
            </a:r>
            <a:endParaRPr lang="ar-SA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I've found </a:t>
            </a:r>
            <a:r>
              <a:rPr lang="en-US" sz="3600" b="1" u="sng" dirty="0" smtClean="0">
                <a:solidFill>
                  <a:srgbClr val="FF0000"/>
                </a:solidFill>
              </a:rPr>
              <a:t>hers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endParaRPr lang="ar-SA" sz="3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600" u="sng" dirty="0" smtClean="0">
                <a:solidFill>
                  <a:srgbClr val="FF0000"/>
                </a:solidFill>
              </a:rPr>
              <a:t>Ours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need watering.</a:t>
            </a:r>
            <a:endParaRPr lang="ar-SA" sz="3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28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ذو زاويتين مستديرتين في نفس الجانب 3"/>
          <p:cNvSpPr/>
          <p:nvPr/>
        </p:nvSpPr>
        <p:spPr>
          <a:xfrm>
            <a:off x="0" y="0"/>
            <a:ext cx="9144000" cy="6858000"/>
          </a:xfrm>
          <a:prstGeom prst="round2Same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3200" b="1" u="sng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u="sng" dirty="0" smtClean="0">
                <a:solidFill>
                  <a:srgbClr val="FF0000"/>
                </a:solidFill>
              </a:rPr>
              <a:t>Yours </a:t>
            </a:r>
            <a:r>
              <a:rPr lang="en-US" sz="3200" b="1" dirty="0" smtClean="0">
                <a:solidFill>
                  <a:schemeClr val="tx1"/>
                </a:solidFill>
              </a:rPr>
              <a:t>are bigger than mine.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These are </a:t>
            </a:r>
            <a:r>
              <a:rPr lang="en-US" sz="3200" u="sng" dirty="0" smtClean="0">
                <a:solidFill>
                  <a:srgbClr val="FF0000"/>
                </a:solidFill>
              </a:rPr>
              <a:t>your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notebooks and those are theirs.</a:t>
            </a:r>
          </a:p>
          <a:p>
            <a:pPr algn="ctr"/>
            <a:endParaRPr lang="en-US" sz="3200" b="1" dirty="0">
              <a:solidFill>
                <a:schemeClr val="tx1"/>
              </a:solidFill>
            </a:endParaRP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رابعا الضمائر الانعكاسية 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وهي التي تشير الى الفاعل وتنعكس عليه وتصاغ عن طريق اضافه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my, your, our, him, her, it, them</a:t>
            </a:r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فتصبح كالتالي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Myself-yourself –ourselves –himself –itself herself –yourselves –themselves </a:t>
            </a:r>
          </a:p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أمثله </a:t>
            </a:r>
          </a:p>
          <a:p>
            <a:pPr algn="ctr"/>
            <a:endParaRPr lang="ar-S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59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ذو زاويتين مستديرتين في نفس الجانب 3"/>
          <p:cNvSpPr/>
          <p:nvPr/>
        </p:nvSpPr>
        <p:spPr>
          <a:xfrm>
            <a:off x="0" y="0"/>
            <a:ext cx="9144000" cy="6858000"/>
          </a:xfrm>
          <a:prstGeom prst="round2Same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She made this skirt </a:t>
            </a:r>
            <a:r>
              <a:rPr lang="en-US" sz="2800" b="1" dirty="0" smtClean="0">
                <a:solidFill>
                  <a:srgbClr val="FF0000"/>
                </a:solidFill>
              </a:rPr>
              <a:t>herself</a:t>
            </a:r>
            <a:r>
              <a:rPr lang="en-US" sz="2800" b="1" dirty="0" smtClean="0">
                <a:solidFill>
                  <a:schemeClr val="tx1"/>
                </a:solidFill>
              </a:rPr>
              <a:t> *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 The queen herself was among the </a:t>
            </a:r>
            <a:r>
              <a:rPr lang="en-US" sz="2800" b="1" dirty="0" err="1" smtClean="0">
                <a:solidFill>
                  <a:schemeClr val="tx1"/>
                </a:solidFill>
              </a:rPr>
              <a:t>demostrators</a:t>
            </a:r>
            <a:r>
              <a:rPr lang="en-US" sz="2800" b="1" dirty="0" smtClean="0">
                <a:solidFill>
                  <a:schemeClr val="tx1"/>
                </a:solidFill>
              </a:rPr>
              <a:t>*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The mayor </a:t>
            </a:r>
            <a:r>
              <a:rPr lang="en-US" sz="2800" b="1" dirty="0" smtClean="0">
                <a:solidFill>
                  <a:srgbClr val="FF0000"/>
                </a:solidFill>
              </a:rPr>
              <a:t>himself</a:t>
            </a:r>
            <a:r>
              <a:rPr lang="en-US" sz="2800" b="1" dirty="0" smtClean="0">
                <a:solidFill>
                  <a:schemeClr val="tx1"/>
                </a:solidFill>
              </a:rPr>
              <a:t> spoke for the abolition of the </a:t>
            </a:r>
            <a:r>
              <a:rPr lang="en-US" sz="2800" b="1" dirty="0" err="1" smtClean="0">
                <a:solidFill>
                  <a:schemeClr val="tx1"/>
                </a:solidFill>
              </a:rPr>
              <a:t>dealth</a:t>
            </a:r>
            <a:r>
              <a:rPr lang="en-US" sz="2800" b="1" dirty="0" smtClean="0">
                <a:solidFill>
                  <a:schemeClr val="tx1"/>
                </a:solidFill>
              </a:rPr>
              <a:t> penalty.*</a:t>
            </a:r>
            <a:endParaRPr lang="ar-SA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I done this power point By </a:t>
            </a:r>
            <a:r>
              <a:rPr lang="en-US" sz="2800" b="1" dirty="0" smtClean="0">
                <a:solidFill>
                  <a:srgbClr val="FF0000"/>
                </a:solidFill>
              </a:rPr>
              <a:t>myself 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أتمنى ان يكون الدرس ممتع ومفهوم 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وان شاء الله سنكمل بقية الضمائر  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خلصنا من اربعه وبقى خمسه 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وان شاء الله راح تصيرون عباقرة (: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أيضا انتظر اسئلتكم واستفساراتكم </a:t>
            </a:r>
          </a:p>
          <a:p>
            <a:pPr algn="ctr"/>
            <a:endParaRPr lang="ar-SA" sz="2800" b="1" dirty="0" smtClean="0">
              <a:solidFill>
                <a:srgbClr val="FF0000"/>
              </a:solidFill>
            </a:endParaRPr>
          </a:p>
          <a:p>
            <a:pPr algn="ctr"/>
            <a:endParaRPr lang="ar-S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5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274</Words>
  <Application>Microsoft Office PowerPoint</Application>
  <PresentationFormat>عرض على الشاشة (3:4)‏</PresentationFormat>
  <Paragraphs>64</Paragraphs>
  <Slides>8</Slides>
  <Notes>1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  <vt:variant>
        <vt:lpstr>عروض مخصصة</vt:lpstr>
      </vt:variant>
      <vt:variant>
        <vt:i4>1</vt:i4>
      </vt:variant>
    </vt:vector>
  </HeadingPairs>
  <TitlesOfParts>
    <vt:vector size="10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مخصص 1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7</cp:revision>
  <dcterms:created xsi:type="dcterms:W3CDTF">2012-06-27T11:13:13Z</dcterms:created>
  <dcterms:modified xsi:type="dcterms:W3CDTF">2012-06-27T14:25:07Z</dcterms:modified>
</cp:coreProperties>
</file>