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2C25745-9C14-4CEB-88B7-3D427E05EE39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917B74A-3448-4DC6-B683-3B11E4D311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5038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901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2823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989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028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7563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413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216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426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9457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4634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79034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A70FA-0B52-4425-9E8A-DF94F5771FF8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B7FD5-CA34-46E5-8708-8D177E3C34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5783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خامسا  الضــمائر الاستفهامية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وهي الضمائر التي تستخدم في صيغة الأسئلة أو لفرض سؤال معين 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وهي التي تبدأ فــ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Wh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وهي كالتالي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What,which,who,whom,whose 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امثله 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What</a:t>
            </a:r>
            <a:r>
              <a:rPr lang="en-US" sz="2400" b="1" dirty="0" smtClean="0">
                <a:solidFill>
                  <a:schemeClr val="tx1"/>
                </a:solidFill>
              </a:rPr>
              <a:t> Did you say ?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ماذا قلت 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Who</a:t>
            </a:r>
            <a:r>
              <a:rPr lang="en-US" sz="2400" b="1" dirty="0" smtClean="0">
                <a:solidFill>
                  <a:schemeClr val="tx1"/>
                </a:solidFill>
              </a:rPr>
              <a:t> said that ?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من قال ذالك</a:t>
            </a:r>
          </a:p>
          <a:p>
            <a:pPr algn="ctr"/>
            <a:endParaRPr lang="ar-S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020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2800" b="1" dirty="0">
              <a:solidFill>
                <a:srgbClr val="FF00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Which</a:t>
            </a:r>
            <a:r>
              <a:rPr lang="en-US" sz="2800" b="1" dirty="0" smtClean="0">
                <a:solidFill>
                  <a:schemeClr val="tx1"/>
                </a:solidFill>
              </a:rPr>
              <a:t> Do you prefer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مالذي تفضله ؟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ar-SA" sz="28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وهكذا </a:t>
            </a:r>
            <a:r>
              <a:rPr lang="en-US" sz="2800" b="1" dirty="0" smtClean="0">
                <a:solidFill>
                  <a:schemeClr val="tx1"/>
                </a:solidFill>
              </a:rPr>
              <a:t>….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سادسا :ضمائر النفي او الضمائر المنفية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وهي التي تستخدم لنفي العبارة الجملة الإسمية 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وهي كالتالي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No-one –nobody-neither –none –nothing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No-one</a:t>
            </a:r>
            <a:r>
              <a:rPr lang="en-US" sz="2800" b="1" dirty="0" smtClean="0">
                <a:solidFill>
                  <a:schemeClr val="tx1"/>
                </a:solidFill>
              </a:rPr>
              <a:t> came to the party last night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لا أحد حضر الى </a:t>
            </a:r>
            <a:r>
              <a:rPr lang="ar-SA" sz="2800" b="1" dirty="0" err="1" smtClean="0">
                <a:solidFill>
                  <a:schemeClr val="tx1"/>
                </a:solidFill>
              </a:rPr>
              <a:t>الحفله</a:t>
            </a:r>
            <a:r>
              <a:rPr lang="ar-SA" sz="2800" b="1" dirty="0" smtClean="0">
                <a:solidFill>
                  <a:schemeClr val="tx1"/>
                </a:solidFill>
              </a:rPr>
              <a:t> مساء امس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Nobody</a:t>
            </a:r>
            <a:r>
              <a:rPr lang="en-US" sz="2800" b="1" dirty="0" smtClean="0">
                <a:solidFill>
                  <a:schemeClr val="tx1"/>
                </a:solidFill>
              </a:rPr>
              <a:t> is here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لا يوجد احد هنا 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Neither</a:t>
            </a:r>
            <a:r>
              <a:rPr lang="en-US" sz="2800" b="1" dirty="0" smtClean="0">
                <a:solidFill>
                  <a:schemeClr val="tx1"/>
                </a:solidFill>
              </a:rPr>
              <a:t> me </a:t>
            </a:r>
            <a:r>
              <a:rPr lang="en-US" sz="2800" b="1" dirty="0" smtClean="0">
                <a:solidFill>
                  <a:srgbClr val="FF0000"/>
                </a:solidFill>
              </a:rPr>
              <a:t>nor</a:t>
            </a:r>
            <a:r>
              <a:rPr lang="en-US" sz="2800" b="1" dirty="0" smtClean="0">
                <a:solidFill>
                  <a:schemeClr val="tx1"/>
                </a:solidFill>
              </a:rPr>
              <a:t> hammed like it 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ل</a:t>
            </a:r>
            <a:r>
              <a:rPr lang="ar-SA" sz="2800" b="1" dirty="0" smtClean="0">
                <a:solidFill>
                  <a:schemeClr val="tx1"/>
                </a:solidFill>
              </a:rPr>
              <a:t>ا أنا </a:t>
            </a:r>
            <a:r>
              <a:rPr lang="ar-SA" sz="2800" b="1" dirty="0" smtClean="0">
                <a:solidFill>
                  <a:srgbClr val="FF0000"/>
                </a:solidFill>
              </a:rPr>
              <a:t>ول</a:t>
            </a:r>
            <a:r>
              <a:rPr lang="ar-SA" sz="2800" b="1" dirty="0" smtClean="0">
                <a:solidFill>
                  <a:schemeClr val="tx1"/>
                </a:solidFill>
              </a:rPr>
              <a:t>ا حمد يفضله 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ar-SA" sz="2800" b="1" dirty="0" smtClean="0">
              <a:solidFill>
                <a:schemeClr val="tx1"/>
              </a:solidFill>
            </a:endParaRPr>
          </a:p>
          <a:p>
            <a:pPr algn="ctr"/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803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معلومة اذا اردت ان تنفي حاجتين في نفس الجملة نضع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Neither nor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She is </a:t>
            </a:r>
            <a:r>
              <a:rPr lang="en-US" sz="2800" b="1" dirty="0" smtClean="0">
                <a:solidFill>
                  <a:srgbClr val="FF0000"/>
                </a:solidFill>
              </a:rPr>
              <a:t>neither</a:t>
            </a:r>
            <a:r>
              <a:rPr lang="en-US" sz="2800" b="1" dirty="0" smtClean="0">
                <a:solidFill>
                  <a:schemeClr val="tx1"/>
                </a:solidFill>
              </a:rPr>
              <a:t> a British </a:t>
            </a:r>
            <a:r>
              <a:rPr lang="en-US" sz="2800" b="1" dirty="0" smtClean="0">
                <a:solidFill>
                  <a:srgbClr val="FF0000"/>
                </a:solidFill>
              </a:rPr>
              <a:t>nor</a:t>
            </a:r>
            <a:r>
              <a:rPr lang="en-US" sz="2800" b="1" dirty="0" smtClean="0">
                <a:solidFill>
                  <a:schemeClr val="tx1"/>
                </a:solidFill>
              </a:rPr>
              <a:t> American 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هي ليست بريطانية ولا أمريكية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سابعا الضمائر التبادلية: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وهي التي تفيد وتشير الى تبادل شيء معين بين شخصين 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وهذه الضمائر هي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Each other –one another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وهي تعني شي متبادل</a:t>
            </a:r>
          </a:p>
          <a:p>
            <a:pPr algn="ctr"/>
            <a:endParaRPr lang="ar-SA" sz="2800" b="1" dirty="0">
              <a:solidFill>
                <a:schemeClr val="tx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The Boys love each other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الأولاد يحبون بعضهم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The players play with each other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اللاعبون يلعبون مع بعضهم البعض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3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They write to </a:t>
            </a:r>
            <a:r>
              <a:rPr lang="en-US" sz="2000" b="1" dirty="0" smtClean="0">
                <a:solidFill>
                  <a:srgbClr val="FF0000"/>
                </a:solidFill>
              </a:rPr>
              <a:t>each other / one another </a:t>
            </a:r>
            <a:r>
              <a:rPr lang="en-US" sz="2000" b="1" dirty="0" smtClean="0">
                <a:solidFill>
                  <a:schemeClr val="tx1"/>
                </a:solidFill>
              </a:rPr>
              <a:t>once a month.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هم يكتبون او يتراسلون مع بعضهم البعض مره في الشهر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كلها صحيحه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أي حاجه تبادليه 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Neighbor are visiting each other everyday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الجيران يزورون بعضهم البعض كل يوم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ثامنا ضمائر الوصل :</a:t>
            </a:r>
          </a:p>
          <a:p>
            <a:pPr algn="ctr"/>
            <a:r>
              <a:rPr lang="ar-SA" sz="2000" b="1" smtClean="0">
                <a:solidFill>
                  <a:schemeClr val="tx1"/>
                </a:solidFill>
              </a:rPr>
              <a:t>وهي التي تربط مجموعه </a:t>
            </a:r>
            <a:endParaRPr lang="ar-SA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3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2860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ضمــائر الوصل </a:t>
            </a:r>
          </a:p>
          <a:p>
            <a:pPr algn="ctr"/>
            <a:r>
              <a:rPr lang="ar-SA" sz="3200" dirty="0" smtClean="0"/>
              <a:t>وهي التي تربط مجموعه من الكلمات </a:t>
            </a:r>
          </a:p>
          <a:p>
            <a:pPr algn="ctr"/>
            <a:r>
              <a:rPr lang="ar-SA" sz="3200" dirty="0" smtClean="0"/>
              <a:t>بأسماء معينة أو ضمائر أخرى </a:t>
            </a:r>
          </a:p>
          <a:p>
            <a:pPr algn="ctr"/>
            <a:r>
              <a:rPr lang="ar-SA" dirty="0" smtClean="0"/>
              <a:t>وهي</a:t>
            </a:r>
          </a:p>
          <a:p>
            <a:pPr algn="ctr"/>
            <a:r>
              <a:rPr lang="en-US" dirty="0" smtClean="0"/>
              <a:t>Who –whoever –which-that </a:t>
            </a:r>
          </a:p>
          <a:p>
            <a:pPr algn="ctr"/>
            <a:r>
              <a:rPr lang="en-US" dirty="0" smtClean="0"/>
              <a:t>The student </a:t>
            </a:r>
            <a:r>
              <a:rPr lang="en-US" dirty="0" smtClean="0">
                <a:solidFill>
                  <a:srgbClr val="FF0000"/>
                </a:solidFill>
              </a:rPr>
              <a:t>who</a:t>
            </a:r>
            <a:r>
              <a:rPr lang="en-US" dirty="0" smtClean="0"/>
              <a:t> studie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hardest usually </a:t>
            </a:r>
            <a:r>
              <a:rPr lang="en-US" dirty="0" smtClean="0">
                <a:solidFill>
                  <a:srgbClr val="FF0000"/>
                </a:solidFill>
              </a:rPr>
              <a:t>does</a:t>
            </a:r>
            <a:r>
              <a:rPr lang="en-US" dirty="0" smtClean="0"/>
              <a:t> the best</a:t>
            </a:r>
          </a:p>
          <a:p>
            <a:pPr algn="ctr"/>
            <a:r>
              <a:rPr lang="ar-SA" sz="2400" dirty="0" smtClean="0"/>
              <a:t>اضاف الأس في الفعل </a:t>
            </a:r>
            <a:r>
              <a:rPr lang="en-US" sz="2400" dirty="0" smtClean="0"/>
              <a:t>Studies </a:t>
            </a:r>
          </a:p>
          <a:p>
            <a:pPr algn="ctr"/>
            <a:r>
              <a:rPr lang="ar-SA" sz="2400" dirty="0" smtClean="0"/>
              <a:t>لأنه مذكره </a:t>
            </a:r>
          </a:p>
          <a:p>
            <a:pPr algn="ctr"/>
            <a:r>
              <a:rPr lang="ar-SA" sz="2400" dirty="0" smtClean="0"/>
              <a:t>ووضع </a:t>
            </a:r>
            <a:r>
              <a:rPr lang="en-US" sz="2400" dirty="0" smtClean="0"/>
              <a:t>Does </a:t>
            </a:r>
            <a:r>
              <a:rPr lang="ar-SA" sz="2400" dirty="0" smtClean="0"/>
              <a:t>ايضا </a:t>
            </a:r>
          </a:p>
          <a:p>
            <a:pPr algn="ctr"/>
            <a:r>
              <a:rPr lang="en-US" sz="2400" dirty="0" smtClean="0"/>
              <a:t> </a:t>
            </a:r>
            <a:r>
              <a:rPr lang="ar-SA" sz="2400" dirty="0" smtClean="0"/>
              <a:t>ليست مع الضمائر هذه لكن للتنبيه </a:t>
            </a:r>
          </a:p>
          <a:p>
            <a:pPr algn="ctr"/>
            <a:r>
              <a:rPr lang="ar-SA" sz="2800" dirty="0" smtClean="0"/>
              <a:t>الدرس يتكلم فقط عن </a:t>
            </a:r>
          </a:p>
          <a:p>
            <a:pPr algn="ctr"/>
            <a:r>
              <a:rPr lang="en-US" sz="2800" dirty="0" smtClean="0"/>
              <a:t>Who –whoever –which –that </a:t>
            </a:r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616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الطالبة التي تدرس جيدا هي التي تقدم الأفضل عاده </a:t>
            </a:r>
          </a:p>
          <a:p>
            <a:pPr algn="ctr"/>
            <a:endParaRPr lang="en-US" b="1" dirty="0"/>
          </a:p>
          <a:p>
            <a:pPr algn="ctr"/>
            <a:r>
              <a:rPr lang="ar-SA" b="1" dirty="0" smtClean="0"/>
              <a:t>ترجمه الجملة السابقة </a:t>
            </a:r>
          </a:p>
          <a:p>
            <a:pPr algn="ctr"/>
            <a:endParaRPr lang="ar-SA" b="1" dirty="0"/>
          </a:p>
          <a:p>
            <a:pPr algn="ctr"/>
            <a:r>
              <a:rPr lang="ar-SA" b="1" dirty="0" smtClean="0"/>
              <a:t>تاسعا واخيرا </a:t>
            </a:r>
          </a:p>
          <a:p>
            <a:pPr algn="ctr"/>
            <a:r>
              <a:rPr lang="ar-SA" b="1" dirty="0" smtClean="0"/>
              <a:t>الضمائر الكميه </a:t>
            </a:r>
          </a:p>
          <a:p>
            <a:pPr algn="ctr"/>
            <a:r>
              <a:rPr lang="ar-SA" b="1" dirty="0" smtClean="0"/>
              <a:t>وهي التي تفيد الكميه والمقدار</a:t>
            </a:r>
          </a:p>
          <a:p>
            <a:pPr algn="ctr"/>
            <a:r>
              <a:rPr lang="en-US" b="1" dirty="0" smtClean="0"/>
              <a:t>Some,Any.something,much,many,</a:t>
            </a:r>
          </a:p>
          <a:p>
            <a:pPr algn="ctr"/>
            <a:r>
              <a:rPr lang="en-US" b="1" dirty="0" smtClean="0"/>
              <a:t>Little, few, a lot </a:t>
            </a:r>
          </a:p>
          <a:p>
            <a:pPr algn="ctr"/>
            <a:r>
              <a:rPr lang="en-US" b="1" dirty="0" smtClean="0"/>
              <a:t>I have </a:t>
            </a:r>
            <a:r>
              <a:rPr lang="en-US" b="1" dirty="0" smtClean="0">
                <a:solidFill>
                  <a:srgbClr val="FF0000"/>
                </a:solidFill>
              </a:rPr>
              <a:t>few</a:t>
            </a:r>
            <a:r>
              <a:rPr lang="en-US" b="1" dirty="0" smtClean="0"/>
              <a:t> literary  books</a:t>
            </a:r>
            <a:endParaRPr lang="ar-SA" b="1" dirty="0" smtClean="0"/>
          </a:p>
          <a:p>
            <a:pPr algn="ctr"/>
            <a:r>
              <a:rPr lang="en-US" b="1" dirty="0" smtClean="0"/>
              <a:t>They like Orange so much 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A Few =</a:t>
            </a:r>
            <a:r>
              <a:rPr lang="ar-SA" b="1" dirty="0" smtClean="0"/>
              <a:t>قليل وكافي</a:t>
            </a:r>
          </a:p>
          <a:p>
            <a:pPr algn="ctr"/>
            <a:r>
              <a:rPr lang="en-US" b="1" dirty="0" smtClean="0"/>
              <a:t>Few =</a:t>
            </a:r>
            <a:r>
              <a:rPr lang="ar-SA" b="1" dirty="0" smtClean="0"/>
              <a:t>قليل لكن ليس كافي </a:t>
            </a:r>
          </a:p>
          <a:p>
            <a:pPr algn="ctr"/>
            <a:r>
              <a:rPr lang="en-US" b="1" dirty="0" smtClean="0"/>
              <a:t>Many =</a:t>
            </a:r>
            <a:r>
              <a:rPr lang="ar-SA" b="1" dirty="0" smtClean="0"/>
              <a:t>للمعدود </a:t>
            </a:r>
          </a:p>
          <a:p>
            <a:pPr algn="ctr"/>
            <a:r>
              <a:rPr lang="en-US" b="1" dirty="0" smtClean="0"/>
              <a:t>Many students </a:t>
            </a:r>
          </a:p>
          <a:p>
            <a:pPr algn="ctr"/>
            <a:r>
              <a:rPr lang="en-US" b="1" dirty="0" smtClean="0"/>
              <a:t>some= some books </a:t>
            </a:r>
          </a:p>
          <a:p>
            <a:pPr algn="ctr"/>
            <a:r>
              <a:rPr lang="ar-SA" b="1" dirty="0" smtClean="0"/>
              <a:t>بعض الكتب</a:t>
            </a:r>
          </a:p>
          <a:p>
            <a:pPr algn="ctr"/>
            <a:r>
              <a:rPr lang="en-US" b="1" dirty="0" smtClean="0"/>
              <a:t>Something =</a:t>
            </a:r>
            <a:r>
              <a:rPr lang="ar-SA" b="1" dirty="0" smtClean="0"/>
              <a:t>شيء</a:t>
            </a:r>
          </a:p>
          <a:p>
            <a:pPr algn="ctr"/>
            <a:r>
              <a:rPr lang="en-US" b="1" dirty="0" smtClean="0"/>
              <a:t>A little =</a:t>
            </a:r>
            <a:r>
              <a:rPr lang="ar-SA" b="1" dirty="0" smtClean="0"/>
              <a:t>قليل لكن كافي</a:t>
            </a:r>
          </a:p>
          <a:p>
            <a:pPr algn="ctr"/>
            <a:r>
              <a:rPr lang="en-US" b="1" dirty="0" smtClean="0"/>
              <a:t>Little =</a:t>
            </a:r>
            <a:r>
              <a:rPr lang="ar-SA" b="1" dirty="0" smtClean="0"/>
              <a:t>قليل غير كافي</a:t>
            </a:r>
          </a:p>
          <a:p>
            <a:pPr algn="ctr"/>
            <a:r>
              <a:rPr lang="ar-SA" b="1" dirty="0" smtClean="0"/>
              <a:t>للغير المعدود</a:t>
            </a:r>
          </a:p>
          <a:p>
            <a:pPr algn="ctr"/>
            <a:r>
              <a:rPr lang="en-US" b="1" dirty="0" smtClean="0"/>
              <a:t>Put some Milk </a:t>
            </a:r>
          </a:p>
          <a:p>
            <a:pPr algn="ctr"/>
            <a:r>
              <a:rPr lang="en-US" b="1" dirty="0" smtClean="0"/>
              <a:t>Put a little milk </a:t>
            </a:r>
          </a:p>
          <a:p>
            <a:pPr algn="ctr"/>
            <a:endParaRPr lang="ar-SA" b="1" dirty="0" smtClean="0"/>
          </a:p>
        </p:txBody>
      </p:sp>
    </p:spTree>
    <p:extLst>
      <p:ext uri="{BB962C8B-B14F-4D97-AF65-F5344CB8AC3E}">
        <p14:creationId xmlns:p14="http://schemas.microsoft.com/office/powerpoint/2010/main" val="1060803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358</Words>
  <Application>Microsoft Office PowerPoint</Application>
  <PresentationFormat>عرض على الشاشة (3:4)‏</PresentationFormat>
  <Paragraphs>85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Alasria Computer AR 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Naveed Zaman</cp:lastModifiedBy>
  <cp:revision>5</cp:revision>
  <dcterms:created xsi:type="dcterms:W3CDTF">2012-06-28T09:13:25Z</dcterms:created>
  <dcterms:modified xsi:type="dcterms:W3CDTF">2012-06-29T14:22:07Z</dcterms:modified>
</cp:coreProperties>
</file>