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36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6924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2335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881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89290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8797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1976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7288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079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18380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6816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26137-098C-4534-97FF-31292E4A309A}" type="datetimeFigureOut">
              <a:rPr lang="ar-SA" smtClean="0"/>
              <a:t>11/08/1433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CE778-D910-465E-9758-1BDD4408FA2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4657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زمن الماضي المستمر </a:t>
            </a:r>
          </a:p>
          <a:p>
            <a:pPr algn="ctr"/>
            <a:r>
              <a:rPr lang="ar-SA" sz="2000" b="1" dirty="0" smtClean="0"/>
              <a:t>بداية ماذا نعنى بزمن الماضي المستمر</a:t>
            </a:r>
          </a:p>
          <a:p>
            <a:pPr algn="ctr"/>
            <a:r>
              <a:rPr lang="en-US" sz="2000" b="1" dirty="0" smtClean="0"/>
              <a:t>What Do we mean by the past continuous tense?</a:t>
            </a:r>
          </a:p>
          <a:p>
            <a:pPr algn="ctr"/>
            <a:r>
              <a:rPr lang="ar-SA" sz="2000" b="1" dirty="0" smtClean="0"/>
              <a:t>هو الزمن الذي يشير الى فعل او حدث مستمر في زمن الماضي</a:t>
            </a:r>
          </a:p>
          <a:p>
            <a:pPr algn="ctr"/>
            <a:r>
              <a:rPr lang="ar-SA" sz="2000" b="1" dirty="0" smtClean="0"/>
              <a:t>أي ان هذا الحدث مازال في  الاستمرار بالماضي </a:t>
            </a:r>
          </a:p>
          <a:p>
            <a:pPr algn="ctr"/>
            <a:r>
              <a:rPr lang="ar-SA" sz="2000" b="1" dirty="0" smtClean="0"/>
              <a:t>بحيث بدأ في وقت معين في الماضي ومازال مستمرا  في زمن الماضي </a:t>
            </a:r>
          </a:p>
          <a:p>
            <a:pPr algn="ctr"/>
            <a:r>
              <a:rPr lang="ar-SA" sz="2000" b="1" dirty="0" smtClean="0"/>
              <a:t>وليس في زمن المضارع </a:t>
            </a:r>
          </a:p>
          <a:p>
            <a:pPr algn="ctr"/>
            <a:r>
              <a:rPr lang="ar-SA" sz="2000" b="1" dirty="0" smtClean="0"/>
              <a:t>كيف نصيغ الماضي المستمر ؟</a:t>
            </a:r>
          </a:p>
          <a:p>
            <a:pPr algn="ctr"/>
            <a:r>
              <a:rPr lang="en-US" dirty="0" smtClean="0"/>
              <a:t>How To Form The past continuous Tense?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Was/were +</a:t>
            </a:r>
            <a:r>
              <a:rPr lang="en-US" sz="2400" b="1" dirty="0" smtClean="0">
                <a:solidFill>
                  <a:schemeClr val="bg1"/>
                </a:solidFill>
              </a:rPr>
              <a:t> V </a:t>
            </a:r>
            <a:r>
              <a:rPr lang="en-US" sz="2400" b="1" dirty="0" smtClean="0"/>
              <a:t>+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ing</a:t>
            </a:r>
            <a:endParaRPr lang="ar-SA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ar-S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أذن الفعلان </a:t>
            </a:r>
            <a:r>
              <a:rPr lang="en-US" sz="2400" b="1" dirty="0" smtClean="0">
                <a:solidFill>
                  <a:srgbClr val="FFFF00"/>
                </a:solidFill>
              </a:rPr>
              <a:t>was/were</a:t>
            </a:r>
            <a:r>
              <a:rPr lang="en-US" sz="2400" b="1" dirty="0">
                <a:solidFill>
                  <a:srgbClr val="FFFF00"/>
                </a:solidFill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ar-SA" sz="2400" b="1" dirty="0" smtClean="0">
                <a:solidFill>
                  <a:srgbClr val="FFFF00"/>
                </a:solidFill>
              </a:rPr>
              <a:t> ثم الفعل ملحوقا به حرف </a:t>
            </a:r>
            <a:r>
              <a:rPr lang="en-US" sz="2400" b="1" dirty="0" smtClean="0">
                <a:solidFill>
                  <a:srgbClr val="FFFF00"/>
                </a:solidFill>
              </a:rPr>
              <a:t>ing  </a:t>
            </a:r>
            <a:r>
              <a:rPr lang="ar-SA" sz="2400" b="1" dirty="0" smtClean="0">
                <a:solidFill>
                  <a:srgbClr val="FFFF00"/>
                </a:solidFill>
              </a:rPr>
              <a:t>للدلالة على استمرارية الحدث</a:t>
            </a:r>
          </a:p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ومنعا للالتباس سوف أقسم الصيغة الى جزئين </a:t>
            </a:r>
          </a:p>
          <a:p>
            <a:pPr algn="ctr"/>
            <a:r>
              <a:rPr lang="ar-SA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أولا </a:t>
            </a:r>
          </a:p>
          <a:p>
            <a:pPr algn="ctr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Was+V+ing</a:t>
            </a:r>
          </a:p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وهذا الفعل المساعد </a:t>
            </a:r>
            <a:r>
              <a:rPr lang="en-US" sz="2400" b="1" dirty="0" smtClean="0">
                <a:solidFill>
                  <a:schemeClr val="bg1"/>
                </a:solidFill>
              </a:rPr>
              <a:t>was </a:t>
            </a:r>
            <a:r>
              <a:rPr lang="ar-SA" sz="2400" b="1" dirty="0" smtClean="0">
                <a:solidFill>
                  <a:schemeClr val="bg1"/>
                </a:solidFill>
              </a:rPr>
              <a:t>  يأخذ الضمائر التالية </a:t>
            </a:r>
            <a:r>
              <a:rPr lang="en-US" sz="2400" b="1" dirty="0" smtClean="0">
                <a:solidFill>
                  <a:srgbClr val="FF0000"/>
                </a:solidFill>
              </a:rPr>
              <a:t>she –I-he-it </a:t>
            </a:r>
          </a:p>
          <a:p>
            <a:pPr algn="ctr"/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أمثله </a:t>
            </a:r>
          </a:p>
          <a:p>
            <a:pPr algn="ctr"/>
            <a:endParaRPr lang="ar-SA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9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-3505053" y="-171400"/>
            <a:ext cx="16057784" cy="74888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 </a:t>
            </a:r>
            <a:r>
              <a:rPr lang="en-US" sz="2000" b="1" dirty="0" smtClean="0">
                <a:solidFill>
                  <a:srgbClr val="FF0000"/>
                </a:solidFill>
              </a:rPr>
              <a:t>was</a:t>
            </a:r>
            <a:r>
              <a:rPr lang="en-US" sz="2000" b="1" dirty="0" smtClean="0">
                <a:solidFill>
                  <a:schemeClr val="tx1"/>
                </a:solidFill>
              </a:rPr>
              <a:t> playing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كــنت ألعب ومازلت ذلك الحين في الماضي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She </a:t>
            </a:r>
            <a:r>
              <a:rPr lang="en-US" sz="2000" b="1" dirty="0" smtClean="0">
                <a:solidFill>
                  <a:srgbClr val="FF0000"/>
                </a:solidFill>
              </a:rPr>
              <a:t>was</a:t>
            </a:r>
            <a:r>
              <a:rPr lang="en-US" sz="2000" b="1" dirty="0" smtClean="0">
                <a:solidFill>
                  <a:schemeClr val="tx1"/>
                </a:solidFill>
              </a:rPr>
              <a:t> playing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كانت تلعب ومازالت في ذلك الحين في الماضي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He </a:t>
            </a:r>
            <a:r>
              <a:rPr lang="en-US" sz="2000" b="1" dirty="0" smtClean="0">
                <a:solidFill>
                  <a:srgbClr val="FF0000"/>
                </a:solidFill>
              </a:rPr>
              <a:t>was</a:t>
            </a:r>
            <a:r>
              <a:rPr lang="en-US" sz="2000" b="1" dirty="0" smtClean="0">
                <a:solidFill>
                  <a:schemeClr val="tx1"/>
                </a:solidFill>
              </a:rPr>
              <a:t> playing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كان يلعب ومازال ذلك الحين في الماضي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It </a:t>
            </a:r>
            <a:r>
              <a:rPr lang="en-US" sz="2000" b="1" dirty="0" smtClean="0">
                <a:solidFill>
                  <a:srgbClr val="FF0000"/>
                </a:solidFill>
              </a:rPr>
              <a:t>was</a:t>
            </a:r>
            <a:r>
              <a:rPr lang="en-US" sz="2000" b="1" dirty="0" smtClean="0">
                <a:solidFill>
                  <a:schemeClr val="tx1"/>
                </a:solidFill>
              </a:rPr>
              <a:t> raining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انها أمطرت ومازالت ذلك الحين في الماضي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 </a:t>
            </a:r>
            <a:r>
              <a:rPr lang="en-US" sz="2000" b="1" dirty="0" smtClean="0">
                <a:solidFill>
                  <a:srgbClr val="FF0000"/>
                </a:solidFill>
              </a:rPr>
              <a:t>was</a:t>
            </a:r>
            <a:r>
              <a:rPr lang="en-US" sz="2000" b="1" dirty="0" smtClean="0">
                <a:solidFill>
                  <a:schemeClr val="tx1"/>
                </a:solidFill>
              </a:rPr>
              <a:t> writing the Lesson Yesterday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انا امس كنت قاعد أكتب الدرس امس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ثــانيا :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Were +V + ing </a:t>
            </a:r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They </a:t>
            </a:r>
            <a:r>
              <a:rPr lang="en-US" sz="2400" b="1" dirty="0" smtClean="0">
                <a:solidFill>
                  <a:srgbClr val="FF0000"/>
                </a:solidFill>
              </a:rPr>
              <a:t>Were</a:t>
            </a:r>
            <a:r>
              <a:rPr lang="en-US" sz="2400" b="1" dirty="0" smtClean="0">
                <a:solidFill>
                  <a:schemeClr val="tx1"/>
                </a:solidFill>
              </a:rPr>
              <a:t> playing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You </a:t>
            </a:r>
            <a:r>
              <a:rPr lang="en-US" sz="2400" b="1" dirty="0" smtClean="0">
                <a:solidFill>
                  <a:srgbClr val="FF0000"/>
                </a:solidFill>
              </a:rPr>
              <a:t>Were</a:t>
            </a:r>
            <a:r>
              <a:rPr lang="en-US" sz="2400" b="1" dirty="0" smtClean="0">
                <a:solidFill>
                  <a:schemeClr val="tx1"/>
                </a:solidFill>
              </a:rPr>
              <a:t> playing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We </a:t>
            </a:r>
            <a:r>
              <a:rPr lang="en-US" sz="2400" b="1" dirty="0" smtClean="0">
                <a:solidFill>
                  <a:srgbClr val="FF0000"/>
                </a:solidFill>
              </a:rPr>
              <a:t>were</a:t>
            </a:r>
            <a:r>
              <a:rPr lang="en-US" sz="2400" b="1" dirty="0" smtClean="0">
                <a:solidFill>
                  <a:schemeClr val="tx1"/>
                </a:solidFill>
              </a:rPr>
              <a:t> Playing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مــتى نستخدم زمن الماضي المستمر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When To Use The past continuous Tense ?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في الواقع أننا نستخدم هذا الزمن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وكما أشرت آنفا للتعبير عن استمرارية حدث معين في الزمن الماضي (</a:t>
            </a:r>
            <a:r>
              <a:rPr lang="ar-SA" sz="2400" b="1" dirty="0" smtClean="0">
                <a:solidFill>
                  <a:srgbClr val="FF0000"/>
                </a:solidFill>
              </a:rPr>
              <a:t>وليس المضارع </a:t>
            </a:r>
            <a:r>
              <a:rPr lang="ar-SA" sz="2400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وهناك افعال </a:t>
            </a:r>
            <a:r>
              <a:rPr lang="ar-SA" sz="2400" b="1" dirty="0" smtClean="0">
                <a:solidFill>
                  <a:srgbClr val="FF0000"/>
                </a:solidFill>
              </a:rPr>
              <a:t>لا تدل </a:t>
            </a:r>
            <a:r>
              <a:rPr lang="ar-SA" sz="2400" b="1" dirty="0" smtClean="0">
                <a:solidFill>
                  <a:schemeClr val="tx1"/>
                </a:solidFill>
              </a:rPr>
              <a:t>على الاستمرارية ولاتصلح لزمن الماضي المستمر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وإليكم الافعال </a:t>
            </a: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أولا :الوظائف التي تعود على وظائف العقل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Mental state </a:t>
            </a:r>
          </a:p>
          <a:p>
            <a:pPr algn="ctr"/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r>
              <a:rPr lang="ar-SA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r>
              <a:rPr lang="ar-SA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1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-3492896" y="-99392"/>
            <a:ext cx="16057784" cy="7272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Know –realize –understand –recognize –believe –feel—suppose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Think—imagine –doubt—remember –forget—want –need –prefer –mean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ثانيا الأفعال التي توضح انفعالات معينة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Emotional state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Love-like appreciate –hate-dislike –fear-envy-mind—care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ثالثا أفعال تدل على الملكية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Posses –have –own –belong 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 رابعا :افعال الحواس الخمس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Taste –Smell-Hear –Feel-See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خامسا :افعال اخرى تدل على حال معين وعدم الاستمرارية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Seem –look-Appear –Cost –Owe –Weigh-be-exist –consist of—contain –include )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00B0F0"/>
                </a:solidFill>
              </a:rPr>
              <a:t>was eating </a:t>
            </a:r>
            <a:r>
              <a:rPr lang="en-US" b="1" dirty="0" smtClean="0">
                <a:solidFill>
                  <a:schemeClr val="tx1"/>
                </a:solidFill>
              </a:rPr>
              <a:t>Dinner When sami </a:t>
            </a:r>
            <a:r>
              <a:rPr lang="en-US" b="1" dirty="0" smtClean="0">
                <a:solidFill>
                  <a:srgbClr val="FF0000"/>
                </a:solidFill>
              </a:rPr>
              <a:t>called</a:t>
            </a:r>
            <a:r>
              <a:rPr lang="en-US" b="1" dirty="0" smtClean="0">
                <a:solidFill>
                  <a:schemeClr val="tx1"/>
                </a:solidFill>
              </a:rPr>
              <a:t> me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حينما دعاني سامي كنت أتناول الطعام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طيب لو لاحظنا 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الأفعال الملونة 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واحده منها كان في زمن الماضي البسيط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والذي شرحناه بالمحاضرة السابقة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والثاني في زمن الماضي المستمر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اذن الحدث المستمر هو تناول الطعام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والحدث في زمن الماضي البسيط هو </a:t>
            </a:r>
            <a:r>
              <a:rPr lang="en-US" b="1" dirty="0" smtClean="0">
                <a:solidFill>
                  <a:schemeClr val="tx1"/>
                </a:solidFill>
              </a:rPr>
              <a:t>Called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While They </a:t>
            </a:r>
            <a:r>
              <a:rPr lang="en-US" b="1" dirty="0" smtClean="0">
                <a:solidFill>
                  <a:srgbClr val="FF0000"/>
                </a:solidFill>
              </a:rPr>
              <a:t>Were playing </a:t>
            </a:r>
            <a:r>
              <a:rPr lang="en-US" b="1" dirty="0" smtClean="0">
                <a:solidFill>
                  <a:schemeClr val="tx1"/>
                </a:solidFill>
              </a:rPr>
              <a:t>tennis it </a:t>
            </a:r>
            <a:r>
              <a:rPr lang="en-US" b="1" dirty="0" smtClean="0">
                <a:solidFill>
                  <a:srgbClr val="00B0F0"/>
                </a:solidFill>
              </a:rPr>
              <a:t>rained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لقد أمطرت حينما </a:t>
            </a:r>
            <a:r>
              <a:rPr lang="ar-SA" b="1" dirty="0" err="1" smtClean="0">
                <a:solidFill>
                  <a:schemeClr val="tx1"/>
                </a:solidFill>
              </a:rPr>
              <a:t>كانو</a:t>
            </a:r>
            <a:r>
              <a:rPr lang="ar-SA" b="1" dirty="0" smtClean="0">
                <a:solidFill>
                  <a:schemeClr val="tx1"/>
                </a:solidFill>
              </a:rPr>
              <a:t> يلعبون واستخدمنا هنا </a:t>
            </a:r>
          </a:p>
          <a:p>
            <a:pPr algn="ctr"/>
            <a:r>
              <a:rPr lang="ar-SA" b="1" dirty="0" smtClean="0">
                <a:solidFill>
                  <a:srgbClr val="00B0F0"/>
                </a:solidFill>
              </a:rPr>
              <a:t>ماضي بسيط </a:t>
            </a:r>
            <a:r>
              <a:rPr lang="ar-SA" b="1" dirty="0" smtClean="0">
                <a:solidFill>
                  <a:schemeClr val="tx1"/>
                </a:solidFill>
              </a:rPr>
              <a:t>+</a:t>
            </a:r>
            <a:r>
              <a:rPr lang="ar-SA" b="1" dirty="0" smtClean="0">
                <a:solidFill>
                  <a:srgbClr val="FF0000"/>
                </a:solidFill>
              </a:rPr>
              <a:t>ماضي مستمر </a:t>
            </a:r>
          </a:p>
          <a:p>
            <a:pPr algn="ctr"/>
            <a:endParaRPr lang="ar-SA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24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-3492896" y="-243408"/>
            <a:ext cx="15985776" cy="74888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I was</a:t>
            </a:r>
          </a:p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I </a:t>
            </a:r>
            <a:r>
              <a:rPr lang="en-US" b="1" dirty="0" smtClean="0">
                <a:solidFill>
                  <a:srgbClr val="00B0F0"/>
                </a:solidFill>
              </a:rPr>
              <a:t>was Walking </a:t>
            </a:r>
            <a:r>
              <a:rPr lang="en-US" b="1" dirty="0" smtClean="0">
                <a:solidFill>
                  <a:schemeClr val="tx1"/>
                </a:solidFill>
              </a:rPr>
              <a:t>Home When I </a:t>
            </a:r>
            <a:r>
              <a:rPr lang="en-US" b="1" dirty="0" smtClean="0">
                <a:solidFill>
                  <a:srgbClr val="FF0000"/>
                </a:solidFill>
              </a:rPr>
              <a:t>met</a:t>
            </a:r>
            <a:r>
              <a:rPr lang="en-US" b="1" dirty="0" smtClean="0">
                <a:solidFill>
                  <a:schemeClr val="tx1"/>
                </a:solidFill>
              </a:rPr>
              <a:t> Mosa </a:t>
            </a:r>
          </a:p>
          <a:p>
            <a:pPr algn="ctr"/>
            <a:r>
              <a:rPr lang="ar-SA" b="1" dirty="0" smtClean="0">
                <a:solidFill>
                  <a:schemeClr val="tx1"/>
                </a:solidFill>
              </a:rPr>
              <a:t>لقد قابلت موسى حينما كنت ماشيا 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ماضي بسيط </a:t>
            </a:r>
            <a:r>
              <a:rPr lang="ar-SA" b="1" dirty="0" smtClean="0">
                <a:solidFill>
                  <a:schemeClr val="tx1"/>
                </a:solidFill>
              </a:rPr>
              <a:t>+</a:t>
            </a:r>
            <a:r>
              <a:rPr lang="ar-SA" b="1" dirty="0" smtClean="0">
                <a:solidFill>
                  <a:srgbClr val="00B0F0"/>
                </a:solidFill>
              </a:rPr>
              <a:t>ماضي مستمر </a:t>
            </a:r>
          </a:p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تعالو </a:t>
            </a:r>
            <a:r>
              <a:rPr lang="ar-SA" b="1" dirty="0" err="1" smtClean="0">
                <a:solidFill>
                  <a:srgbClr val="00B0F0"/>
                </a:solidFill>
              </a:rPr>
              <a:t>ناخذ</a:t>
            </a:r>
            <a:r>
              <a:rPr lang="ar-SA" b="1" dirty="0" smtClean="0">
                <a:solidFill>
                  <a:srgbClr val="00B0F0"/>
                </a:solidFill>
              </a:rPr>
              <a:t> امثلة على  زمن الماضي المستمر</a:t>
            </a:r>
          </a:p>
          <a:p>
            <a:pPr algn="ctr"/>
            <a:r>
              <a:rPr lang="ar-SA" b="1" dirty="0" smtClean="0">
                <a:solidFill>
                  <a:srgbClr val="00B0F0"/>
                </a:solidFill>
              </a:rPr>
              <a:t>بدون وجود زمن الماضي البسيط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This Time Last Year I </a:t>
            </a:r>
            <a:r>
              <a:rPr lang="en-US" b="1" dirty="0" smtClean="0">
                <a:solidFill>
                  <a:srgbClr val="FF0000"/>
                </a:solidFill>
              </a:rPr>
              <a:t>was living </a:t>
            </a:r>
            <a:r>
              <a:rPr lang="en-US" b="1" dirty="0" smtClean="0">
                <a:solidFill>
                  <a:schemeClr val="tx1"/>
                </a:solidFill>
              </a:rPr>
              <a:t>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Brazil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</a:p>
          <a:p>
            <a:pPr algn="ctr"/>
            <a:r>
              <a:rPr lang="ar-SA" b="1" dirty="0" smtClean="0">
                <a:solidFill>
                  <a:srgbClr val="00B0F0"/>
                </a:solidFill>
              </a:rPr>
              <a:t>في نفس هذا الوقت من السنة كنت اعيش بالبرازيل</a:t>
            </a:r>
          </a:p>
          <a:p>
            <a:pPr algn="ctr"/>
            <a:r>
              <a:rPr lang="en-US" b="1" dirty="0" smtClean="0">
                <a:solidFill>
                  <a:srgbClr val="00B0F0"/>
                </a:solidFill>
              </a:rPr>
              <a:t>At eight O’ clock last night I </a:t>
            </a:r>
            <a:r>
              <a:rPr lang="en-US" b="1" dirty="0" smtClean="0">
                <a:solidFill>
                  <a:srgbClr val="FF0000"/>
                </a:solidFill>
              </a:rPr>
              <a:t>was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studying </a:t>
            </a:r>
          </a:p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في الساعة الثامنة مساء ليلة البارحة كنت ادرس </a:t>
            </a:r>
          </a:p>
          <a:p>
            <a:pPr algn="ctr"/>
            <a:endParaRPr lang="ar-SA" b="1" dirty="0">
              <a:solidFill>
                <a:srgbClr val="FF0000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We have Finished From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With Pleasure =prestigious 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Any Questions Any Thing  Just Ping me At </a:t>
            </a:r>
            <a:r>
              <a:rPr lang="en-US" b="1" smtClean="0">
                <a:solidFill>
                  <a:srgbClr val="FF0000"/>
                </a:solidFill>
              </a:rPr>
              <a:t>my Subject </a:t>
            </a:r>
          </a:p>
          <a:p>
            <a:pPr algn="ctr"/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0087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473</Words>
  <Application>Microsoft Office PowerPoint</Application>
  <PresentationFormat>عرض على الشاشة (3:4)‏</PresentationFormat>
  <Paragraphs>86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5</cp:revision>
  <dcterms:created xsi:type="dcterms:W3CDTF">2012-06-30T11:44:13Z</dcterms:created>
  <dcterms:modified xsi:type="dcterms:W3CDTF">2012-06-30T12:40:54Z</dcterms:modified>
</cp:coreProperties>
</file>