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823C-17A1-4FB6-A280-F0471ABAF0E4}" type="datetimeFigureOut">
              <a:rPr lang="ar-SA" smtClean="0"/>
              <a:t>14/08/1433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B082-187C-4A7E-AA2B-859B6E7EF8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83303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823C-17A1-4FB6-A280-F0471ABAF0E4}" type="datetimeFigureOut">
              <a:rPr lang="ar-SA" smtClean="0"/>
              <a:t>14/08/1433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B082-187C-4A7E-AA2B-859B6E7EF8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09911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823C-17A1-4FB6-A280-F0471ABAF0E4}" type="datetimeFigureOut">
              <a:rPr lang="ar-SA" smtClean="0"/>
              <a:t>14/08/1433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B082-187C-4A7E-AA2B-859B6E7EF8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77461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823C-17A1-4FB6-A280-F0471ABAF0E4}" type="datetimeFigureOut">
              <a:rPr lang="ar-SA" smtClean="0"/>
              <a:t>14/08/1433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B082-187C-4A7E-AA2B-859B6E7EF8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89644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823C-17A1-4FB6-A280-F0471ABAF0E4}" type="datetimeFigureOut">
              <a:rPr lang="ar-SA" smtClean="0"/>
              <a:t>14/08/1433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B082-187C-4A7E-AA2B-859B6E7EF8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63446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823C-17A1-4FB6-A280-F0471ABAF0E4}" type="datetimeFigureOut">
              <a:rPr lang="ar-SA" smtClean="0"/>
              <a:t>14/08/1433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B082-187C-4A7E-AA2B-859B6E7EF8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12070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823C-17A1-4FB6-A280-F0471ABAF0E4}" type="datetimeFigureOut">
              <a:rPr lang="ar-SA" smtClean="0"/>
              <a:t>14/08/1433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B082-187C-4A7E-AA2B-859B6E7EF8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15552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823C-17A1-4FB6-A280-F0471ABAF0E4}" type="datetimeFigureOut">
              <a:rPr lang="ar-SA" smtClean="0"/>
              <a:t>14/08/1433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B082-187C-4A7E-AA2B-859B6E7EF8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20792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823C-17A1-4FB6-A280-F0471ABAF0E4}" type="datetimeFigureOut">
              <a:rPr lang="ar-SA" smtClean="0"/>
              <a:t>14/08/1433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B082-187C-4A7E-AA2B-859B6E7EF8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74717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823C-17A1-4FB6-A280-F0471ABAF0E4}" type="datetimeFigureOut">
              <a:rPr lang="ar-SA" smtClean="0"/>
              <a:t>14/08/1433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B082-187C-4A7E-AA2B-859B6E7EF8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82924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823C-17A1-4FB6-A280-F0471ABAF0E4}" type="datetimeFigureOut">
              <a:rPr lang="ar-SA" smtClean="0"/>
              <a:t>14/08/1433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B082-187C-4A7E-AA2B-859B6E7EF8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4871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2823C-17A1-4FB6-A280-F0471ABAF0E4}" type="datetimeFigureOut">
              <a:rPr lang="ar-SA" smtClean="0"/>
              <a:t>14/08/1433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9B082-187C-4A7E-AA2B-859B6E7EF8D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611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636912" y="-387424"/>
            <a:ext cx="16345816" cy="763284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ماذا نعني بالماضي التام 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What do we mean by the past perfect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هو الذي يستخدم للتعبير عن حدث معين او فعل معين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وقع (قبل حدث اخر بالماضي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إذ لو نلاحظ أنهم حدثين او فعلين وكلهم بالماضي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لكن واحد من الحدثين وقع قبل الاخر وهو حدث الماضي التام ثم الماضي البسيط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مثلا/أنا اكلت التفاحة قبل ذهابي الى المدرسة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اذن الحدثين هنا بالماضي وهما اكل التفاحة والذهاب الى المدرسة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لكن حدث سبق الآخر وهو اكل التفاحة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سأكتب المثال لكن بعد ان نتعرف على الماضي التام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كيف نصيغ الماضي التام </a:t>
            </a:r>
          </a:p>
          <a:p>
            <a:pPr algn="ctr"/>
            <a:r>
              <a:rPr lang="en-US" sz="2000" b="1" dirty="0" smtClean="0">
                <a:solidFill>
                  <a:srgbClr val="00B0F0"/>
                </a:solidFill>
              </a:rPr>
              <a:t>Had</a:t>
            </a:r>
            <a:r>
              <a:rPr lang="en-US" sz="2000" b="1" dirty="0" smtClean="0">
                <a:solidFill>
                  <a:schemeClr val="tx1"/>
                </a:solidFill>
              </a:rPr>
              <a:t> +</a:t>
            </a:r>
            <a:r>
              <a:rPr lang="en-US" sz="2000" b="1" dirty="0" smtClean="0">
                <a:solidFill>
                  <a:srgbClr val="FF0000"/>
                </a:solidFill>
              </a:rPr>
              <a:t>V  past participle </a:t>
            </a:r>
          </a:p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أذا الفعل المساعد </a:t>
            </a:r>
            <a:r>
              <a:rPr lang="en-US" sz="2000" b="1" dirty="0" smtClean="0">
                <a:solidFill>
                  <a:srgbClr val="FF0000"/>
                </a:solidFill>
              </a:rPr>
              <a:t>had </a:t>
            </a:r>
          </a:p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ثم الصيغة الثالثة للفعل الأصلي</a:t>
            </a:r>
          </a:p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طبعا الفعل المساعد </a:t>
            </a:r>
            <a:r>
              <a:rPr lang="en-US" sz="2000" b="1" dirty="0" smtClean="0">
                <a:solidFill>
                  <a:srgbClr val="FF0000"/>
                </a:solidFill>
              </a:rPr>
              <a:t>had </a:t>
            </a:r>
          </a:p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يأخذ جميع الضمائر بدون استثناء 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She –I –he –it –we-they –you </a:t>
            </a:r>
          </a:p>
          <a:p>
            <a:pPr algn="ctr"/>
            <a:endParaRPr lang="ar-S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92896" y="-171400"/>
            <a:ext cx="16129792" cy="734481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طيب نأخذ مثال التفاحة الي مشوين 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I </a:t>
            </a:r>
            <a:r>
              <a:rPr lang="en-US" sz="2400" b="1" dirty="0" smtClean="0">
                <a:solidFill>
                  <a:srgbClr val="FF0000"/>
                </a:solidFill>
              </a:rPr>
              <a:t>had eaten </a:t>
            </a:r>
            <a:r>
              <a:rPr lang="en-US" sz="2400" b="1" dirty="0" smtClean="0">
                <a:solidFill>
                  <a:schemeClr val="tx1"/>
                </a:solidFill>
              </a:rPr>
              <a:t>the apple before I </a:t>
            </a:r>
            <a:r>
              <a:rPr lang="en-US" sz="2400" b="1" dirty="0" smtClean="0">
                <a:solidFill>
                  <a:srgbClr val="00B0F0"/>
                </a:solidFill>
              </a:rPr>
              <a:t>went </a:t>
            </a:r>
            <a:r>
              <a:rPr lang="en-US" sz="2400" b="1" dirty="0" smtClean="0">
                <a:solidFill>
                  <a:schemeClr val="tx1"/>
                </a:solidFill>
              </a:rPr>
              <a:t>to school yesterday 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لو نلاحظ هنا ان الحدثين وقعا بالماضي  لكن </a:t>
            </a:r>
            <a:r>
              <a:rPr lang="ar-SA" sz="2400" b="1" dirty="0" smtClean="0">
                <a:solidFill>
                  <a:srgbClr val="FF0000"/>
                </a:solidFill>
              </a:rPr>
              <a:t>الماضي التام </a:t>
            </a:r>
            <a:r>
              <a:rPr lang="ar-SA" sz="2400" b="1" dirty="0" smtClean="0">
                <a:solidFill>
                  <a:schemeClr val="tx1"/>
                </a:solidFill>
              </a:rPr>
              <a:t>سبق </a:t>
            </a:r>
            <a:r>
              <a:rPr lang="ar-SA" sz="2400" b="1" dirty="0" smtClean="0">
                <a:solidFill>
                  <a:srgbClr val="00B0F0"/>
                </a:solidFill>
              </a:rPr>
              <a:t>الماضي البسيط</a:t>
            </a:r>
          </a:p>
          <a:p>
            <a:pPr algn="ctr"/>
            <a:r>
              <a:rPr lang="ar-SA" sz="2400" b="1" dirty="0" smtClean="0">
                <a:solidFill>
                  <a:srgbClr val="00B0F0"/>
                </a:solidFill>
              </a:rPr>
              <a:t>فالحدث الأول هو اكل التفاحة والحدث الثاني هو الذهاب الى المدرسة </a:t>
            </a:r>
          </a:p>
          <a:p>
            <a:pPr algn="ctr"/>
            <a:r>
              <a:rPr lang="ar-SA" sz="2400" b="1" dirty="0" smtClean="0">
                <a:solidFill>
                  <a:srgbClr val="00B0F0"/>
                </a:solidFill>
              </a:rPr>
              <a:t>اذن الحدث الذي يسبق الحدث الاخر يكون في صيغة الماضي التام </a:t>
            </a:r>
          </a:p>
          <a:p>
            <a:pPr algn="ctr"/>
            <a:r>
              <a:rPr lang="ar-SA" sz="2400" b="1" dirty="0" smtClean="0">
                <a:solidFill>
                  <a:srgbClr val="00B0F0"/>
                </a:solidFill>
              </a:rPr>
              <a:t>والحدث الاخر في صيغة الماضي البسيط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/>
            </a:r>
            <a:br>
              <a:rPr lang="ar-SA" sz="2400" b="1" dirty="0" smtClean="0">
                <a:solidFill>
                  <a:schemeClr val="tx1"/>
                </a:solidFill>
              </a:rPr>
            </a:br>
            <a:r>
              <a:rPr lang="ar-SA" sz="2400" b="1" dirty="0" smtClean="0">
                <a:solidFill>
                  <a:schemeClr val="tx1"/>
                </a:solidFill>
              </a:rPr>
              <a:t>في ملاحظة  إن أحيانا ليس من الضروري كتابة الحدثين في الجملة كما رأينا في المثال السابق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 لكن في بعض الصياغات تحذف الجملة التي في </a:t>
            </a:r>
            <a:r>
              <a:rPr lang="ar-SA" sz="2400" b="1" dirty="0" smtClean="0">
                <a:solidFill>
                  <a:srgbClr val="00B0F0"/>
                </a:solidFill>
              </a:rPr>
              <a:t>الماضي البسيط </a:t>
            </a:r>
            <a:r>
              <a:rPr lang="ar-SA" sz="2400" b="1" dirty="0" smtClean="0">
                <a:solidFill>
                  <a:schemeClr val="tx1"/>
                </a:solidFill>
              </a:rPr>
              <a:t>وبالمقابل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 نلاحظ أن عنصر الوقت متضمن ومفهوم من خلال الجملة ونفهم إن الجملة التي إنحذفت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 هي أصلا في صيغة الماضي البسيط وراح نشوف في الأمثلة إن شاء الله.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متى نستخدم الماضي التام </a:t>
            </a:r>
          </a:p>
          <a:p>
            <a:pPr algn="ctr"/>
            <a:r>
              <a:rPr lang="ar-SA" sz="2400" dirty="0" smtClean="0"/>
              <a:t> </a:t>
            </a:r>
            <a:r>
              <a:rPr lang="ar-SA" sz="2400" b="1" dirty="0" smtClean="0">
                <a:solidFill>
                  <a:schemeClr val="tx1"/>
                </a:solidFill>
              </a:rPr>
              <a:t>طبعا التكرار يفيد الشطار ومثل ما ذكرنا في التعريف( وهو استخدام واحد)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 يستخدم للتعبير عن حدث معين أو فعل معين وقع( قبل حدث آخر ) في الماضي ..</a:t>
            </a:r>
            <a:br>
              <a:rPr lang="ar-SA" sz="2400" b="1" dirty="0" smtClean="0">
                <a:solidFill>
                  <a:schemeClr val="tx1"/>
                </a:solidFill>
              </a:rPr>
            </a:br>
            <a:r>
              <a:rPr lang="ar-SA" sz="2400" b="1" dirty="0" smtClean="0">
                <a:solidFill>
                  <a:schemeClr val="tx1"/>
                </a:solidFill>
              </a:rPr>
              <a:t>إذا لونلاحظ إنهم حدثين أو فعلين وكلهم في الماضي لكن واحد من الحدثين 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وقع قبل الآخر .وليس من الضروري وجود الحدث الآخر (الذي في الماضي البسيط)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 ظاهرا للعيان لكن متضمنا ومفهوم من خلال الجملة</a:t>
            </a:r>
          </a:p>
          <a:p>
            <a:pPr algn="ctr"/>
            <a:r>
              <a:rPr lang="ar-SA" sz="2400" b="1" dirty="0" smtClean="0">
                <a:solidFill>
                  <a:srgbClr val="00B0F0"/>
                </a:solidFill>
              </a:rPr>
              <a:t>يتبع </a:t>
            </a:r>
            <a:endParaRPr lang="ar-SA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60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92896" y="-171400"/>
            <a:ext cx="16057784" cy="727280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u="sng" dirty="0" smtClean="0">
                <a:solidFill>
                  <a:schemeClr val="tx1"/>
                </a:solidFill>
              </a:rPr>
              <a:t>أمثلة /</a:t>
            </a:r>
            <a:r>
              <a:rPr lang="en-US" sz="2000" b="1" u="sng" dirty="0" smtClean="0">
                <a:solidFill>
                  <a:schemeClr val="tx1"/>
                </a:solidFill>
              </a:rPr>
              <a:t> Examples</a:t>
            </a:r>
            <a:r>
              <a:rPr lang="ar-SA" sz="2000" b="1" u="sng" dirty="0" smtClean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My Parents </a:t>
            </a:r>
            <a:r>
              <a:rPr lang="en-US" sz="2000" b="1" dirty="0" smtClean="0">
                <a:solidFill>
                  <a:srgbClr val="FF0000"/>
                </a:solidFill>
              </a:rPr>
              <a:t>had</a:t>
            </a:r>
            <a:r>
              <a:rPr lang="en-US" sz="2000" b="1" dirty="0" smtClean="0">
                <a:solidFill>
                  <a:schemeClr val="tx1"/>
                </a:solidFill>
              </a:rPr>
              <a:t> already </a:t>
            </a:r>
            <a:r>
              <a:rPr lang="en-US" sz="2000" b="1" dirty="0" smtClean="0">
                <a:solidFill>
                  <a:srgbClr val="FF0000"/>
                </a:solidFill>
              </a:rPr>
              <a:t>eaten</a:t>
            </a:r>
            <a:r>
              <a:rPr lang="en-US" sz="2000" b="1" dirty="0" smtClean="0">
                <a:solidFill>
                  <a:schemeClr val="tx1"/>
                </a:solidFill>
              </a:rPr>
              <a:t> by the time I </a:t>
            </a:r>
            <a:r>
              <a:rPr lang="en-US" sz="2000" b="1" dirty="0" smtClean="0">
                <a:solidFill>
                  <a:srgbClr val="00B0F0"/>
                </a:solidFill>
              </a:rPr>
              <a:t>got</a:t>
            </a:r>
            <a:r>
              <a:rPr lang="en-US" sz="2000" b="1" dirty="0" smtClean="0">
                <a:solidFill>
                  <a:schemeClr val="tx1"/>
                </a:solidFill>
              </a:rPr>
              <a:t> home.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لقد أكل والداي توا في الوقت الذي حضرت فيه إلى المنزل </a:t>
            </a:r>
          </a:p>
          <a:p>
            <a:pPr algn="ctr"/>
            <a:r>
              <a:rPr lang="ar-SA" sz="2000" b="1" u="sng" dirty="0" smtClean="0">
                <a:solidFill>
                  <a:srgbClr val="FF0000"/>
                </a:solidFill>
              </a:rPr>
              <a:t>إذا الحدث الأول </a:t>
            </a:r>
            <a:r>
              <a:rPr lang="ar-SA" sz="2000" b="1" dirty="0" smtClean="0">
                <a:solidFill>
                  <a:schemeClr val="tx1"/>
                </a:solidFill>
              </a:rPr>
              <a:t>: أن والداي قد أكلا وهنا استخدمنا </a:t>
            </a:r>
            <a:r>
              <a:rPr lang="ar-SA" sz="2000" b="1" dirty="0" smtClean="0">
                <a:solidFill>
                  <a:srgbClr val="FF0000"/>
                </a:solidFill>
              </a:rPr>
              <a:t>الماضي التام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ar-SA" sz="2000" b="1" u="sng" dirty="0" smtClean="0">
                <a:solidFill>
                  <a:srgbClr val="FF0000"/>
                </a:solidFill>
              </a:rPr>
              <a:t>الحدث الثاني </a:t>
            </a:r>
            <a:r>
              <a:rPr lang="ar-SA" sz="2000" dirty="0" smtClean="0">
                <a:solidFill>
                  <a:schemeClr val="tx1"/>
                </a:solidFill>
              </a:rPr>
              <a:t>:</a:t>
            </a:r>
            <a:r>
              <a:rPr lang="ar-SA" sz="2000" b="1" dirty="0" smtClean="0">
                <a:solidFill>
                  <a:schemeClr val="tx1"/>
                </a:solidFill>
              </a:rPr>
              <a:t>حضوري المنزل وهنا استخدمنا </a:t>
            </a:r>
            <a:r>
              <a:rPr lang="ar-SA" sz="2000" b="1" dirty="0" smtClean="0">
                <a:solidFill>
                  <a:srgbClr val="00B0F0"/>
                </a:solidFill>
              </a:rPr>
              <a:t>الماضي البسيط </a:t>
            </a:r>
          </a:p>
          <a:p>
            <a:pPr algn="ctr"/>
            <a:r>
              <a:rPr lang="ar-SA" sz="2000" b="1" dirty="0" smtClean="0">
                <a:solidFill>
                  <a:srgbClr val="00B0F0"/>
                </a:solidFill>
              </a:rPr>
              <a:t>مثال آخر </a:t>
            </a:r>
          </a:p>
          <a:p>
            <a:pPr algn="ctr"/>
            <a:endParaRPr lang="ar-SA" sz="2000" b="1" dirty="0">
              <a:solidFill>
                <a:srgbClr val="00B0F0"/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I </a:t>
            </a:r>
            <a:r>
              <a:rPr lang="en-US" sz="2000" b="1" dirty="0" smtClean="0">
                <a:solidFill>
                  <a:srgbClr val="FF0000"/>
                </a:solidFill>
              </a:rPr>
              <a:t>had finished </a:t>
            </a:r>
            <a:r>
              <a:rPr lang="en-US" sz="2000" b="1" dirty="0" smtClean="0">
                <a:solidFill>
                  <a:schemeClr val="tx1"/>
                </a:solidFill>
              </a:rPr>
              <a:t>my work before the captin </a:t>
            </a:r>
            <a:r>
              <a:rPr lang="en-US" sz="2000" b="1" dirty="0" smtClean="0">
                <a:solidFill>
                  <a:srgbClr val="00B0F0"/>
                </a:solidFill>
              </a:rPr>
              <a:t>came</a:t>
            </a:r>
            <a:r>
              <a:rPr lang="en-US" sz="2000" b="1" dirty="0" smtClean="0">
                <a:solidFill>
                  <a:schemeClr val="tx1"/>
                </a:solidFill>
              </a:rPr>
              <a:t>.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لقد أنهيت عملي قبل مجيء الكابتن.</a:t>
            </a:r>
          </a:p>
          <a:p>
            <a:pPr algn="ctr"/>
            <a:r>
              <a:rPr lang="ar-SA" sz="2000" b="1" u="sng" dirty="0" smtClean="0">
                <a:solidFill>
                  <a:srgbClr val="FF0000"/>
                </a:solidFill>
              </a:rPr>
              <a:t>إذا الحدث الأول </a:t>
            </a:r>
            <a:r>
              <a:rPr lang="ar-SA" sz="2000" b="1" dirty="0" smtClean="0">
                <a:solidFill>
                  <a:schemeClr val="tx1"/>
                </a:solidFill>
              </a:rPr>
              <a:t>: أنني أنهيت عملي وهنا استخدمنا </a:t>
            </a:r>
            <a:r>
              <a:rPr lang="ar-SA" sz="2000" b="1" dirty="0" smtClean="0">
                <a:solidFill>
                  <a:srgbClr val="FF0000"/>
                </a:solidFill>
              </a:rPr>
              <a:t>الماضي التام.</a:t>
            </a:r>
          </a:p>
          <a:p>
            <a:pPr algn="ctr"/>
            <a:r>
              <a:rPr lang="ar-SA" sz="2000" b="1" u="sng" dirty="0" smtClean="0">
                <a:solidFill>
                  <a:srgbClr val="FF0000"/>
                </a:solidFill>
              </a:rPr>
              <a:t>الحدث الثاني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:مجيء الكابتن وهنا استخدمنا </a:t>
            </a:r>
            <a:r>
              <a:rPr lang="ar-SA" sz="2000" b="1" dirty="0" smtClean="0">
                <a:solidFill>
                  <a:srgbClr val="00B0F0"/>
                </a:solidFill>
              </a:rPr>
              <a:t>الماضي البسيط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ctr"/>
            <a:endParaRPr lang="ar-SA" sz="20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He </a:t>
            </a:r>
            <a:r>
              <a:rPr lang="en-US" sz="2000" b="1" dirty="0" smtClean="0">
                <a:solidFill>
                  <a:srgbClr val="FF0000"/>
                </a:solidFill>
              </a:rPr>
              <a:t>had</a:t>
            </a:r>
            <a:r>
              <a:rPr lang="en-US" sz="2000" b="1" dirty="0" smtClean="0">
                <a:solidFill>
                  <a:schemeClr val="tx1"/>
                </a:solidFill>
              </a:rPr>
              <a:t> never </a:t>
            </a:r>
            <a:r>
              <a:rPr lang="en-US" sz="2000" b="1" dirty="0" smtClean="0">
                <a:solidFill>
                  <a:srgbClr val="00B0F0"/>
                </a:solidFill>
              </a:rPr>
              <a:t>seen</a:t>
            </a:r>
            <a:r>
              <a:rPr lang="en-US" sz="2000" b="1" dirty="0" smtClean="0">
                <a:solidFill>
                  <a:schemeClr val="tx1"/>
                </a:solidFill>
              </a:rPr>
              <a:t> a cigarette before.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ctr"/>
            <a:r>
              <a:rPr lang="ar-SA" sz="2000" b="1" dirty="0" smtClean="0">
                <a:solidFill>
                  <a:srgbClr val="FF0000"/>
                </a:solidFill>
              </a:rPr>
              <a:t>لم يشاهد هو السيجارة من قبل .</a:t>
            </a:r>
          </a:p>
          <a:p>
            <a:pPr algn="ctr"/>
            <a:r>
              <a:rPr lang="ar-SA" sz="2000" b="1" u="sng" dirty="0" smtClean="0">
                <a:solidFill>
                  <a:srgbClr val="FF0000"/>
                </a:solidFill>
              </a:rPr>
              <a:t>إذا الحدث الأول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dirty="0" smtClean="0">
                <a:solidFill>
                  <a:schemeClr val="tx1"/>
                </a:solidFill>
              </a:rPr>
              <a:t>: أنه لم يشاهد السيجارة وهنا إستخدمنا الماضي التام</a:t>
            </a:r>
          </a:p>
          <a:p>
            <a:pPr algn="ctr"/>
            <a:r>
              <a:rPr lang="ar-SA" sz="2000" b="1" u="sng" dirty="0" smtClean="0">
                <a:solidFill>
                  <a:srgbClr val="FF0000"/>
                </a:solidFill>
              </a:rPr>
              <a:t>الحدث الثاني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dirty="0" smtClean="0">
                <a:solidFill>
                  <a:schemeClr val="tx1"/>
                </a:solidFill>
              </a:rPr>
              <a:t>:غير مذكور إنما هو مفهوم ومتضمن من خلال الجملة </a:t>
            </a:r>
            <a:r>
              <a:rPr lang="ar-SA" sz="2000" dirty="0" smtClean="0"/>
              <a:t>.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إذا الحدث الآخر الذي من المفترض أن يكون في الماضي البسيط محذوف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 هنا في الجملة وبالمقابل قد فهمنا مضمونه من سياق الجملة .</a:t>
            </a:r>
          </a:p>
          <a:p>
            <a:pPr algn="ctr"/>
            <a:r>
              <a:rPr lang="ar-SA" sz="2000" dirty="0" smtClean="0">
                <a:solidFill>
                  <a:srgbClr val="00B050"/>
                </a:solidFill>
              </a:rPr>
              <a:t>يتبع </a:t>
            </a:r>
          </a:p>
          <a:p>
            <a:pPr algn="ctr"/>
            <a:r>
              <a:rPr lang="ar-SA" sz="2400" dirty="0" smtClean="0"/>
              <a:t>.</a:t>
            </a:r>
            <a:endParaRPr lang="ar-SA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84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92896" y="-315416"/>
            <a:ext cx="16057784" cy="727280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/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en-US" sz="1600" b="1" dirty="0" smtClean="0">
                <a:solidFill>
                  <a:schemeClr val="tx1"/>
                </a:solidFill>
              </a:rPr>
              <a:t>He </a:t>
            </a:r>
            <a:r>
              <a:rPr lang="en-US" sz="1600" b="1" dirty="0" smtClean="0">
                <a:solidFill>
                  <a:srgbClr val="FF0000"/>
                </a:solidFill>
              </a:rPr>
              <a:t>had</a:t>
            </a:r>
            <a:r>
              <a:rPr lang="en-US" sz="1600" b="1" dirty="0" smtClean="0">
                <a:solidFill>
                  <a:schemeClr val="tx1"/>
                </a:solidFill>
              </a:rPr>
              <a:t> already </a:t>
            </a:r>
            <a:r>
              <a:rPr lang="en-US" sz="1600" b="1" dirty="0" smtClean="0">
                <a:solidFill>
                  <a:srgbClr val="FF0000"/>
                </a:solidFill>
              </a:rPr>
              <a:t>heard</a:t>
            </a:r>
            <a:r>
              <a:rPr lang="en-US" sz="1600" b="1" dirty="0" smtClean="0">
                <a:solidFill>
                  <a:schemeClr val="tx1"/>
                </a:solidFill>
              </a:rPr>
              <a:t> the story.</a:t>
            </a:r>
            <a:br>
              <a:rPr lang="en-US" sz="1600" b="1" dirty="0" smtClean="0">
                <a:solidFill>
                  <a:schemeClr val="tx1"/>
                </a:solidFill>
              </a:rPr>
            </a:br>
            <a:r>
              <a:rPr lang="ar-SA" sz="1600" b="1" dirty="0" smtClean="0">
                <a:solidFill>
                  <a:schemeClr val="tx1"/>
                </a:solidFill>
              </a:rPr>
              <a:t>لقد سمع القصة للتو.</a:t>
            </a:r>
            <a:br>
              <a:rPr lang="ar-SA" sz="1600" b="1" dirty="0" smtClean="0">
                <a:solidFill>
                  <a:schemeClr val="tx1"/>
                </a:solidFill>
              </a:rPr>
            </a:br>
            <a:r>
              <a:rPr lang="ar-SA" sz="1600" b="1" dirty="0" smtClean="0">
                <a:solidFill>
                  <a:schemeClr val="tx1"/>
                </a:solidFill>
              </a:rPr>
              <a:t/>
            </a:r>
            <a:br>
              <a:rPr lang="ar-SA" sz="1600" b="1" dirty="0" smtClean="0">
                <a:solidFill>
                  <a:schemeClr val="tx1"/>
                </a:solidFill>
              </a:rPr>
            </a:br>
            <a:r>
              <a:rPr lang="ar-SA" sz="1600" b="1" u="sng" dirty="0" smtClean="0">
                <a:solidFill>
                  <a:srgbClr val="FF0000"/>
                </a:solidFill>
              </a:rPr>
              <a:t>إذا الحدث الأول</a:t>
            </a:r>
            <a:r>
              <a:rPr lang="ar-SA" sz="1600" b="1" dirty="0" smtClean="0">
                <a:solidFill>
                  <a:srgbClr val="FF0000"/>
                </a:solidFill>
              </a:rPr>
              <a:t> </a:t>
            </a:r>
            <a:r>
              <a:rPr lang="ar-SA" sz="1600" b="1" dirty="0" smtClean="0">
                <a:solidFill>
                  <a:schemeClr val="tx1"/>
                </a:solidFill>
              </a:rPr>
              <a:t>: أنه سمع بالقصة وهنا إستخدمنا الماضي التام.</a:t>
            </a:r>
          </a:p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/>
            </a:r>
            <a:br>
              <a:rPr lang="ar-SA" sz="1600" b="1" dirty="0" smtClean="0">
                <a:solidFill>
                  <a:schemeClr val="tx1"/>
                </a:solidFill>
              </a:rPr>
            </a:br>
            <a:r>
              <a:rPr lang="ar-SA" sz="1600" b="1" u="sng" dirty="0" smtClean="0">
                <a:solidFill>
                  <a:srgbClr val="FF0000"/>
                </a:solidFill>
              </a:rPr>
              <a:t>الحدث الثاني</a:t>
            </a:r>
            <a:r>
              <a:rPr lang="ar-SA" sz="1600" b="1" dirty="0" smtClean="0">
                <a:solidFill>
                  <a:srgbClr val="FF0000"/>
                </a:solidFill>
              </a:rPr>
              <a:t> </a:t>
            </a:r>
            <a:r>
              <a:rPr lang="ar-SA" sz="1600" b="1" dirty="0" smtClean="0">
                <a:solidFill>
                  <a:schemeClr val="tx1"/>
                </a:solidFill>
              </a:rPr>
              <a:t>:غير مذكور إنما هو مفهوم ومتضمن من خلال الجملة .</a:t>
            </a:r>
            <a:br>
              <a:rPr lang="ar-SA" sz="1600" b="1" dirty="0" smtClean="0">
                <a:solidFill>
                  <a:schemeClr val="tx1"/>
                </a:solidFill>
              </a:rPr>
            </a:br>
            <a:r>
              <a:rPr lang="ar-SA" sz="1600" b="1" dirty="0" smtClean="0">
                <a:solidFill>
                  <a:schemeClr val="tx1"/>
                </a:solidFill>
              </a:rPr>
              <a:t/>
            </a:r>
            <a:br>
              <a:rPr lang="ar-SA" sz="1600" b="1" dirty="0" smtClean="0">
                <a:solidFill>
                  <a:schemeClr val="tx1"/>
                </a:solidFill>
              </a:rPr>
            </a:br>
            <a:r>
              <a:rPr lang="ar-SA" sz="1600" b="1" dirty="0" smtClean="0">
                <a:solidFill>
                  <a:schemeClr val="tx1"/>
                </a:solidFill>
              </a:rPr>
              <a:t>إذا الحدث الآخر الذي من المفترض أن يكون في الماضي البسيط محذوف</a:t>
            </a:r>
          </a:p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 هنا في الجملة وبالمقابل قد فهمنا مضمونه من سياق الجملة .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He </a:t>
            </a:r>
            <a:r>
              <a:rPr lang="en-US" sz="1600" b="1" dirty="0" smtClean="0">
                <a:solidFill>
                  <a:srgbClr val="FF0000"/>
                </a:solidFill>
              </a:rPr>
              <a:t>had called </a:t>
            </a:r>
            <a:r>
              <a:rPr lang="en-US" sz="1600" b="1" dirty="0" smtClean="0">
                <a:solidFill>
                  <a:schemeClr val="tx1"/>
                </a:solidFill>
              </a:rPr>
              <a:t>the doctor when I </a:t>
            </a:r>
            <a:r>
              <a:rPr lang="en-US" sz="1600" b="1" dirty="0" smtClean="0">
                <a:solidFill>
                  <a:srgbClr val="00B0F0"/>
                </a:solidFill>
              </a:rPr>
              <a:t>got</a:t>
            </a:r>
            <a:r>
              <a:rPr lang="en-US" sz="1600" b="1" dirty="0" smtClean="0">
                <a:solidFill>
                  <a:schemeClr val="tx1"/>
                </a:solidFill>
              </a:rPr>
              <a:t> there.</a:t>
            </a:r>
            <a:endParaRPr lang="ar-SA" sz="1600" b="1" dirty="0" smtClean="0">
              <a:solidFill>
                <a:schemeClr val="tx1"/>
              </a:solidFill>
            </a:endParaRPr>
          </a:p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لقد كان قد استدعى الطبيب حينما وصلت هناك.</a:t>
            </a:r>
            <a:br>
              <a:rPr lang="ar-SA" sz="1600" b="1" dirty="0" smtClean="0">
                <a:solidFill>
                  <a:schemeClr val="tx1"/>
                </a:solidFill>
              </a:rPr>
            </a:br>
            <a:r>
              <a:rPr lang="ar-SA" sz="1600" b="1" dirty="0" smtClean="0">
                <a:solidFill>
                  <a:schemeClr val="tx1"/>
                </a:solidFill>
              </a:rPr>
              <a:t/>
            </a:r>
            <a:br>
              <a:rPr lang="ar-SA" sz="1600" b="1" dirty="0" smtClean="0">
                <a:solidFill>
                  <a:schemeClr val="tx1"/>
                </a:solidFill>
              </a:rPr>
            </a:br>
            <a:r>
              <a:rPr lang="ar-SA" sz="1600" b="1" u="sng" dirty="0" smtClean="0">
                <a:solidFill>
                  <a:srgbClr val="FF0000"/>
                </a:solidFill>
              </a:rPr>
              <a:t>إذا الحدث الأول</a:t>
            </a:r>
            <a:r>
              <a:rPr lang="ar-SA" sz="1600" b="1" dirty="0" smtClean="0">
                <a:solidFill>
                  <a:srgbClr val="FF0000"/>
                </a:solidFill>
              </a:rPr>
              <a:t> </a:t>
            </a:r>
            <a:r>
              <a:rPr lang="ar-SA" sz="1600" b="1" dirty="0" smtClean="0">
                <a:solidFill>
                  <a:schemeClr val="tx1"/>
                </a:solidFill>
              </a:rPr>
              <a:t>: أنه استدعى الطبيب وهنا إستخدمنا الماضي التام.</a:t>
            </a:r>
          </a:p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/>
            </a:r>
            <a:br>
              <a:rPr lang="ar-SA" sz="1600" b="1" dirty="0" smtClean="0">
                <a:solidFill>
                  <a:schemeClr val="tx1"/>
                </a:solidFill>
              </a:rPr>
            </a:br>
            <a:r>
              <a:rPr lang="ar-SA" sz="1600" b="1" u="sng" dirty="0" smtClean="0">
                <a:solidFill>
                  <a:srgbClr val="FF0000"/>
                </a:solidFill>
              </a:rPr>
              <a:t>الحدث الثاني</a:t>
            </a:r>
            <a:r>
              <a:rPr lang="ar-SA" sz="1600" b="1" dirty="0" smtClean="0">
                <a:solidFill>
                  <a:srgbClr val="FF0000"/>
                </a:solidFill>
              </a:rPr>
              <a:t> </a:t>
            </a:r>
            <a:r>
              <a:rPr lang="ar-SA" sz="1600" b="1" dirty="0" smtClean="0">
                <a:solidFill>
                  <a:schemeClr val="tx1"/>
                </a:solidFill>
              </a:rPr>
              <a:t>:وصول المتكلم هناك وهنا إستخدمنا الماضي البسيط .</a:t>
            </a:r>
            <a:br>
              <a:rPr lang="ar-SA" sz="1600" b="1" dirty="0" smtClean="0">
                <a:solidFill>
                  <a:schemeClr val="tx1"/>
                </a:solidFill>
              </a:rPr>
            </a:br>
            <a:r>
              <a:rPr lang="ar-SA" sz="1600" b="1" dirty="0" smtClean="0">
                <a:solidFill>
                  <a:schemeClr val="tx1"/>
                </a:solidFill>
              </a:rPr>
              <a:t/>
            </a:r>
            <a:br>
              <a:rPr lang="ar-SA" sz="1600" b="1" dirty="0" smtClean="0">
                <a:solidFill>
                  <a:schemeClr val="tx1"/>
                </a:solidFill>
              </a:rPr>
            </a:br>
            <a:r>
              <a:rPr lang="ar-SA" sz="1600" b="1" dirty="0" smtClean="0">
                <a:solidFill>
                  <a:schemeClr val="tx1"/>
                </a:solidFill>
              </a:rPr>
              <a:t>ولو نلاحظ هنا أن الحدثين كانا ظاهرين للعيان.</a:t>
            </a:r>
          </a:p>
          <a:p>
            <a:pPr algn="ctr"/>
            <a:r>
              <a:rPr lang="ar-SA" sz="1600" b="1" dirty="0" smtClean="0">
                <a:solidFill>
                  <a:srgbClr val="FF0000"/>
                </a:solidFill>
              </a:rPr>
              <a:t>أتمنى ان تكون الأمثلة واضحة .</a:t>
            </a:r>
            <a:br>
              <a:rPr lang="ar-SA" sz="1600" b="1" dirty="0" smtClean="0">
                <a:solidFill>
                  <a:srgbClr val="FF0000"/>
                </a:solidFill>
              </a:rPr>
            </a:br>
            <a:r>
              <a:rPr lang="ar-SA" sz="1600" b="1" dirty="0" smtClean="0">
                <a:solidFill>
                  <a:srgbClr val="FF0000"/>
                </a:solidFill>
              </a:rPr>
              <a:t/>
            </a:r>
            <a:br>
              <a:rPr lang="ar-SA" sz="1600" b="1" dirty="0" smtClean="0">
                <a:solidFill>
                  <a:srgbClr val="FF0000"/>
                </a:solidFill>
              </a:rPr>
            </a:br>
            <a:r>
              <a:rPr lang="ar-SA" sz="1600" b="1" dirty="0" smtClean="0">
                <a:solidFill>
                  <a:srgbClr val="FF0000"/>
                </a:solidFill>
              </a:rPr>
              <a:t> لو أردنا كتابة أي قطعة في الماضي نكتب الجمل في الماضي البسيط لكن لو حصل</a:t>
            </a:r>
          </a:p>
          <a:p>
            <a:pPr algn="ctr"/>
            <a:r>
              <a:rPr lang="ar-SA" sz="1600" b="1" dirty="0" smtClean="0">
                <a:solidFill>
                  <a:srgbClr val="FF0000"/>
                </a:solidFill>
              </a:rPr>
              <a:t> أن تعرضنا في سرد القطعة إلى ذكر أشياء وقعت قبل الماضي البسيط</a:t>
            </a:r>
          </a:p>
          <a:p>
            <a:pPr algn="ctr"/>
            <a:r>
              <a:rPr lang="ar-SA" sz="1600" b="1" dirty="0" smtClean="0">
                <a:solidFill>
                  <a:srgbClr val="FF0000"/>
                </a:solidFill>
              </a:rPr>
              <a:t> إذا في هذه الحالة نستخدم الماضي التام.</a:t>
            </a:r>
          </a:p>
          <a:p>
            <a:endParaRPr lang="ar-SA" sz="2400" b="1" dirty="0" smtClean="0">
              <a:solidFill>
                <a:schemeClr val="tx1"/>
              </a:solidFill>
            </a:endParaRPr>
          </a:p>
          <a:p>
            <a:endParaRPr lang="ar-SA" sz="2400" b="1" dirty="0">
              <a:solidFill>
                <a:schemeClr val="tx1"/>
              </a:solidFill>
            </a:endParaRPr>
          </a:p>
          <a:p>
            <a:endParaRPr lang="ar-SA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41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322</Words>
  <Application>Microsoft Office PowerPoint</Application>
  <PresentationFormat>عرض على الشاشة (3:4)‏</PresentationFormat>
  <Paragraphs>63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Alasria Computer AR 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Naveed Zaman</dc:creator>
  <cp:lastModifiedBy>Naveed Zaman</cp:lastModifiedBy>
  <cp:revision>3</cp:revision>
  <dcterms:created xsi:type="dcterms:W3CDTF">2012-07-02T23:20:53Z</dcterms:created>
  <dcterms:modified xsi:type="dcterms:W3CDTF">2012-07-02T23:48:57Z</dcterms:modified>
</cp:coreProperties>
</file>