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5" d="100"/>
          <a:sy n="65" d="100"/>
        </p:scale>
        <p:origin x="-1536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A7A5F-BC9E-40C4-B808-EF0C7A0729DF}" type="datetimeFigureOut">
              <a:rPr lang="ar-SA" smtClean="0"/>
              <a:t>16/08/1433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9116F-10A2-42D3-B950-44E2A416D7E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8033475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A7A5F-BC9E-40C4-B808-EF0C7A0729DF}" type="datetimeFigureOut">
              <a:rPr lang="ar-SA" smtClean="0"/>
              <a:t>16/08/1433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9116F-10A2-42D3-B950-44E2A416D7E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9496116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A7A5F-BC9E-40C4-B808-EF0C7A0729DF}" type="datetimeFigureOut">
              <a:rPr lang="ar-SA" smtClean="0"/>
              <a:t>16/08/1433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9116F-10A2-42D3-B950-44E2A416D7E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9657276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A7A5F-BC9E-40C4-B808-EF0C7A0729DF}" type="datetimeFigureOut">
              <a:rPr lang="ar-SA" smtClean="0"/>
              <a:t>16/08/1433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9116F-10A2-42D3-B950-44E2A416D7E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103195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A7A5F-BC9E-40C4-B808-EF0C7A0729DF}" type="datetimeFigureOut">
              <a:rPr lang="ar-SA" smtClean="0"/>
              <a:t>16/08/1433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9116F-10A2-42D3-B950-44E2A416D7E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8934851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A7A5F-BC9E-40C4-B808-EF0C7A0729DF}" type="datetimeFigureOut">
              <a:rPr lang="ar-SA" smtClean="0"/>
              <a:t>16/08/1433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9116F-10A2-42D3-B950-44E2A416D7E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9589370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A7A5F-BC9E-40C4-B808-EF0C7A0729DF}" type="datetimeFigureOut">
              <a:rPr lang="ar-SA" smtClean="0"/>
              <a:t>16/08/1433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9116F-10A2-42D3-B950-44E2A416D7E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9445779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A7A5F-BC9E-40C4-B808-EF0C7A0729DF}" type="datetimeFigureOut">
              <a:rPr lang="ar-SA" smtClean="0"/>
              <a:t>16/08/1433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9116F-10A2-42D3-B950-44E2A416D7E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8045199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A7A5F-BC9E-40C4-B808-EF0C7A0729DF}" type="datetimeFigureOut">
              <a:rPr lang="ar-SA" smtClean="0"/>
              <a:t>16/08/1433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9116F-10A2-42D3-B950-44E2A416D7E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5740748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A7A5F-BC9E-40C4-B808-EF0C7A0729DF}" type="datetimeFigureOut">
              <a:rPr lang="ar-SA" smtClean="0"/>
              <a:t>16/08/1433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9116F-10A2-42D3-B950-44E2A416D7E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329382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A7A5F-BC9E-40C4-B808-EF0C7A0729DF}" type="datetimeFigureOut">
              <a:rPr lang="ar-SA" smtClean="0"/>
              <a:t>16/08/1433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9116F-10A2-42D3-B950-44E2A416D7E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8147671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EA7A5F-BC9E-40C4-B808-EF0C7A0729DF}" type="datetimeFigureOut">
              <a:rPr lang="ar-SA" smtClean="0"/>
              <a:t>16/08/1433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09116F-10A2-42D3-B950-44E2A416D7E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4600415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مستطيل 3"/>
          <p:cNvSpPr/>
          <p:nvPr/>
        </p:nvSpPr>
        <p:spPr>
          <a:xfrm>
            <a:off x="-3685581" y="-243408"/>
            <a:ext cx="16273808" cy="7416824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 smtClean="0">
                <a:solidFill>
                  <a:schemeClr val="tx1"/>
                </a:solidFill>
              </a:rPr>
              <a:t/>
            </a:r>
            <a:br>
              <a:rPr lang="ar-SA" sz="2000" b="1" dirty="0" smtClean="0">
                <a:solidFill>
                  <a:schemeClr val="tx1"/>
                </a:solidFill>
              </a:rPr>
            </a:br>
            <a:r>
              <a:rPr lang="ar-SA" sz="2000" b="1" dirty="0" smtClean="0">
                <a:solidFill>
                  <a:schemeClr val="tx1"/>
                </a:solidFill>
              </a:rPr>
              <a:t>ماذا نعني بالزمن المضارع البسيط؟ </a:t>
            </a:r>
            <a:br>
              <a:rPr lang="ar-SA" sz="2000" b="1" dirty="0" smtClean="0">
                <a:solidFill>
                  <a:schemeClr val="tx1"/>
                </a:solidFill>
              </a:rPr>
            </a:br>
            <a:r>
              <a:rPr lang="ar-SA" sz="2000" b="1" dirty="0" smtClean="0">
                <a:solidFill>
                  <a:schemeClr val="tx1"/>
                </a:solidFill>
              </a:rPr>
              <a:t>هو: الفعل الذي نستخدمه للتحدث عن حدث معين لا يحدث في الماضي</a:t>
            </a:r>
          </a:p>
          <a:p>
            <a:pPr algn="ctr"/>
            <a:r>
              <a:rPr lang="ar-SA" sz="2000" b="1" dirty="0" smtClean="0">
                <a:solidFill>
                  <a:schemeClr val="tx1"/>
                </a:solidFill>
              </a:rPr>
              <a:t> بل يحدث الآن في الأوقات الحالية وهذا الحدث يحدث بتكرار أو عادة أو إنه حقيقة ثابتة</a:t>
            </a:r>
          </a:p>
          <a:p>
            <a:pPr algn="ctr"/>
            <a:r>
              <a:rPr lang="ar-SA" sz="2000" b="1" dirty="0" smtClean="0">
                <a:solidFill>
                  <a:schemeClr val="tx1"/>
                </a:solidFill>
              </a:rPr>
              <a:t> لا تتغير أو شيء من المتعارف عليه أنه صحيح.</a:t>
            </a:r>
          </a:p>
          <a:p>
            <a:pPr algn="ctr"/>
            <a:r>
              <a:rPr lang="ar-SA" sz="2000" b="1" dirty="0" smtClean="0">
                <a:solidFill>
                  <a:schemeClr val="tx1"/>
                </a:solidFill>
              </a:rPr>
              <a:t>ولابد أن نفرق بين المضارع البسيط </a:t>
            </a:r>
            <a:r>
              <a:rPr lang="en-US" sz="2000" b="1" dirty="0" smtClean="0">
                <a:solidFill>
                  <a:schemeClr val="tx1"/>
                </a:solidFill>
              </a:rPr>
              <a:t>Present simple </a:t>
            </a:r>
            <a:r>
              <a:rPr lang="ar-SA" sz="2000" b="1" dirty="0" smtClean="0">
                <a:solidFill>
                  <a:schemeClr val="tx1"/>
                </a:solidFill>
              </a:rPr>
              <a:t>والمضارع المستمر </a:t>
            </a:r>
            <a:r>
              <a:rPr lang="en-US" sz="2000" b="1" dirty="0" smtClean="0">
                <a:solidFill>
                  <a:schemeClr val="tx1"/>
                </a:solidFill>
              </a:rPr>
              <a:t>present continuous </a:t>
            </a:r>
            <a:br>
              <a:rPr lang="en-US" sz="2000" b="1" dirty="0" smtClean="0">
                <a:solidFill>
                  <a:schemeClr val="tx1"/>
                </a:solidFill>
              </a:rPr>
            </a:br>
            <a:r>
              <a:rPr lang="ar-SA" sz="2000" b="1" dirty="0" smtClean="0">
                <a:solidFill>
                  <a:schemeClr val="tx1"/>
                </a:solidFill>
              </a:rPr>
              <a:t>وهذا ما سأتطرق له في دروس قادمة إ شاء الله .</a:t>
            </a:r>
            <a:br>
              <a:rPr lang="ar-SA" sz="2000" b="1" dirty="0" smtClean="0">
                <a:solidFill>
                  <a:schemeClr val="tx1"/>
                </a:solidFill>
              </a:rPr>
            </a:br>
            <a:r>
              <a:rPr lang="ar-SA" sz="2000" dirty="0" smtClean="0">
                <a:solidFill>
                  <a:schemeClr val="tx1"/>
                </a:solidFill>
              </a:rPr>
              <a:t> طريقة صياغة الفعل المضارع البسيط </a:t>
            </a:r>
            <a:br>
              <a:rPr lang="ar-SA" sz="2000" dirty="0" smtClean="0">
                <a:solidFill>
                  <a:schemeClr val="tx1"/>
                </a:solidFill>
              </a:rPr>
            </a:br>
            <a:r>
              <a:rPr lang="en-US" sz="2000" dirty="0" smtClean="0">
                <a:solidFill>
                  <a:schemeClr val="tx1"/>
                </a:solidFill>
              </a:rPr>
              <a:t>How to form present simple?</a:t>
            </a:r>
            <a:br>
              <a:rPr lang="en-US" sz="2000" dirty="0" smtClean="0">
                <a:solidFill>
                  <a:schemeClr val="tx1"/>
                </a:solidFill>
              </a:rPr>
            </a:br>
            <a:r>
              <a:rPr lang="en-US" sz="2000" dirty="0" smtClean="0">
                <a:solidFill>
                  <a:schemeClr val="tx1"/>
                </a:solidFill>
              </a:rPr>
              <a:t/>
            </a:r>
            <a:br>
              <a:rPr lang="en-US" sz="2000" dirty="0" smtClean="0">
                <a:solidFill>
                  <a:schemeClr val="tx1"/>
                </a:solidFill>
              </a:rPr>
            </a:br>
            <a:r>
              <a:rPr lang="ar-SA" sz="2000" dirty="0" smtClean="0">
                <a:solidFill>
                  <a:schemeClr val="tx1"/>
                </a:solidFill>
              </a:rPr>
              <a:t>طبعا عندنا طريقتين لصياغة المضارع البسيط</a:t>
            </a:r>
            <a:br>
              <a:rPr lang="ar-SA" sz="2000" dirty="0" smtClean="0">
                <a:solidFill>
                  <a:schemeClr val="tx1"/>
                </a:solidFill>
              </a:rPr>
            </a:br>
            <a:r>
              <a:rPr lang="en-US" sz="2000" dirty="0" smtClean="0">
                <a:solidFill>
                  <a:schemeClr val="tx1"/>
                </a:solidFill>
              </a:rPr>
              <a:t>Present simple</a:t>
            </a:r>
            <a:br>
              <a:rPr lang="en-US" sz="2000" dirty="0" smtClean="0">
                <a:solidFill>
                  <a:schemeClr val="tx1"/>
                </a:solidFill>
              </a:rPr>
            </a:br>
            <a:r>
              <a:rPr lang="en-US" sz="2000" dirty="0" smtClean="0">
                <a:solidFill>
                  <a:schemeClr val="tx1"/>
                </a:solidFill>
              </a:rPr>
              <a:t/>
            </a:r>
            <a:br>
              <a:rPr lang="en-US" sz="2000" dirty="0" smtClean="0">
                <a:solidFill>
                  <a:schemeClr val="tx1"/>
                </a:solidFill>
              </a:rPr>
            </a:br>
            <a:r>
              <a:rPr lang="en-US" sz="2000" dirty="0" smtClean="0">
                <a:solidFill>
                  <a:schemeClr val="tx1"/>
                </a:solidFill>
              </a:rPr>
              <a:t/>
            </a:r>
            <a:br>
              <a:rPr lang="en-US" sz="2000" dirty="0" smtClean="0">
                <a:solidFill>
                  <a:schemeClr val="tx1"/>
                </a:solidFill>
              </a:rPr>
            </a:br>
            <a:r>
              <a:rPr lang="ar-SA" sz="2000" dirty="0" smtClean="0">
                <a:solidFill>
                  <a:schemeClr val="tx1"/>
                </a:solidFill>
              </a:rPr>
              <a:t>أولا: </a:t>
            </a:r>
            <a:r>
              <a:rPr lang="en-US" sz="2000" dirty="0" smtClean="0">
                <a:solidFill>
                  <a:schemeClr val="tx1"/>
                </a:solidFill>
              </a:rPr>
              <a:t>Subject + </a:t>
            </a:r>
            <a:r>
              <a:rPr lang="en-US" sz="2000" dirty="0" smtClean="0">
                <a:solidFill>
                  <a:srgbClr val="FF0000"/>
                </a:solidFill>
              </a:rPr>
              <a:t>verb</a:t>
            </a:r>
            <a:r>
              <a:rPr lang="en-US" sz="2000" dirty="0" smtClean="0">
                <a:solidFill>
                  <a:schemeClr val="tx1"/>
                </a:solidFill>
              </a:rPr>
              <a:t> (</a:t>
            </a:r>
            <a:r>
              <a:rPr lang="en-US" sz="2000" dirty="0" smtClean="0">
                <a:solidFill>
                  <a:srgbClr val="FF0000"/>
                </a:solidFill>
              </a:rPr>
              <a:t>s</a:t>
            </a:r>
            <a:r>
              <a:rPr lang="en-US" sz="2000" dirty="0" smtClean="0">
                <a:solidFill>
                  <a:schemeClr val="tx1"/>
                </a:solidFill>
              </a:rPr>
              <a:t>) +object</a:t>
            </a:r>
            <a:br>
              <a:rPr lang="en-US" sz="2000" dirty="0" smtClean="0">
                <a:solidFill>
                  <a:schemeClr val="tx1"/>
                </a:solidFill>
              </a:rPr>
            </a:br>
            <a:r>
              <a:rPr lang="ar-SA" sz="2000" dirty="0" smtClean="0">
                <a:solidFill>
                  <a:schemeClr val="tx1"/>
                </a:solidFill>
              </a:rPr>
              <a:t>إذا فاعل ثم الفعل مضافا معه حرف الـ </a:t>
            </a:r>
            <a:r>
              <a:rPr lang="en-US" sz="2000" dirty="0" smtClean="0">
                <a:solidFill>
                  <a:schemeClr val="tx1"/>
                </a:solidFill>
              </a:rPr>
              <a:t>s </a:t>
            </a:r>
            <a:r>
              <a:rPr lang="ar-SA" sz="2000" dirty="0" smtClean="0">
                <a:solidFill>
                  <a:schemeClr val="tx1"/>
                </a:solidFill>
              </a:rPr>
              <a:t>الملحقة بالفعل ثم المفعول به </a:t>
            </a:r>
            <a:br>
              <a:rPr lang="ar-SA" sz="2000" dirty="0" smtClean="0">
                <a:solidFill>
                  <a:schemeClr val="tx1"/>
                </a:solidFill>
              </a:rPr>
            </a:br>
            <a:r>
              <a:rPr lang="ar-SA" sz="2000" dirty="0" smtClean="0">
                <a:solidFill>
                  <a:schemeClr val="tx1"/>
                </a:solidFill>
              </a:rPr>
              <a:t>لكن فيه ملاحظه مهمة هنا إنه : لابد إضافة حرف ال </a:t>
            </a:r>
            <a:r>
              <a:rPr lang="en-US" sz="2000" dirty="0" smtClean="0">
                <a:solidFill>
                  <a:schemeClr val="tx1"/>
                </a:solidFill>
              </a:rPr>
              <a:t>s </a:t>
            </a:r>
            <a:r>
              <a:rPr lang="ar-SA" sz="2000" dirty="0" smtClean="0">
                <a:solidFill>
                  <a:schemeClr val="tx1"/>
                </a:solidFill>
              </a:rPr>
              <a:t>في الفعل في حالة توفر شرطين ضروريين</a:t>
            </a:r>
          </a:p>
          <a:p>
            <a:pPr algn="ctr"/>
            <a:r>
              <a:rPr lang="ar-SA" sz="2000" dirty="0" smtClean="0">
                <a:solidFill>
                  <a:schemeClr val="tx1"/>
                </a:solidFill>
              </a:rPr>
              <a:t>:</a:t>
            </a:r>
            <a:endParaRPr lang="ar-SA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4589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مستطيل 3"/>
          <p:cNvSpPr/>
          <p:nvPr/>
        </p:nvSpPr>
        <p:spPr>
          <a:xfrm>
            <a:off x="-3420888" y="-171400"/>
            <a:ext cx="15985776" cy="7344816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SA" dirty="0" smtClean="0"/>
              <a:t> </a:t>
            </a:r>
          </a:p>
          <a:p>
            <a:pPr algn="ctr"/>
            <a:r>
              <a:rPr lang="ar-SA" b="1" dirty="0" smtClean="0"/>
              <a:t>- </a:t>
            </a:r>
            <a:r>
              <a:rPr lang="ar-SA" b="1" u="sng" dirty="0" smtClean="0"/>
              <a:t>الشرط الأول</a:t>
            </a:r>
            <a:r>
              <a:rPr lang="ar-SA" b="1" dirty="0" smtClean="0"/>
              <a:t> :إذا كان الفاعل في بداية الجملة عبارة عن الضمائر التالية </a:t>
            </a:r>
            <a:br>
              <a:rPr lang="ar-SA" b="1" dirty="0" smtClean="0"/>
            </a:br>
            <a:r>
              <a:rPr lang="en-US" b="1" dirty="0" smtClean="0"/>
              <a:t>He , She , It</a:t>
            </a:r>
            <a:br>
              <a:rPr lang="en-US" b="1" dirty="0" smtClean="0"/>
            </a:br>
            <a:r>
              <a:rPr lang="ar-SA" b="1" dirty="0" smtClean="0"/>
              <a:t>إذا لو توفرت هذه الثلاث الضمائر في محل الفاعل</a:t>
            </a:r>
          </a:p>
          <a:p>
            <a:pPr algn="ctr"/>
            <a:r>
              <a:rPr lang="ar-SA" b="1" dirty="0" smtClean="0"/>
              <a:t> كان من الضروري وضع حرف ال </a:t>
            </a:r>
            <a:r>
              <a:rPr lang="en-US" sz="2800" b="1" dirty="0" smtClean="0">
                <a:solidFill>
                  <a:srgbClr val="FF0000"/>
                </a:solidFill>
              </a:rPr>
              <a:t>s</a:t>
            </a:r>
            <a:r>
              <a:rPr lang="ar-SA" b="1" dirty="0" smtClean="0"/>
              <a:t>في الفعل الذي يلي الفاعل </a:t>
            </a:r>
            <a:br>
              <a:rPr lang="ar-SA" b="1" dirty="0" smtClean="0"/>
            </a:br>
            <a:r>
              <a:rPr lang="ar-SA" b="1" dirty="0" smtClean="0"/>
              <a:t>حرف ال </a:t>
            </a:r>
            <a:r>
              <a:rPr lang="en-US" b="1" dirty="0" smtClean="0"/>
              <a:t> </a:t>
            </a:r>
            <a:r>
              <a:rPr lang="en-US" sz="2000" b="1" dirty="0" smtClean="0">
                <a:solidFill>
                  <a:srgbClr val="FF0000"/>
                </a:solidFill>
              </a:rPr>
              <a:t>s</a:t>
            </a:r>
            <a:r>
              <a:rPr lang="en-US" b="1" dirty="0" smtClean="0"/>
              <a:t> </a:t>
            </a:r>
            <a:r>
              <a:rPr lang="ar-SA" b="1" dirty="0" smtClean="0"/>
              <a:t>يساوي العالم كله </a:t>
            </a:r>
          </a:p>
          <a:p>
            <a:pPr algn="ctr"/>
            <a:r>
              <a:rPr lang="ar-SA" b="1" dirty="0" smtClean="0"/>
              <a:t>أمثلة .../ </a:t>
            </a:r>
            <a:r>
              <a:rPr lang="en-US" b="1" dirty="0" smtClean="0"/>
              <a:t>Examples: </a:t>
            </a:r>
            <a:r>
              <a:rPr lang="en-US" b="1" dirty="0" smtClean="0">
                <a:solidFill>
                  <a:srgbClr val="FFFF00"/>
                </a:solidFill>
              </a:rPr>
              <a:t>He</a:t>
            </a:r>
            <a:r>
              <a:rPr lang="en-US" b="1" dirty="0" smtClean="0"/>
              <a:t> sing</a:t>
            </a:r>
            <a:r>
              <a:rPr lang="en-US" b="1" dirty="0" smtClean="0">
                <a:solidFill>
                  <a:srgbClr val="FF0000"/>
                </a:solidFill>
              </a:rPr>
              <a:t>s </a:t>
            </a:r>
            <a:r>
              <a:rPr lang="en-US" b="1" dirty="0" smtClean="0"/>
              <a:t>in his room.</a:t>
            </a:r>
            <a:endParaRPr lang="ar-SA" b="1" dirty="0" smtClean="0"/>
          </a:p>
          <a:p>
            <a:pPr algn="ctr"/>
            <a:r>
              <a:rPr lang="ar-SA" b="1" dirty="0" smtClean="0"/>
              <a:t>هو يغني في غرفته.</a:t>
            </a:r>
          </a:p>
          <a:p>
            <a:pPr algn="ctr"/>
            <a:endParaRPr lang="ar-SA" b="1" dirty="0"/>
          </a:p>
          <a:p>
            <a:pPr algn="ctr"/>
            <a:r>
              <a:rPr lang="ar-SA" b="1" dirty="0" smtClean="0"/>
              <a:t/>
            </a:r>
            <a:br>
              <a:rPr lang="ar-SA" b="1" dirty="0" smtClean="0"/>
            </a:br>
            <a:r>
              <a:rPr lang="en-US" b="1" dirty="0" smtClean="0">
                <a:solidFill>
                  <a:srgbClr val="FFFF00"/>
                </a:solidFill>
              </a:rPr>
              <a:t>She</a:t>
            </a:r>
            <a:r>
              <a:rPr lang="en-US" b="1" dirty="0" smtClean="0"/>
              <a:t> eat</a:t>
            </a:r>
            <a:r>
              <a:rPr lang="en-US" b="1" dirty="0" smtClean="0">
                <a:solidFill>
                  <a:srgbClr val="FF0000"/>
                </a:solidFill>
              </a:rPr>
              <a:t>s</a:t>
            </a:r>
            <a:r>
              <a:rPr lang="en-US" b="1" dirty="0" smtClean="0"/>
              <a:t> the apple</a:t>
            </a:r>
            <a:endParaRPr lang="ar-SA" b="1" dirty="0" smtClean="0"/>
          </a:p>
          <a:p>
            <a:pPr algn="ctr"/>
            <a:r>
              <a:rPr lang="ar-SA" b="1" dirty="0" smtClean="0"/>
              <a:t>هي تأكل التفاحة </a:t>
            </a:r>
          </a:p>
          <a:p>
            <a:pPr algn="ctr"/>
            <a:endParaRPr lang="ar-SA" b="1" dirty="0"/>
          </a:p>
          <a:p>
            <a:pPr algn="ctr"/>
            <a:r>
              <a:rPr lang="en-US" dirty="0" smtClean="0">
                <a:solidFill>
                  <a:srgbClr val="FFFF00"/>
                </a:solidFill>
              </a:rPr>
              <a:t>It</a:t>
            </a:r>
            <a:r>
              <a:rPr lang="en-US" dirty="0" smtClean="0"/>
              <a:t> snow</a:t>
            </a:r>
            <a:r>
              <a:rPr lang="en-US" dirty="0" smtClean="0">
                <a:solidFill>
                  <a:srgbClr val="FF0000"/>
                </a:solidFill>
              </a:rPr>
              <a:t>s</a:t>
            </a:r>
            <a:r>
              <a:rPr lang="en-US" dirty="0" smtClean="0"/>
              <a:t> in Alaska</a:t>
            </a:r>
          </a:p>
          <a:p>
            <a:pPr algn="ctr"/>
            <a:r>
              <a:rPr lang="ar-SA" b="1" dirty="0" smtClean="0"/>
              <a:t>إنها تثلج في ألاسكا .</a:t>
            </a:r>
          </a:p>
          <a:p>
            <a:pPr algn="ctr"/>
            <a:endParaRPr lang="ar-SA" b="1" dirty="0"/>
          </a:p>
          <a:p>
            <a:pPr algn="ctr"/>
            <a:r>
              <a:rPr lang="ar-SA" b="1" dirty="0" smtClean="0"/>
              <a:t>إذا في جميع الأمثلة السابقة لاحظنا وجود حرف ال </a:t>
            </a:r>
            <a:r>
              <a:rPr lang="en-US" b="1" dirty="0" smtClean="0"/>
              <a:t> </a:t>
            </a:r>
            <a:r>
              <a:rPr lang="en-US" sz="2000" b="1" dirty="0" smtClean="0">
                <a:solidFill>
                  <a:srgbClr val="FF0000"/>
                </a:solidFill>
              </a:rPr>
              <a:t>s</a:t>
            </a:r>
            <a:r>
              <a:rPr lang="en-US" b="1" dirty="0" smtClean="0"/>
              <a:t> </a:t>
            </a:r>
            <a:r>
              <a:rPr lang="ar-SA" b="1" dirty="0" smtClean="0"/>
              <a:t>ملحوقا بالفعل المضارع والسبب ؟؟</a:t>
            </a:r>
            <a:br>
              <a:rPr lang="ar-SA" b="1" dirty="0" smtClean="0"/>
            </a:br>
            <a:r>
              <a:rPr lang="ar-SA" b="1" dirty="0" smtClean="0"/>
              <a:t>هو أن الفاعل هو إما </a:t>
            </a:r>
            <a:r>
              <a:rPr lang="en-US" b="1" dirty="0" smtClean="0">
                <a:solidFill>
                  <a:srgbClr val="FFFF00"/>
                </a:solidFill>
              </a:rPr>
              <a:t>He , She , it 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ar-SA" b="1" dirty="0" smtClean="0"/>
              <a:t>أما الضمائر الأخرى فلا  اتتبع نفس القاعدة أي</a:t>
            </a:r>
            <a:endParaRPr lang="ar-SA" b="1" dirty="0"/>
          </a:p>
        </p:txBody>
      </p:sp>
    </p:spTree>
    <p:extLst>
      <p:ext uri="{BB962C8B-B14F-4D97-AF65-F5344CB8AC3E}">
        <p14:creationId xmlns:p14="http://schemas.microsoft.com/office/powerpoint/2010/main" val="2196785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مستطيل 3"/>
          <p:cNvSpPr/>
          <p:nvPr/>
        </p:nvSpPr>
        <p:spPr>
          <a:xfrm>
            <a:off x="-3492896" y="-171400"/>
            <a:ext cx="16129792" cy="7344816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285750" indent="-285750" algn="ctr">
              <a:buFontTx/>
              <a:buChar char="-"/>
            </a:pPr>
            <a:r>
              <a:rPr lang="ar-SA" b="1" u="sng" dirty="0" smtClean="0"/>
              <a:t>الشرط الثاني</a:t>
            </a:r>
            <a:r>
              <a:rPr lang="ar-SA" b="1" dirty="0" smtClean="0"/>
              <a:t> هو إذا كان الفاعل يعود على اسم مذكر أو مؤنث أو جماد أي غير عاقل .</a:t>
            </a:r>
            <a:br>
              <a:rPr lang="ar-SA" b="1" dirty="0" smtClean="0"/>
            </a:br>
            <a:r>
              <a:rPr lang="ar-SA" b="1" dirty="0" smtClean="0"/>
              <a:t>إذا في هذه الحالة نضيف حرف ال (</a:t>
            </a:r>
            <a:r>
              <a:rPr lang="en-US" b="1" dirty="0" smtClean="0"/>
              <a:t>s) </a:t>
            </a:r>
            <a:r>
              <a:rPr lang="ar-SA" b="1" dirty="0" smtClean="0"/>
              <a:t>ملحقا بالفعل المضارع </a:t>
            </a:r>
            <a:br>
              <a:rPr lang="ar-SA" b="1" dirty="0" smtClean="0"/>
            </a:br>
            <a:r>
              <a:rPr lang="ar-SA" b="1" dirty="0" smtClean="0"/>
              <a:t>أمثلة /</a:t>
            </a:r>
            <a:r>
              <a:rPr lang="en-US" b="1" dirty="0" smtClean="0"/>
              <a:t>Examples  </a:t>
            </a:r>
            <a:r>
              <a:rPr lang="en-US" b="1" dirty="0" smtClean="0">
                <a:solidFill>
                  <a:srgbClr val="FFFF00"/>
                </a:solidFill>
              </a:rPr>
              <a:t>Nasser </a:t>
            </a:r>
            <a:r>
              <a:rPr lang="en-US" b="1" dirty="0" smtClean="0"/>
              <a:t>sing</a:t>
            </a:r>
            <a:r>
              <a:rPr lang="en-US" b="1" dirty="0" smtClean="0">
                <a:solidFill>
                  <a:srgbClr val="FF0000"/>
                </a:solidFill>
              </a:rPr>
              <a:t>s </a:t>
            </a:r>
            <a:r>
              <a:rPr lang="en-US" b="1" dirty="0" smtClean="0"/>
              <a:t>in his room . </a:t>
            </a:r>
            <a:endParaRPr lang="ar-SA" b="1" dirty="0" smtClean="0"/>
          </a:p>
          <a:p>
            <a:pPr marL="285750" indent="-285750" algn="ctr">
              <a:buFontTx/>
              <a:buChar char="-"/>
            </a:pPr>
            <a:r>
              <a:rPr lang="ar-SA" b="1" dirty="0" smtClean="0"/>
              <a:t>يغني ناصر في غرفته </a:t>
            </a:r>
          </a:p>
          <a:p>
            <a:pPr marL="285750" indent="-285750" algn="ctr">
              <a:buFontTx/>
              <a:buChar char="-"/>
            </a:pPr>
            <a:r>
              <a:rPr lang="ar-SA" b="1" dirty="0" smtClean="0"/>
              <a:t>إذا ناصر اسم يعود إلى شيء مذكر</a:t>
            </a:r>
          </a:p>
          <a:p>
            <a:pPr marL="285750" indent="-285750" algn="ctr">
              <a:buFontTx/>
              <a:buChar char="-"/>
            </a:pPr>
            <a:r>
              <a:rPr lang="en-US" b="1" dirty="0" smtClean="0">
                <a:solidFill>
                  <a:srgbClr val="FFFF00"/>
                </a:solidFill>
              </a:rPr>
              <a:t>Faten </a:t>
            </a:r>
            <a:r>
              <a:rPr lang="en-US" b="1" dirty="0" smtClean="0"/>
              <a:t>eat</a:t>
            </a:r>
            <a:r>
              <a:rPr lang="en-US" b="1" dirty="0" smtClean="0">
                <a:solidFill>
                  <a:srgbClr val="FF0000"/>
                </a:solidFill>
              </a:rPr>
              <a:t>s</a:t>
            </a:r>
            <a:r>
              <a:rPr lang="en-US" b="1" dirty="0" smtClean="0"/>
              <a:t> the apple.</a:t>
            </a:r>
            <a:r>
              <a:rPr lang="ar-SA" b="1" dirty="0" smtClean="0"/>
              <a:t> </a:t>
            </a:r>
          </a:p>
          <a:p>
            <a:pPr marL="285750" indent="-285750" algn="ctr">
              <a:buFontTx/>
              <a:buChar char="-"/>
            </a:pPr>
            <a:r>
              <a:rPr lang="ar-SA" b="1" dirty="0" smtClean="0"/>
              <a:t>تأكل فاتن التفاحة.</a:t>
            </a:r>
          </a:p>
          <a:p>
            <a:pPr marL="285750" indent="-285750" algn="ctr">
              <a:buFontTx/>
              <a:buChar char="-"/>
            </a:pPr>
            <a:r>
              <a:rPr lang="ar-SA" b="1" dirty="0" smtClean="0"/>
              <a:t>إذا فاتن اسم يعود إلى مؤنث </a:t>
            </a:r>
          </a:p>
          <a:p>
            <a:pPr marL="285750" indent="-285750" algn="ctr">
              <a:buFontTx/>
              <a:buChar char="-"/>
            </a:pPr>
            <a:endParaRPr lang="ar-SA" b="1" dirty="0"/>
          </a:p>
          <a:p>
            <a:pPr marL="285750" indent="-285750" algn="ctr">
              <a:buFontTx/>
              <a:buChar char="-"/>
            </a:pPr>
            <a:r>
              <a:rPr lang="en-US" dirty="0" smtClean="0"/>
              <a:t>The </a:t>
            </a:r>
            <a:r>
              <a:rPr lang="en-US" dirty="0" smtClean="0">
                <a:solidFill>
                  <a:srgbClr val="FFFF00"/>
                </a:solidFill>
              </a:rPr>
              <a:t>Internet</a:t>
            </a:r>
            <a:r>
              <a:rPr lang="en-US" dirty="0" smtClean="0"/>
              <a:t> stop</a:t>
            </a:r>
            <a:r>
              <a:rPr lang="en-US" dirty="0" smtClean="0">
                <a:solidFill>
                  <a:srgbClr val="FF0000"/>
                </a:solidFill>
              </a:rPr>
              <a:t>s </a:t>
            </a:r>
            <a:r>
              <a:rPr lang="en-US" dirty="0" smtClean="0"/>
              <a:t>suddenly.</a:t>
            </a:r>
            <a:endParaRPr lang="ar-SA" dirty="0" smtClean="0"/>
          </a:p>
          <a:p>
            <a:pPr marL="285750" indent="-285750" algn="ctr">
              <a:buFontTx/>
              <a:buChar char="-"/>
            </a:pPr>
            <a:r>
              <a:rPr lang="ar-SA" b="1" dirty="0" smtClean="0"/>
              <a:t>توقف الإنترنت فجأة </a:t>
            </a:r>
            <a:br>
              <a:rPr lang="ar-SA" b="1" dirty="0" smtClean="0"/>
            </a:br>
            <a:r>
              <a:rPr lang="ar-SA" b="1" dirty="0" smtClean="0"/>
              <a:t>إذا الإنترنت اسم غير عاقل أو جماد .</a:t>
            </a:r>
          </a:p>
          <a:p>
            <a:pPr marL="285750" indent="-285750" algn="ctr">
              <a:buFontTx/>
              <a:buChar char="-"/>
            </a:pPr>
            <a:endParaRPr lang="ar-SA" b="1" dirty="0"/>
          </a:p>
          <a:p>
            <a:pPr marL="285750" indent="-285750" algn="ctr">
              <a:buFontTx/>
              <a:buChar char="-"/>
            </a:pPr>
            <a:endParaRPr lang="ar-SA" b="1" dirty="0"/>
          </a:p>
        </p:txBody>
      </p:sp>
    </p:spTree>
    <p:extLst>
      <p:ext uri="{BB962C8B-B14F-4D97-AF65-F5344CB8AC3E}">
        <p14:creationId xmlns:p14="http://schemas.microsoft.com/office/powerpoint/2010/main" val="3402860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مستطيل 3"/>
          <p:cNvSpPr/>
          <p:nvPr/>
        </p:nvSpPr>
        <p:spPr>
          <a:xfrm>
            <a:off x="-3492896" y="-171400"/>
            <a:ext cx="16057784" cy="741682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u="sng" dirty="0" smtClean="0">
                <a:solidFill>
                  <a:srgbClr val="FF0000"/>
                </a:solidFill>
              </a:rPr>
              <a:t>ثانيا</a:t>
            </a:r>
            <a:r>
              <a:rPr lang="ar-SA" b="1" u="sng" dirty="0" smtClean="0"/>
              <a:t>:</a:t>
            </a:r>
            <a:r>
              <a:rPr lang="ar-SA" b="1" dirty="0" smtClean="0"/>
              <a:t> </a:t>
            </a:r>
            <a:br>
              <a:rPr lang="ar-SA" b="1" dirty="0" smtClean="0"/>
            </a:br>
            <a:r>
              <a:rPr lang="en-US" b="1" dirty="0" smtClean="0"/>
              <a:t>Subject + </a:t>
            </a:r>
            <a:r>
              <a:rPr lang="en-US" b="1" dirty="0" smtClean="0">
                <a:solidFill>
                  <a:schemeClr val="bg1"/>
                </a:solidFill>
              </a:rPr>
              <a:t>verb </a:t>
            </a:r>
            <a:r>
              <a:rPr lang="en-US" b="1" dirty="0" smtClean="0"/>
              <a:t>+</a:t>
            </a:r>
            <a:r>
              <a:rPr lang="en-US" b="1" dirty="0" smtClean="0">
                <a:solidFill>
                  <a:schemeClr val="bg1"/>
                </a:solidFill>
              </a:rPr>
              <a:t>object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ar-SA" b="1" dirty="0" smtClean="0"/>
              <a:t>إذا فاعل ثم الفعل من غير إضافة حرف ال </a:t>
            </a:r>
            <a:r>
              <a:rPr lang="en-US" b="1" dirty="0" smtClean="0"/>
              <a:t> </a:t>
            </a:r>
            <a:r>
              <a:rPr lang="en-US" b="1" dirty="0" smtClean="0">
                <a:solidFill>
                  <a:srgbClr val="FF0000"/>
                </a:solidFill>
              </a:rPr>
              <a:t>s </a:t>
            </a:r>
            <a:r>
              <a:rPr lang="ar-SA" b="1" dirty="0" smtClean="0"/>
              <a:t>ثم المفعول به </a:t>
            </a:r>
            <a:br>
              <a:rPr lang="ar-SA" b="1" dirty="0" smtClean="0"/>
            </a:br>
            <a:r>
              <a:rPr lang="ar-SA" b="1" u="sng" dirty="0" smtClean="0"/>
              <a:t>وحتى نطبق هذه القاعدة لابد من توفر الشرط التالي</a:t>
            </a:r>
            <a:r>
              <a:rPr lang="ar-SA" b="1" dirty="0" smtClean="0"/>
              <a:t> *</a:t>
            </a:r>
          </a:p>
          <a:p>
            <a:pPr algn="ctr"/>
            <a:r>
              <a:rPr lang="ar-SA" b="1" dirty="0" smtClean="0"/>
              <a:t> في حالة توفر الضمائر التالية في محل الفاعل وهي</a:t>
            </a:r>
            <a:br>
              <a:rPr lang="ar-SA" b="1" dirty="0" smtClean="0"/>
            </a:br>
            <a:r>
              <a:rPr lang="en-US" b="1" dirty="0" smtClean="0"/>
              <a:t>I , you , they ,we </a:t>
            </a:r>
            <a:endParaRPr lang="ar-SA" b="1" dirty="0" smtClean="0"/>
          </a:p>
          <a:p>
            <a:pPr algn="ctr"/>
            <a:r>
              <a:rPr lang="ar-SA" b="1" dirty="0" smtClean="0"/>
              <a:t>أمثلة / </a:t>
            </a:r>
            <a:r>
              <a:rPr lang="en-US" b="1" dirty="0" smtClean="0"/>
              <a:t>Examples </a:t>
            </a:r>
            <a:br>
              <a:rPr lang="en-US" b="1" dirty="0" smtClean="0"/>
            </a:br>
            <a:r>
              <a:rPr lang="en-US" b="1" dirty="0" smtClean="0"/>
              <a:t>They </a:t>
            </a:r>
            <a:r>
              <a:rPr lang="en-US" b="1" dirty="0" smtClean="0">
                <a:solidFill>
                  <a:srgbClr val="FF0000"/>
                </a:solidFill>
              </a:rPr>
              <a:t>watch </a:t>
            </a:r>
            <a:r>
              <a:rPr lang="en-US" b="1" dirty="0" smtClean="0"/>
              <a:t>the T.V every day.</a:t>
            </a:r>
            <a:br>
              <a:rPr lang="en-US" b="1" dirty="0" smtClean="0"/>
            </a:br>
            <a:r>
              <a:rPr lang="ar-SA" b="1" dirty="0" smtClean="0"/>
              <a:t>هم يشاهدوا جهاز التلفاز يوميا</a:t>
            </a:r>
          </a:p>
          <a:p>
            <a:pPr algn="ctr"/>
            <a:endParaRPr lang="ar-SA" b="1" dirty="0"/>
          </a:p>
          <a:p>
            <a:pPr algn="ctr"/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>
                <a:solidFill>
                  <a:srgbClr val="00B0F0"/>
                </a:solidFill>
              </a:rPr>
              <a:t>We</a:t>
            </a:r>
            <a:r>
              <a:rPr lang="en-US" b="1" dirty="0" smtClean="0"/>
              <a:t> </a:t>
            </a:r>
            <a:r>
              <a:rPr lang="en-US" b="1" dirty="0" smtClean="0">
                <a:solidFill>
                  <a:srgbClr val="FF0000"/>
                </a:solidFill>
              </a:rPr>
              <a:t>watch</a:t>
            </a:r>
            <a:r>
              <a:rPr lang="en-US" b="1" dirty="0" smtClean="0"/>
              <a:t> the T.V every day.</a:t>
            </a:r>
            <a:br>
              <a:rPr lang="en-US" b="1" dirty="0" smtClean="0"/>
            </a:br>
            <a:r>
              <a:rPr lang="ar-SA" b="1" dirty="0" smtClean="0"/>
              <a:t>نحن نشاهد جهاز التلفاز يوميا .</a:t>
            </a:r>
          </a:p>
          <a:p>
            <a:pPr algn="ctr"/>
            <a:endParaRPr lang="ar-SA" b="1" dirty="0"/>
          </a:p>
          <a:p>
            <a:pPr algn="ctr"/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>
                <a:solidFill>
                  <a:srgbClr val="00B0F0"/>
                </a:solidFill>
              </a:rPr>
              <a:t>You </a:t>
            </a:r>
            <a:r>
              <a:rPr lang="en-US" b="1" dirty="0" smtClean="0">
                <a:solidFill>
                  <a:srgbClr val="FF0000"/>
                </a:solidFill>
              </a:rPr>
              <a:t>watch</a:t>
            </a:r>
            <a:r>
              <a:rPr lang="en-US" b="1" dirty="0" smtClean="0"/>
              <a:t> the T.V every day.</a:t>
            </a:r>
            <a:br>
              <a:rPr lang="en-US" b="1" dirty="0" smtClean="0"/>
            </a:br>
            <a:r>
              <a:rPr lang="ar-SA" b="1" dirty="0" smtClean="0"/>
              <a:t>أنت تشاهد جهاز التلفاز يوميا.</a:t>
            </a:r>
          </a:p>
          <a:p>
            <a:pPr algn="ctr"/>
            <a:endParaRPr lang="en-US" b="1" dirty="0" smtClean="0"/>
          </a:p>
          <a:p>
            <a:pPr algn="ctr"/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>
                <a:solidFill>
                  <a:srgbClr val="00B0F0"/>
                </a:solidFill>
              </a:rPr>
              <a:t>I</a:t>
            </a:r>
            <a:r>
              <a:rPr lang="en-US" b="1" dirty="0" smtClean="0"/>
              <a:t> </a:t>
            </a:r>
            <a:r>
              <a:rPr lang="en-US" b="1" dirty="0" smtClean="0">
                <a:solidFill>
                  <a:srgbClr val="FF0000"/>
                </a:solidFill>
              </a:rPr>
              <a:t>watch</a:t>
            </a:r>
            <a:r>
              <a:rPr lang="en-US" b="1" dirty="0" smtClean="0"/>
              <a:t> the T.V every day.</a:t>
            </a:r>
            <a:br>
              <a:rPr lang="en-US" b="1" dirty="0" smtClean="0"/>
            </a:br>
            <a:r>
              <a:rPr lang="ar-SA" b="1" dirty="0" smtClean="0"/>
              <a:t>أنا أشاهد جهاز التلفاز يوميا.</a:t>
            </a:r>
          </a:p>
          <a:p>
            <a:pPr algn="ctr"/>
            <a:r>
              <a:rPr lang="ar-SA" b="1" dirty="0" smtClean="0"/>
              <a:t> </a:t>
            </a:r>
          </a:p>
          <a:p>
            <a:pPr algn="ctr"/>
            <a:endParaRPr lang="ar-SA" b="1" dirty="0"/>
          </a:p>
        </p:txBody>
      </p:sp>
    </p:spTree>
    <p:extLst>
      <p:ext uri="{BB962C8B-B14F-4D97-AF65-F5344CB8AC3E}">
        <p14:creationId xmlns:p14="http://schemas.microsoft.com/office/powerpoint/2010/main" val="1073267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مستطيل 3"/>
          <p:cNvSpPr/>
          <p:nvPr/>
        </p:nvSpPr>
        <p:spPr>
          <a:xfrm>
            <a:off x="-3492896" y="-243408"/>
            <a:ext cx="16129792" cy="7344816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 smtClean="0"/>
              <a:t/>
            </a:r>
            <a:br>
              <a:rPr lang="ar-SA" b="1" dirty="0" smtClean="0"/>
            </a:br>
            <a:r>
              <a:rPr lang="ar-SA" b="1" dirty="0" smtClean="0"/>
              <a:t>إذا لابد من تفادي خطأ وضع حرف الـ </a:t>
            </a:r>
            <a:r>
              <a:rPr lang="en-US" b="1" dirty="0" smtClean="0">
                <a:solidFill>
                  <a:srgbClr val="FF0000"/>
                </a:solidFill>
              </a:rPr>
              <a:t>s </a:t>
            </a:r>
            <a:r>
              <a:rPr lang="en-US" b="1" dirty="0" smtClean="0"/>
              <a:t> </a:t>
            </a:r>
            <a:r>
              <a:rPr lang="ar-SA" b="1" dirty="0" smtClean="0"/>
              <a:t> فلا نقول:</a:t>
            </a:r>
            <a:br>
              <a:rPr lang="ar-SA" b="1" dirty="0" smtClean="0"/>
            </a:br>
            <a:r>
              <a:rPr lang="en-US" b="1" dirty="0" smtClean="0"/>
              <a:t>They watche</a:t>
            </a:r>
            <a:r>
              <a:rPr lang="en-US" b="1" dirty="0" smtClean="0">
                <a:solidFill>
                  <a:srgbClr val="FF0000"/>
                </a:solidFill>
              </a:rPr>
              <a:t>s </a:t>
            </a:r>
            <a:r>
              <a:rPr lang="en-US" b="1" dirty="0" err="1" smtClean="0"/>
              <a:t>th</a:t>
            </a:r>
            <a:r>
              <a:rPr lang="en-US" b="1" dirty="0" smtClean="0"/>
              <a:t> e T.V every day.</a:t>
            </a:r>
            <a:br>
              <a:rPr lang="en-US" b="1" dirty="0" smtClean="0"/>
            </a:br>
            <a:r>
              <a:rPr lang="ar-SA" b="1" dirty="0" smtClean="0"/>
              <a:t>وممكن أن نضع الـ </a:t>
            </a:r>
            <a:r>
              <a:rPr lang="en-US" b="1" dirty="0" smtClean="0">
                <a:solidFill>
                  <a:srgbClr val="FF0000"/>
                </a:solidFill>
              </a:rPr>
              <a:t>s</a:t>
            </a:r>
            <a:r>
              <a:rPr lang="en-US" b="1" dirty="0" smtClean="0"/>
              <a:t>  </a:t>
            </a:r>
            <a:r>
              <a:rPr lang="ar-SA" b="1" dirty="0" smtClean="0"/>
              <a:t>  لو كان بدل </a:t>
            </a:r>
            <a:r>
              <a:rPr lang="en-US" b="1" dirty="0" smtClean="0"/>
              <a:t>They </a:t>
            </a:r>
            <a:r>
              <a:rPr lang="ar-SA" b="1" dirty="0" smtClean="0"/>
              <a:t>وجود </a:t>
            </a:r>
            <a:br>
              <a:rPr lang="ar-SA" b="1" dirty="0" smtClean="0"/>
            </a:br>
            <a:r>
              <a:rPr lang="en-US" b="1" dirty="0" smtClean="0">
                <a:solidFill>
                  <a:srgbClr val="FFFF00"/>
                </a:solidFill>
              </a:rPr>
              <a:t>He , She ,it </a:t>
            </a:r>
            <a:endParaRPr lang="ar-SA" b="1" dirty="0" smtClean="0">
              <a:solidFill>
                <a:srgbClr val="FFFF00"/>
              </a:solidFill>
            </a:endParaRPr>
          </a:p>
          <a:p>
            <a:pPr algn="ctr"/>
            <a:r>
              <a:rPr lang="ar-SA" b="1" u="sng" dirty="0" smtClean="0"/>
              <a:t>· في زمن المضارع البسيط نستخدم ثلاث أفعال مساعدة</a:t>
            </a:r>
            <a:r>
              <a:rPr lang="ar-SA" b="1" dirty="0" smtClean="0"/>
              <a:t> :وهي : </a:t>
            </a:r>
            <a:endParaRPr lang="en-US" b="1" dirty="0" smtClean="0"/>
          </a:p>
          <a:p>
            <a:pPr algn="ctr"/>
            <a:r>
              <a:rPr lang="en-US" b="1" dirty="0" smtClean="0">
                <a:solidFill>
                  <a:srgbClr val="FFFF00"/>
                </a:solidFill>
              </a:rPr>
              <a:t>Is</a:t>
            </a:r>
            <a:r>
              <a:rPr lang="en-US" b="1" dirty="0" smtClean="0"/>
              <a:t> , </a:t>
            </a:r>
            <a:r>
              <a:rPr lang="en-US" b="1" dirty="0" smtClean="0">
                <a:solidFill>
                  <a:srgbClr val="FFFF00"/>
                </a:solidFill>
              </a:rPr>
              <a:t>am</a:t>
            </a:r>
            <a:r>
              <a:rPr lang="en-US" b="1" dirty="0" smtClean="0"/>
              <a:t> , </a:t>
            </a:r>
            <a:r>
              <a:rPr lang="en-US" b="1" dirty="0" smtClean="0">
                <a:solidFill>
                  <a:srgbClr val="FFFF00"/>
                </a:solidFill>
              </a:rPr>
              <a:t>are </a:t>
            </a:r>
            <a:endParaRPr lang="ar-SA" b="1" dirty="0" smtClean="0">
              <a:solidFill>
                <a:srgbClr val="FFFF00"/>
              </a:solidFill>
            </a:endParaRPr>
          </a:p>
          <a:p>
            <a:pPr algn="ctr"/>
            <a:r>
              <a:rPr lang="ar-SA" b="1" dirty="0" smtClean="0"/>
              <a:t>تستخدم ال </a:t>
            </a:r>
            <a:r>
              <a:rPr lang="en-US" b="1" dirty="0" smtClean="0"/>
              <a:t>I  </a:t>
            </a:r>
            <a:r>
              <a:rPr lang="en-US" b="1" dirty="0" smtClean="0">
                <a:solidFill>
                  <a:srgbClr val="FF0000"/>
                </a:solidFill>
              </a:rPr>
              <a:t>is </a:t>
            </a:r>
            <a:r>
              <a:rPr lang="ar-SA" b="1" dirty="0" smtClean="0"/>
              <a:t>مع الأسماء أو الضمائر المفردة (</a:t>
            </a:r>
            <a:r>
              <a:rPr lang="en-US" b="1" dirty="0" smtClean="0">
                <a:solidFill>
                  <a:srgbClr val="FFFF00"/>
                </a:solidFill>
              </a:rPr>
              <a:t>She , He , it </a:t>
            </a:r>
            <a:r>
              <a:rPr lang="en-US" b="1" dirty="0" smtClean="0"/>
              <a:t>)</a:t>
            </a:r>
            <a:br>
              <a:rPr lang="en-US" b="1" dirty="0" smtClean="0"/>
            </a:br>
            <a:r>
              <a:rPr lang="ar-SA" b="1" dirty="0" smtClean="0"/>
              <a:t>أمثلة: </a:t>
            </a:r>
          </a:p>
          <a:p>
            <a:pPr algn="ctr"/>
            <a:endParaRPr lang="ar-SA" dirty="0">
              <a:solidFill>
                <a:srgbClr val="FFFF00"/>
              </a:solidFill>
            </a:endParaRPr>
          </a:p>
          <a:p>
            <a:pPr algn="ctr"/>
            <a:r>
              <a:rPr lang="en-US" dirty="0" smtClean="0"/>
              <a:t>She </a:t>
            </a:r>
            <a:r>
              <a:rPr lang="en-US" dirty="0" smtClean="0">
                <a:solidFill>
                  <a:srgbClr val="FF0000"/>
                </a:solidFill>
              </a:rPr>
              <a:t>is</a:t>
            </a:r>
            <a:r>
              <a:rPr lang="en-US" dirty="0" smtClean="0"/>
              <a:t> a Muslim .</a:t>
            </a:r>
            <a:br>
              <a:rPr lang="en-US" dirty="0" smtClean="0"/>
            </a:br>
            <a:r>
              <a:rPr lang="ar-SA" dirty="0" smtClean="0"/>
              <a:t>هي مسلمة </a:t>
            </a:r>
          </a:p>
          <a:p>
            <a:pPr algn="ctr"/>
            <a:r>
              <a:rPr lang="ar-SA" dirty="0" smtClean="0"/>
              <a:t/>
            </a:r>
            <a:br>
              <a:rPr lang="ar-SA" dirty="0" smtClean="0"/>
            </a:br>
            <a:r>
              <a:rPr lang="en-US" dirty="0" smtClean="0"/>
              <a:t>He </a:t>
            </a:r>
            <a:r>
              <a:rPr lang="en-US" dirty="0" smtClean="0">
                <a:solidFill>
                  <a:srgbClr val="FF0000"/>
                </a:solidFill>
              </a:rPr>
              <a:t>is</a:t>
            </a:r>
            <a:r>
              <a:rPr lang="en-US" dirty="0" smtClean="0"/>
              <a:t> a Muslim .</a:t>
            </a:r>
            <a:br>
              <a:rPr lang="en-US" dirty="0" smtClean="0"/>
            </a:br>
            <a:r>
              <a:rPr lang="ar-SA" dirty="0" smtClean="0"/>
              <a:t>هو مسلم .</a:t>
            </a:r>
          </a:p>
          <a:p>
            <a:pPr algn="ctr"/>
            <a:r>
              <a:rPr lang="ar-SA" dirty="0" smtClean="0"/>
              <a:t/>
            </a:r>
            <a:br>
              <a:rPr lang="ar-SA" dirty="0" smtClean="0"/>
            </a:br>
            <a:r>
              <a:rPr lang="en-US" dirty="0" smtClean="0"/>
              <a:t>It </a:t>
            </a:r>
            <a:r>
              <a:rPr lang="en-US" dirty="0" smtClean="0">
                <a:solidFill>
                  <a:srgbClr val="FF0000"/>
                </a:solidFill>
              </a:rPr>
              <a:t>is</a:t>
            </a:r>
            <a:r>
              <a:rPr lang="en-US" dirty="0" smtClean="0"/>
              <a:t> a nice book.</a:t>
            </a:r>
            <a:br>
              <a:rPr lang="en-US" dirty="0" smtClean="0"/>
            </a:br>
            <a:r>
              <a:rPr lang="ar-SA" dirty="0" smtClean="0"/>
              <a:t>هو كتاب جيد.</a:t>
            </a:r>
          </a:p>
          <a:p>
            <a:pPr algn="ctr"/>
            <a:r>
              <a:rPr lang="ar-SA" dirty="0" smtClean="0"/>
              <a:t/>
            </a:r>
            <a:br>
              <a:rPr lang="ar-SA" dirty="0" smtClean="0"/>
            </a:br>
            <a:r>
              <a:rPr lang="en-US" dirty="0" smtClean="0"/>
              <a:t>Huda </a:t>
            </a:r>
            <a:r>
              <a:rPr lang="en-US" dirty="0" smtClean="0">
                <a:solidFill>
                  <a:srgbClr val="FF0000"/>
                </a:solidFill>
              </a:rPr>
              <a:t>is</a:t>
            </a:r>
            <a:r>
              <a:rPr lang="en-US" dirty="0" smtClean="0"/>
              <a:t> a Muslim girl.</a:t>
            </a:r>
            <a:br>
              <a:rPr lang="en-US" dirty="0" smtClean="0"/>
            </a:br>
            <a:r>
              <a:rPr lang="ar-SA" dirty="0" smtClean="0"/>
              <a:t>هدى فتاة مسلمة .</a:t>
            </a:r>
          </a:p>
          <a:p>
            <a:pPr algn="ctr"/>
            <a:r>
              <a:rPr lang="en-US" dirty="0" smtClean="0">
                <a:solidFill>
                  <a:srgbClr val="FFFF00"/>
                </a:solidFill>
              </a:rPr>
              <a:t>Is=singular </a:t>
            </a:r>
            <a:endParaRPr lang="ar-SA" dirty="0" smtClean="0">
              <a:solidFill>
                <a:srgbClr val="FFFF00"/>
              </a:solidFill>
            </a:endParaRPr>
          </a:p>
          <a:p>
            <a:pPr algn="ctr"/>
            <a:endParaRPr lang="ar-SA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4679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مستطيل 3"/>
          <p:cNvSpPr/>
          <p:nvPr/>
        </p:nvSpPr>
        <p:spPr>
          <a:xfrm>
            <a:off x="-3492896" y="-243408"/>
            <a:ext cx="16129792" cy="741682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 smtClean="0">
                <a:solidFill>
                  <a:srgbClr val="FFFF00"/>
                </a:solidFill>
              </a:rPr>
              <a:t/>
            </a:r>
            <a:br>
              <a:rPr lang="en-US" dirty="0" smtClean="0">
                <a:solidFill>
                  <a:srgbClr val="FFFF00"/>
                </a:solidFill>
              </a:rPr>
            </a:br>
            <a:r>
              <a:rPr lang="en-US" dirty="0" smtClean="0">
                <a:solidFill>
                  <a:srgbClr val="FFFF00"/>
                </a:solidFill>
              </a:rPr>
              <a:t>Are&gt;&gt;&gt;&gt;&gt;plural</a:t>
            </a:r>
          </a:p>
          <a:p>
            <a:pPr algn="ctr"/>
            <a:r>
              <a:rPr lang="en-US" dirty="0" smtClean="0"/>
              <a:t> </a:t>
            </a:r>
            <a:r>
              <a:rPr lang="ar-SA" dirty="0" smtClean="0"/>
              <a:t>نستخدم الفعل المساعد </a:t>
            </a:r>
            <a:r>
              <a:rPr lang="en-US" dirty="0" smtClean="0">
                <a:solidFill>
                  <a:srgbClr val="FF0000"/>
                </a:solidFill>
              </a:rPr>
              <a:t>Are</a:t>
            </a:r>
            <a:r>
              <a:rPr lang="en-US" dirty="0" smtClean="0"/>
              <a:t> </a:t>
            </a:r>
            <a:r>
              <a:rPr lang="ar-SA" dirty="0" smtClean="0"/>
              <a:t>مع الضمائر (</a:t>
            </a:r>
            <a:r>
              <a:rPr lang="en-US" dirty="0" smtClean="0"/>
              <a:t>They ,we , you) </a:t>
            </a:r>
            <a:endParaRPr lang="ar-SA" dirty="0" smtClean="0"/>
          </a:p>
          <a:p>
            <a:pPr algn="ctr"/>
            <a:r>
              <a:rPr lang="ar-SA" dirty="0" smtClean="0"/>
              <a:t>أو الأسماء الجمع وليست المفرد </a:t>
            </a:r>
            <a:br>
              <a:rPr lang="ar-SA" dirty="0" smtClean="0"/>
            </a:br>
            <a:r>
              <a:rPr lang="ar-SA" dirty="0" smtClean="0"/>
              <a:t>أمثلة : </a:t>
            </a:r>
            <a:br>
              <a:rPr lang="ar-SA" dirty="0" smtClean="0"/>
            </a:br>
            <a:r>
              <a:rPr lang="en-US" dirty="0" smtClean="0"/>
              <a:t>They </a:t>
            </a:r>
            <a:r>
              <a:rPr lang="en-US" dirty="0" smtClean="0">
                <a:solidFill>
                  <a:srgbClr val="FF0000"/>
                </a:solidFill>
              </a:rPr>
              <a:t>are</a:t>
            </a:r>
            <a:r>
              <a:rPr lang="en-US" dirty="0" smtClean="0"/>
              <a:t> Muslims.</a:t>
            </a:r>
            <a:br>
              <a:rPr lang="en-US" dirty="0" smtClean="0"/>
            </a:br>
            <a:r>
              <a:rPr lang="ar-SA" dirty="0" smtClean="0"/>
              <a:t>هم مسلمين .</a:t>
            </a:r>
          </a:p>
          <a:p>
            <a:pPr algn="ctr"/>
            <a:r>
              <a:rPr lang="ar-SA" dirty="0" smtClean="0"/>
              <a:t/>
            </a:r>
            <a:br>
              <a:rPr lang="ar-SA" dirty="0" smtClean="0"/>
            </a:br>
            <a:r>
              <a:rPr lang="en-US" dirty="0" smtClean="0"/>
              <a:t>We </a:t>
            </a:r>
            <a:r>
              <a:rPr lang="en-US" dirty="0" smtClean="0">
                <a:solidFill>
                  <a:srgbClr val="FF0000"/>
                </a:solidFill>
              </a:rPr>
              <a:t>are</a:t>
            </a:r>
            <a:r>
              <a:rPr lang="en-US" dirty="0" smtClean="0"/>
              <a:t> Muslims </a:t>
            </a:r>
            <a:br>
              <a:rPr lang="en-US" dirty="0" smtClean="0"/>
            </a:br>
            <a:r>
              <a:rPr lang="ar-SA" dirty="0" smtClean="0"/>
              <a:t>نحن مسلمين.</a:t>
            </a:r>
          </a:p>
          <a:p>
            <a:pPr algn="ctr"/>
            <a:r>
              <a:rPr lang="ar-SA" dirty="0" smtClean="0"/>
              <a:t/>
            </a:r>
            <a:br>
              <a:rPr lang="ar-SA" dirty="0" smtClean="0"/>
            </a:br>
            <a:r>
              <a:rPr lang="en-US" dirty="0" smtClean="0"/>
              <a:t>You </a:t>
            </a:r>
            <a:r>
              <a:rPr lang="en-US" dirty="0" smtClean="0">
                <a:solidFill>
                  <a:srgbClr val="FF0000"/>
                </a:solidFill>
              </a:rPr>
              <a:t>are</a:t>
            </a:r>
            <a:r>
              <a:rPr lang="en-US" dirty="0" smtClean="0"/>
              <a:t> Muslim. </a:t>
            </a:r>
            <a:br>
              <a:rPr lang="en-US" dirty="0" smtClean="0"/>
            </a:br>
            <a:r>
              <a:rPr lang="ar-SA" dirty="0" smtClean="0"/>
              <a:t>أنت مسلم .</a:t>
            </a:r>
          </a:p>
          <a:p>
            <a:pPr algn="ctr"/>
            <a:r>
              <a:rPr lang="ar-SA" dirty="0" smtClean="0"/>
              <a:t>أما الفعل المساعد </a:t>
            </a:r>
            <a:r>
              <a:rPr lang="en-US" dirty="0" smtClean="0">
                <a:solidFill>
                  <a:srgbClr val="FF0000"/>
                </a:solidFill>
              </a:rPr>
              <a:t>Am</a:t>
            </a:r>
            <a:r>
              <a:rPr lang="en-US" dirty="0" smtClean="0"/>
              <a:t> </a:t>
            </a:r>
            <a:r>
              <a:rPr lang="ar-SA" dirty="0" smtClean="0"/>
              <a:t>نستخدمه فقط مع الضمير </a:t>
            </a:r>
            <a:r>
              <a:rPr lang="en-US" dirty="0" smtClean="0"/>
              <a:t>I </a:t>
            </a:r>
            <a:r>
              <a:rPr lang="ar-SA" dirty="0" smtClean="0"/>
              <a:t>فقط لا غير .</a:t>
            </a:r>
          </a:p>
          <a:p>
            <a:pPr algn="ctr"/>
            <a:r>
              <a:rPr lang="ar-SA" dirty="0" smtClean="0"/>
              <a:t/>
            </a:r>
            <a:br>
              <a:rPr lang="ar-SA" dirty="0" smtClean="0"/>
            </a:br>
            <a:r>
              <a:rPr lang="ar-SA" u="sng" dirty="0" smtClean="0"/>
              <a:t>مثال :</a:t>
            </a:r>
            <a:r>
              <a:rPr lang="ar-SA" dirty="0" smtClean="0"/>
              <a:t/>
            </a:r>
            <a:br>
              <a:rPr lang="ar-SA" dirty="0" smtClean="0"/>
            </a:br>
            <a:r>
              <a:rPr lang="en-US" dirty="0" smtClean="0"/>
              <a:t>I </a:t>
            </a:r>
            <a:r>
              <a:rPr lang="en-US" dirty="0" smtClean="0">
                <a:solidFill>
                  <a:srgbClr val="FF0000"/>
                </a:solidFill>
              </a:rPr>
              <a:t>am</a:t>
            </a:r>
            <a:r>
              <a:rPr lang="en-US" dirty="0" smtClean="0"/>
              <a:t> from Saudi Arabia.</a:t>
            </a:r>
            <a:endParaRPr lang="ar-SA" dirty="0" smtClean="0"/>
          </a:p>
          <a:p>
            <a:pPr algn="ctr"/>
            <a:endParaRPr lang="en-US" dirty="0" smtClean="0"/>
          </a:p>
          <a:p>
            <a:pPr algn="ctr"/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174295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مستطيل 3"/>
          <p:cNvSpPr/>
          <p:nvPr/>
        </p:nvSpPr>
        <p:spPr>
          <a:xfrm>
            <a:off x="-3508521" y="-243408"/>
            <a:ext cx="16057784" cy="7344816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 smtClean="0"/>
              <a:t>متى نستخدم الفعل المضارع البسيط؟.</a:t>
            </a:r>
          </a:p>
          <a:p>
            <a:pPr algn="ctr"/>
            <a:r>
              <a:rPr lang="ar-SA" b="1" dirty="0" smtClean="0"/>
              <a:t>أولا/ نستخدمه مع الحدث الذي يحدث عادة </a:t>
            </a:r>
            <a:r>
              <a:rPr lang="ar-SA" b="1" dirty="0" smtClean="0">
                <a:solidFill>
                  <a:srgbClr val="FF0000"/>
                </a:solidFill>
              </a:rPr>
              <a:t>كروتين</a:t>
            </a:r>
            <a:r>
              <a:rPr lang="ar-SA" b="1" dirty="0" smtClean="0"/>
              <a:t> إما كل </a:t>
            </a:r>
            <a:r>
              <a:rPr lang="ar-SA" b="1" dirty="0" smtClean="0">
                <a:solidFill>
                  <a:srgbClr val="FF0000"/>
                </a:solidFill>
              </a:rPr>
              <a:t>يوم</a:t>
            </a:r>
            <a:r>
              <a:rPr lang="ar-SA" b="1" dirty="0" smtClean="0"/>
              <a:t> أو كل </a:t>
            </a:r>
            <a:r>
              <a:rPr lang="ar-SA" b="1" dirty="0" smtClean="0">
                <a:solidFill>
                  <a:srgbClr val="FF0000"/>
                </a:solidFill>
              </a:rPr>
              <a:t>أسبوع</a:t>
            </a:r>
            <a:r>
              <a:rPr lang="ar-SA" b="1" dirty="0" smtClean="0"/>
              <a:t> وهكذا</a:t>
            </a:r>
          </a:p>
          <a:p>
            <a:pPr algn="ctr"/>
            <a:r>
              <a:rPr lang="en-US" dirty="0" smtClean="0"/>
              <a:t>every day, every week, etc.</a:t>
            </a:r>
            <a:r>
              <a:rPr lang="ar-SA" b="1" dirty="0" smtClean="0"/>
              <a:t> </a:t>
            </a:r>
          </a:p>
          <a:p>
            <a:pPr algn="ctr"/>
            <a:r>
              <a:rPr lang="ar-SA" dirty="0" smtClean="0"/>
              <a:t>أمثلة /</a:t>
            </a:r>
            <a:r>
              <a:rPr lang="en-US" dirty="0" smtClean="0"/>
              <a:t>Examples</a:t>
            </a:r>
            <a:endParaRPr lang="ar-SA" dirty="0" smtClean="0"/>
          </a:p>
          <a:p>
            <a:pPr algn="ctr"/>
            <a:r>
              <a:rPr lang="en-US" b="1" dirty="0" smtClean="0"/>
              <a:t>They go to school</a:t>
            </a:r>
            <a:r>
              <a:rPr lang="en-US" b="1" u="sng" dirty="0" smtClean="0"/>
              <a:t> </a:t>
            </a:r>
            <a:r>
              <a:rPr lang="en-US" b="1" u="sng" dirty="0" smtClean="0">
                <a:solidFill>
                  <a:srgbClr val="FF0000"/>
                </a:solidFill>
              </a:rPr>
              <a:t>every day</a:t>
            </a:r>
            <a:r>
              <a:rPr lang="en-US" b="1" dirty="0" smtClean="0"/>
              <a:t>.</a:t>
            </a:r>
            <a:br>
              <a:rPr lang="en-US" b="1" dirty="0" smtClean="0"/>
            </a:br>
            <a:r>
              <a:rPr lang="ar-SA" b="1" dirty="0" smtClean="0"/>
              <a:t>هم يذهبون للمدرسة كل يوم .</a:t>
            </a:r>
            <a:br>
              <a:rPr lang="ar-SA" b="1" dirty="0" smtClean="0"/>
            </a:br>
            <a:r>
              <a:rPr lang="ar-SA" b="1" dirty="0" smtClean="0"/>
              <a:t>إذا الذهاب للمدرسة حدث من المعتاد عليه يوميا فهو روتين يومي.</a:t>
            </a:r>
            <a:br>
              <a:rPr lang="ar-SA" b="1" dirty="0" smtClean="0"/>
            </a:br>
            <a:r>
              <a:rPr lang="en-US" b="1" dirty="0" smtClean="0"/>
              <a:t>She takes a shower</a:t>
            </a:r>
            <a:r>
              <a:rPr lang="en-US" b="1" u="sng" dirty="0" smtClean="0"/>
              <a:t>  </a:t>
            </a:r>
            <a:r>
              <a:rPr lang="en-US" b="1" u="sng" dirty="0" smtClean="0">
                <a:solidFill>
                  <a:srgbClr val="FF0000"/>
                </a:solidFill>
              </a:rPr>
              <a:t>every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smtClean="0"/>
              <a:t>Friday.</a:t>
            </a:r>
            <a:br>
              <a:rPr lang="en-US" b="1" dirty="0" smtClean="0"/>
            </a:br>
            <a:r>
              <a:rPr lang="ar-SA" b="1" dirty="0" smtClean="0"/>
              <a:t>هي تستحم كل يوم جمعة.</a:t>
            </a:r>
            <a:br>
              <a:rPr lang="ar-SA" b="1" dirty="0" smtClean="0"/>
            </a:br>
            <a:r>
              <a:rPr lang="ar-SA" b="1" dirty="0" smtClean="0"/>
              <a:t>إذا هذا حدث معتاد لها القيام به كروتين كل نهاية أسبوع.</a:t>
            </a:r>
          </a:p>
          <a:p>
            <a:pPr algn="ctr"/>
            <a:endParaRPr lang="ar-SA" b="1" dirty="0" smtClean="0"/>
          </a:p>
          <a:p>
            <a:pPr algn="ctr"/>
            <a:r>
              <a:rPr lang="ar-SA" b="1" dirty="0" smtClean="0"/>
              <a:t>ثانيا /الأشياء التي لا تتغير مثل ( الحقائق العلمية , الأفكار...)</a:t>
            </a:r>
            <a:br>
              <a:rPr lang="ar-SA" b="1" dirty="0" smtClean="0"/>
            </a:br>
            <a:r>
              <a:rPr lang="ar-SA" b="1" dirty="0" smtClean="0"/>
              <a:t> أمثلة /</a:t>
            </a:r>
            <a:r>
              <a:rPr lang="en-US" b="1" dirty="0" smtClean="0"/>
              <a:t>Examples</a:t>
            </a:r>
            <a:br>
              <a:rPr lang="en-US" b="1" dirty="0" smtClean="0"/>
            </a:br>
            <a:r>
              <a:rPr lang="en-US" b="1" dirty="0" smtClean="0"/>
              <a:t>The sun rise</a:t>
            </a:r>
            <a:r>
              <a:rPr lang="en-US" b="1" dirty="0" smtClean="0">
                <a:solidFill>
                  <a:srgbClr val="FF0000"/>
                </a:solidFill>
              </a:rPr>
              <a:t>s</a:t>
            </a:r>
            <a:r>
              <a:rPr lang="en-US" b="1" dirty="0" smtClean="0"/>
              <a:t> from the east.</a:t>
            </a:r>
            <a:br>
              <a:rPr lang="en-US" b="1" dirty="0" smtClean="0"/>
            </a:br>
            <a:r>
              <a:rPr lang="ar-SA" b="1" dirty="0" smtClean="0"/>
              <a:t>تشرق الشمس من الشرق </a:t>
            </a:r>
            <a:br>
              <a:rPr lang="ar-SA" b="1" dirty="0" smtClean="0"/>
            </a:br>
            <a:r>
              <a:rPr lang="ar-SA" b="1" dirty="0" smtClean="0"/>
              <a:t>وهذه حقيقة علمية لا تتغير فمن المتعارف عليه أن الشمس نشرق من الشرق</a:t>
            </a:r>
          </a:p>
          <a:p>
            <a:pPr algn="ctr"/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The earth </a:t>
            </a:r>
            <a:r>
              <a:rPr lang="en-US" b="1" dirty="0" smtClean="0">
                <a:solidFill>
                  <a:srgbClr val="FF0000"/>
                </a:solidFill>
              </a:rPr>
              <a:t>goes</a:t>
            </a:r>
            <a:r>
              <a:rPr lang="en-US" b="1" dirty="0" smtClean="0"/>
              <a:t> round the sun.</a:t>
            </a:r>
            <a:br>
              <a:rPr lang="en-US" b="1" dirty="0" smtClean="0"/>
            </a:br>
            <a:r>
              <a:rPr lang="ar-SA" b="1" dirty="0" smtClean="0"/>
              <a:t>وهذا أيضا حقيقة علمية لا تتغير وهو أن  الأرض تدور حول الشمس .</a:t>
            </a:r>
          </a:p>
          <a:p>
            <a:pPr algn="ctr"/>
            <a:r>
              <a:rPr lang="en-US" b="1" dirty="0" smtClean="0"/>
              <a:t> Nurses look after patients in hospitals.</a:t>
            </a:r>
            <a:br>
              <a:rPr lang="en-US" b="1" dirty="0" smtClean="0"/>
            </a:br>
            <a:r>
              <a:rPr lang="ar-SA" b="1" dirty="0" smtClean="0"/>
              <a:t>تعتني الممرضات بالمرضى في المستشفيات وهذا شيء صحيح لا يختلف عليه اثنان .</a:t>
            </a:r>
          </a:p>
          <a:p>
            <a:pPr algn="ctr"/>
            <a:endParaRPr lang="ar-SA" b="1" dirty="0"/>
          </a:p>
        </p:txBody>
      </p:sp>
    </p:spTree>
    <p:extLst>
      <p:ext uri="{BB962C8B-B14F-4D97-AF65-F5344CB8AC3E}">
        <p14:creationId xmlns:p14="http://schemas.microsoft.com/office/powerpoint/2010/main" val="3111398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مستطيل 3"/>
          <p:cNvSpPr/>
          <p:nvPr/>
        </p:nvSpPr>
        <p:spPr>
          <a:xfrm>
            <a:off x="-3492896" y="-243408"/>
            <a:ext cx="16057784" cy="7344816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285750" indent="-285750" algn="ctr">
              <a:buFont typeface="Arial" charset="0"/>
              <a:buChar char="•"/>
            </a:pPr>
            <a:r>
              <a:rPr lang="en-US" dirty="0" smtClean="0"/>
              <a:t>Do / Does </a:t>
            </a:r>
            <a:br>
              <a:rPr lang="en-US" dirty="0" smtClean="0"/>
            </a:br>
            <a:r>
              <a:rPr lang="ar-SA" dirty="0" smtClean="0"/>
              <a:t>الفعل </a:t>
            </a:r>
            <a:r>
              <a:rPr lang="en-US" dirty="0" smtClean="0">
                <a:solidFill>
                  <a:srgbClr val="FFFF00"/>
                </a:solidFill>
              </a:rPr>
              <a:t>do</a:t>
            </a:r>
            <a:r>
              <a:rPr lang="en-US" dirty="0" smtClean="0"/>
              <a:t> </a:t>
            </a:r>
            <a:r>
              <a:rPr lang="ar-SA" dirty="0" smtClean="0"/>
              <a:t>يأخذ الضمائر التالية :</a:t>
            </a:r>
            <a:br>
              <a:rPr lang="ar-SA" dirty="0" smtClean="0"/>
            </a:br>
            <a:endParaRPr lang="en-US" dirty="0" smtClean="0"/>
          </a:p>
          <a:p>
            <a:pPr marL="285750" indent="-285750" algn="ctr">
              <a:buFont typeface="Arial" charset="0"/>
              <a:buChar char="•"/>
            </a:pPr>
            <a:endParaRPr lang="en-US" dirty="0"/>
          </a:p>
          <a:p>
            <a:pPr marL="285750" indent="-285750" algn="ctr">
              <a:buFont typeface="Arial" charset="0"/>
              <a:buChar char="•"/>
            </a:pPr>
            <a:endParaRPr lang="ar-SA" dirty="0" smtClean="0"/>
          </a:p>
          <a:p>
            <a:pPr marL="285750" indent="-285750" algn="ctr">
              <a:buFont typeface="Arial" charset="0"/>
              <a:buChar char="•"/>
            </a:pPr>
            <a:r>
              <a:rPr lang="en-US" dirty="0" smtClean="0">
                <a:solidFill>
                  <a:srgbClr val="FFFF00"/>
                </a:solidFill>
              </a:rPr>
              <a:t>  I , you , they ,we </a:t>
            </a:r>
          </a:p>
          <a:p>
            <a:pPr marL="285750" indent="-285750" algn="ctr">
              <a:buFont typeface="Arial" charset="0"/>
              <a:buChar char="•"/>
            </a:pPr>
            <a:endParaRPr lang="en-US" dirty="0"/>
          </a:p>
          <a:p>
            <a:pPr marL="285750" indent="-285750" algn="ctr">
              <a:buFont typeface="Arial" charset="0"/>
              <a:buChar char="•"/>
            </a:pPr>
            <a:endParaRPr lang="en-US" dirty="0" smtClean="0"/>
          </a:p>
          <a:p>
            <a:pPr marL="285750" indent="-285750" algn="ctr">
              <a:buFont typeface="Arial" charset="0"/>
              <a:buChar char="•"/>
            </a:pPr>
            <a:endParaRPr lang="en-US" dirty="0"/>
          </a:p>
          <a:p>
            <a:pPr marL="285750" indent="-285750" algn="ctr">
              <a:buFont typeface="Arial" charset="0"/>
              <a:buChar char="•"/>
            </a:pPr>
            <a:r>
              <a:rPr lang="ar-SA" dirty="0" smtClean="0"/>
              <a:t>أما الفعل </a:t>
            </a:r>
            <a:r>
              <a:rPr lang="en-US" dirty="0" smtClean="0">
                <a:solidFill>
                  <a:srgbClr val="FF0000"/>
                </a:solidFill>
              </a:rPr>
              <a:t>does</a:t>
            </a:r>
            <a:r>
              <a:rPr lang="en-US" dirty="0" smtClean="0"/>
              <a:t> </a:t>
            </a:r>
            <a:r>
              <a:rPr lang="ar-SA" dirty="0" smtClean="0"/>
              <a:t>يأخذ الضمائر التالية :</a:t>
            </a:r>
            <a:br>
              <a:rPr lang="ar-SA" dirty="0" smtClean="0"/>
            </a:br>
            <a:r>
              <a:rPr lang="en-US" dirty="0" smtClean="0">
                <a:solidFill>
                  <a:srgbClr val="FF0000"/>
                </a:solidFill>
              </a:rPr>
              <a:t>He , she ,it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ar-SA" dirty="0" smtClean="0"/>
              <a:t>وحتى ننفي حدث معين نضيف كلمة </a:t>
            </a:r>
            <a:r>
              <a:rPr lang="en-US" dirty="0" smtClean="0"/>
              <a:t>not </a:t>
            </a:r>
            <a:r>
              <a:rPr lang="ar-SA" dirty="0" smtClean="0"/>
              <a:t>إلى </a:t>
            </a:r>
            <a:endParaRPr lang="en-US" dirty="0" smtClean="0"/>
          </a:p>
          <a:p>
            <a:pPr algn="ctr"/>
            <a:r>
              <a:rPr lang="en-US" dirty="0" smtClean="0"/>
              <a:t>Do / Does</a:t>
            </a:r>
          </a:p>
          <a:p>
            <a:pPr algn="ctr"/>
            <a:r>
              <a:rPr lang="ar-SA" dirty="0" smtClean="0"/>
              <a:t>أمثلة :</a:t>
            </a:r>
            <a:br>
              <a:rPr lang="ar-SA" dirty="0" smtClean="0"/>
            </a:br>
            <a:r>
              <a:rPr lang="en-US" dirty="0" smtClean="0"/>
              <a:t>I </a:t>
            </a:r>
            <a:r>
              <a:rPr lang="en-US" dirty="0" smtClean="0">
                <a:solidFill>
                  <a:srgbClr val="FFFF00"/>
                </a:solidFill>
              </a:rPr>
              <a:t>do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FFFF00"/>
                </a:solidFill>
              </a:rPr>
              <a:t>not</a:t>
            </a:r>
            <a:r>
              <a:rPr lang="en-US" dirty="0" smtClean="0"/>
              <a:t> like rice.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ar-SA" dirty="0" smtClean="0"/>
              <a:t>انا لا أحب الأرز .</a:t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en-US" dirty="0" smtClean="0"/>
              <a:t>She </a:t>
            </a:r>
            <a:r>
              <a:rPr lang="en-US" dirty="0" smtClean="0">
                <a:solidFill>
                  <a:srgbClr val="FF0000"/>
                </a:solidFill>
              </a:rPr>
              <a:t>does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not</a:t>
            </a:r>
            <a:r>
              <a:rPr lang="en-US" dirty="0" smtClean="0"/>
              <a:t> like rice.</a:t>
            </a:r>
            <a:br>
              <a:rPr lang="en-US" dirty="0" smtClean="0"/>
            </a:br>
            <a:r>
              <a:rPr lang="ar-SA" dirty="0" smtClean="0"/>
              <a:t>هي لا تحب الأرز .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57688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مستطيل 3"/>
          <p:cNvSpPr/>
          <p:nvPr/>
        </p:nvSpPr>
        <p:spPr>
          <a:xfrm>
            <a:off x="-3492896" y="-171400"/>
            <a:ext cx="16057784" cy="7344816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u="sng" dirty="0" smtClean="0"/>
              <a:t>كيف نصيغ السؤال في المضارع البسيط؟</a:t>
            </a:r>
            <a:r>
              <a:rPr lang="ar-SA" b="1" dirty="0" smtClean="0"/>
              <a:t> </a:t>
            </a:r>
          </a:p>
          <a:p>
            <a:pPr algn="ctr"/>
            <a:r>
              <a:rPr lang="ar-SA" u="sng" dirty="0" smtClean="0"/>
              <a:t>أمثلة :</a:t>
            </a:r>
            <a:r>
              <a:rPr lang="ar-SA" dirty="0" smtClean="0"/>
              <a:t/>
            </a:r>
            <a:br>
              <a:rPr lang="ar-SA" dirty="0" smtClean="0"/>
            </a:br>
            <a:r>
              <a:rPr lang="en-US" dirty="0" smtClean="0"/>
              <a:t>She is a Muslim.</a:t>
            </a:r>
            <a:br>
              <a:rPr lang="en-US" dirty="0" smtClean="0"/>
            </a:br>
            <a:r>
              <a:rPr lang="ar-SA" dirty="0" smtClean="0"/>
              <a:t>حينما نحول الجملة هذه إلى سؤال نضع الفعل في البداية ثم الفاعل </a:t>
            </a:r>
          </a:p>
          <a:p>
            <a:pPr algn="ctr"/>
            <a:r>
              <a:rPr lang="ar-SA" dirty="0" smtClean="0"/>
              <a:t>ونكمل بقية الجملة ثم نضع علامة الاستفهام </a:t>
            </a:r>
            <a:br>
              <a:rPr lang="ar-SA" dirty="0" smtClean="0"/>
            </a:br>
            <a:r>
              <a:rPr lang="ar-SA" dirty="0" smtClean="0"/>
              <a:t>إذا حسب القاعدة التالية:</a:t>
            </a:r>
            <a:br>
              <a:rPr lang="ar-SA" dirty="0" smtClean="0"/>
            </a:br>
            <a:r>
              <a:rPr lang="en-US" dirty="0" smtClean="0">
                <a:solidFill>
                  <a:srgbClr val="FFFF00"/>
                </a:solidFill>
              </a:rPr>
              <a:t>V</a:t>
            </a:r>
            <a:r>
              <a:rPr lang="en-US" dirty="0" smtClean="0"/>
              <a:t> + </a:t>
            </a:r>
            <a:r>
              <a:rPr lang="en-US" dirty="0" smtClean="0">
                <a:solidFill>
                  <a:srgbClr val="FF0000"/>
                </a:solidFill>
              </a:rPr>
              <a:t>Subject</a:t>
            </a:r>
            <a:r>
              <a:rPr lang="en-US" dirty="0" smtClean="0"/>
              <a:t> + the rest of the sentence + ?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ar-SA" u="sng" dirty="0" smtClean="0"/>
              <a:t>فيصبح السؤال...</a:t>
            </a:r>
            <a:r>
              <a:rPr lang="ar-SA" dirty="0" smtClean="0"/>
              <a:t/>
            </a:r>
            <a:br>
              <a:rPr lang="ar-SA" dirty="0" smtClean="0"/>
            </a:br>
            <a:r>
              <a:rPr lang="en-US" dirty="0" smtClean="0">
                <a:solidFill>
                  <a:srgbClr val="FFFF00"/>
                </a:solidFill>
              </a:rPr>
              <a:t>Is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she</a:t>
            </a:r>
            <a:r>
              <a:rPr lang="en-US" dirty="0" smtClean="0"/>
              <a:t> a Muslim?</a:t>
            </a:r>
            <a:endParaRPr lang="en-US" dirty="0"/>
          </a:p>
          <a:p>
            <a:pPr algn="ctr"/>
            <a:r>
              <a:rPr lang="en-US" dirty="0" smtClean="0"/>
              <a:t>Rest if the sentence-</a:t>
            </a:r>
          </a:p>
          <a:p>
            <a:pPr algn="ctr"/>
            <a:r>
              <a:rPr lang="ar-SA" b="1" dirty="0" smtClean="0"/>
              <a:t>وتعني بقية الجملة </a:t>
            </a:r>
          </a:p>
          <a:p>
            <a:pPr algn="ctr"/>
            <a:endParaRPr lang="ar-SA" dirty="0" smtClean="0"/>
          </a:p>
          <a:p>
            <a:pPr algn="ctr"/>
            <a:r>
              <a:rPr lang="ar-SA" b="1" dirty="0" smtClean="0"/>
              <a:t>وقد لا يتوفر أصلا في الجملة الفعل المساعد لذلك نضيفه نحن في السؤال</a:t>
            </a:r>
          </a:p>
          <a:p>
            <a:pPr algn="ctr"/>
            <a:r>
              <a:rPr lang="ar-SA" b="1" dirty="0" smtClean="0"/>
              <a:t> حسب ما يناسب الفعل إذا كان مفردا أو جمع.</a:t>
            </a:r>
            <a:br>
              <a:rPr lang="ar-SA" b="1" dirty="0" smtClean="0"/>
            </a:br>
            <a:r>
              <a:rPr lang="ar-SA" b="1" dirty="0" smtClean="0"/>
              <a:t>مثال </a:t>
            </a:r>
            <a:br>
              <a:rPr lang="ar-SA" b="1" dirty="0" smtClean="0"/>
            </a:br>
            <a:r>
              <a:rPr lang="en-US" b="1" dirty="0" smtClean="0"/>
              <a:t>They watch the T.V every day.</a:t>
            </a:r>
            <a:br>
              <a:rPr lang="en-US" b="1" dirty="0" smtClean="0"/>
            </a:br>
            <a:r>
              <a:rPr lang="ar-SA" b="1" dirty="0" smtClean="0"/>
              <a:t>فيصبح السؤال :</a:t>
            </a:r>
          </a:p>
          <a:p>
            <a:pPr algn="ctr"/>
            <a:r>
              <a:rPr lang="ar-SA" b="1" dirty="0" smtClean="0"/>
              <a:t/>
            </a:r>
            <a:br>
              <a:rPr lang="ar-SA" b="1" dirty="0" smtClean="0"/>
            </a:br>
            <a:r>
              <a:rPr lang="en-US" b="1" dirty="0" smtClean="0">
                <a:solidFill>
                  <a:srgbClr val="FF0000"/>
                </a:solidFill>
              </a:rPr>
              <a:t>Do</a:t>
            </a:r>
            <a:r>
              <a:rPr lang="en-US" b="1" dirty="0" smtClean="0"/>
              <a:t> they watch the T.V every day?</a:t>
            </a:r>
          </a:p>
          <a:p>
            <a:pPr algn="ctr"/>
            <a:endParaRPr lang="ar-SA" dirty="0" smtClean="0"/>
          </a:p>
          <a:p>
            <a:pPr algn="ctr"/>
            <a:r>
              <a:rPr lang="ar-SA" dirty="0" smtClean="0"/>
              <a:t/>
            </a:r>
            <a:br>
              <a:rPr lang="ar-SA" dirty="0" smtClean="0"/>
            </a:br>
            <a:r>
              <a:rPr lang="ar-SA" b="1" dirty="0" smtClean="0"/>
              <a:t>* عادة نستخدم مع المضارع البسيط الكلمات التالية :</a:t>
            </a:r>
            <a:br>
              <a:rPr lang="ar-SA" b="1" dirty="0" smtClean="0"/>
            </a:br>
            <a:r>
              <a:rPr lang="en-US" b="1" dirty="0" smtClean="0"/>
              <a:t>Always, usually, often .</a:t>
            </a:r>
          </a:p>
          <a:p>
            <a:pPr algn="ctr"/>
            <a:endParaRPr lang="ar-SA" b="1" dirty="0" smtClean="0"/>
          </a:p>
        </p:txBody>
      </p:sp>
    </p:spTree>
    <p:extLst>
      <p:ext uri="{BB962C8B-B14F-4D97-AF65-F5344CB8AC3E}">
        <p14:creationId xmlns:p14="http://schemas.microsoft.com/office/powerpoint/2010/main" val="1843539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72</Words>
  <Application>Microsoft Office PowerPoint</Application>
  <PresentationFormat>عرض على الشاشة (3:4)‏</PresentationFormat>
  <Paragraphs>84</Paragraphs>
  <Slides>9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9</vt:i4>
      </vt:variant>
    </vt:vector>
  </HeadingPairs>
  <TitlesOfParts>
    <vt:vector size="10" baseType="lpstr">
      <vt:lpstr>نسق Office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>Alasria Computer AR AR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Naveed Zaman</dc:creator>
  <cp:lastModifiedBy>Naveed Zaman</cp:lastModifiedBy>
  <cp:revision>5</cp:revision>
  <dcterms:created xsi:type="dcterms:W3CDTF">2012-07-05T12:39:11Z</dcterms:created>
  <dcterms:modified xsi:type="dcterms:W3CDTF">2012-07-05T13:23:11Z</dcterms:modified>
</cp:coreProperties>
</file>