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4C5B-D55F-4ED5-A6C1-1DC8C352927E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E03B-6647-4871-A754-8A8F267086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8202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4C5B-D55F-4ED5-A6C1-1DC8C352927E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E03B-6647-4871-A754-8A8F267086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55358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4C5B-D55F-4ED5-A6C1-1DC8C352927E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E03B-6647-4871-A754-8A8F267086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6733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4C5B-D55F-4ED5-A6C1-1DC8C352927E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E03B-6647-4871-A754-8A8F267086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2317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4C5B-D55F-4ED5-A6C1-1DC8C352927E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E03B-6647-4871-A754-8A8F267086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36046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4C5B-D55F-4ED5-A6C1-1DC8C352927E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E03B-6647-4871-A754-8A8F267086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11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4C5B-D55F-4ED5-A6C1-1DC8C352927E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E03B-6647-4871-A754-8A8F267086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45153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4C5B-D55F-4ED5-A6C1-1DC8C352927E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E03B-6647-4871-A754-8A8F267086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79147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4C5B-D55F-4ED5-A6C1-1DC8C352927E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E03B-6647-4871-A754-8A8F267086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2310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4C5B-D55F-4ED5-A6C1-1DC8C352927E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E03B-6647-4871-A754-8A8F267086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2884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4C5B-D55F-4ED5-A6C1-1DC8C352927E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7E03B-6647-4871-A754-8A8F267086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1403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64C5B-D55F-4ED5-A6C1-1DC8C352927E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7E03B-6647-4871-A754-8A8F267086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824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636912" y="-243408"/>
            <a:ext cx="16345816" cy="73448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- متى نستخدم المضارع المستمر؟</a:t>
            </a:r>
            <a:endParaRPr lang="ar-SA" dirty="0" smtClean="0"/>
          </a:p>
          <a:p>
            <a:pPr algn="ctr"/>
            <a:r>
              <a:rPr lang="ar-SA" dirty="0" smtClean="0">
                <a:effectLst/>
              </a:rPr>
              <a:t> نستخدم المضارع المستمر للتحدث عن شيء يحصل الآن</a:t>
            </a:r>
            <a:endParaRPr lang="ar-SA" dirty="0" smtClean="0"/>
          </a:p>
          <a:p>
            <a:pPr algn="ctr"/>
            <a:r>
              <a:rPr lang="ar-SA" dirty="0" smtClean="0">
                <a:effectLst/>
              </a:rPr>
              <a:t> مثلا: </a:t>
            </a:r>
            <a:endParaRPr lang="ar-SA" dirty="0" smtClean="0"/>
          </a:p>
          <a:p>
            <a:pPr algn="ctr"/>
            <a:r>
              <a:rPr lang="en-US" dirty="0" smtClean="0">
                <a:effectLst/>
              </a:rPr>
              <a:t>I </a:t>
            </a:r>
            <a:r>
              <a:rPr lang="en-US" dirty="0">
                <a:solidFill>
                  <a:srgbClr val="FF0000"/>
                </a:solidFill>
              </a:rPr>
              <a:t>am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dirty="0" smtClean="0">
                <a:effectLst/>
              </a:rPr>
              <a:t>writ</a:t>
            </a:r>
            <a:r>
              <a:rPr lang="en-US" dirty="0">
                <a:solidFill>
                  <a:srgbClr val="FF0000"/>
                </a:solidFill>
              </a:rPr>
              <a:t>ing</a:t>
            </a:r>
            <a:r>
              <a:rPr lang="en-US" dirty="0" smtClean="0">
                <a:effectLst/>
              </a:rPr>
              <a:t> an exercise now.</a:t>
            </a:r>
            <a:endParaRPr lang="en-US" dirty="0" smtClean="0"/>
          </a:p>
          <a:p>
            <a:pPr algn="ctr"/>
            <a:r>
              <a:rPr lang="ar-SA" dirty="0" smtClean="0">
                <a:effectLst/>
              </a:rPr>
              <a:t>أنا أكتب تمرينا الآن            </a:t>
            </a:r>
            <a:endParaRPr lang="ar-SA" dirty="0" smtClean="0"/>
          </a:p>
          <a:p>
            <a:pPr algn="ctr"/>
            <a:r>
              <a:rPr lang="en-US" dirty="0" smtClean="0">
                <a:effectLst/>
              </a:rPr>
              <a:t>Ali </a:t>
            </a:r>
            <a:r>
              <a:rPr lang="en-US" dirty="0">
                <a:solidFill>
                  <a:srgbClr val="FF0000"/>
                </a:solidFill>
              </a:rPr>
              <a:t>is</a:t>
            </a:r>
            <a:r>
              <a:rPr lang="en-US" dirty="0" smtClean="0">
                <a:effectLst/>
              </a:rPr>
              <a:t> play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ing </a:t>
            </a:r>
            <a:r>
              <a:rPr lang="en-US" dirty="0" smtClean="0">
                <a:effectLst/>
              </a:rPr>
              <a:t>football now.             </a:t>
            </a:r>
            <a:endParaRPr lang="en-US" dirty="0" smtClean="0"/>
          </a:p>
          <a:p>
            <a:pPr algn="ctr"/>
            <a:r>
              <a:rPr lang="en-US" dirty="0" smtClean="0">
                <a:effectLst/>
              </a:rPr>
              <a:t>           </a:t>
            </a:r>
            <a:r>
              <a:rPr lang="ar-SA" dirty="0" smtClean="0">
                <a:effectLst/>
              </a:rPr>
              <a:t>علي يلعب الكرة الآن</a:t>
            </a:r>
            <a:endParaRPr lang="ar-SA" dirty="0" smtClean="0"/>
          </a:p>
          <a:p>
            <a:pPr algn="ctr"/>
            <a:r>
              <a:rPr lang="en-US" dirty="0" smtClean="0">
                <a:effectLst/>
              </a:rPr>
              <a:t>The children </a:t>
            </a:r>
            <a:r>
              <a:rPr lang="en-US" dirty="0">
                <a:solidFill>
                  <a:srgbClr val="FF0000"/>
                </a:solidFill>
              </a:rPr>
              <a:t>are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dirty="0" smtClean="0">
                <a:effectLst/>
              </a:rPr>
              <a:t>writ</a:t>
            </a:r>
            <a:r>
              <a:rPr lang="en-US" dirty="0"/>
              <a:t>i</a:t>
            </a:r>
            <a:r>
              <a:rPr lang="en-US" dirty="0">
                <a:solidFill>
                  <a:srgbClr val="FF0000"/>
                </a:solidFill>
              </a:rPr>
              <a:t>ng</a:t>
            </a:r>
            <a:r>
              <a:rPr lang="en-US" dirty="0" smtClean="0">
                <a:effectLst/>
              </a:rPr>
              <a:t> at the moment.  </a:t>
            </a:r>
            <a:endParaRPr lang="en-US" dirty="0" smtClean="0"/>
          </a:p>
          <a:p>
            <a:pPr algn="ctr"/>
            <a:r>
              <a:rPr lang="ar-SA" dirty="0" smtClean="0">
                <a:effectLst/>
              </a:rPr>
              <a:t>الأطفال يكتبون الآن   </a:t>
            </a:r>
          </a:p>
          <a:p>
            <a:pPr algn="ctr"/>
            <a:r>
              <a:rPr lang="ar-SA" b="1" dirty="0" smtClean="0">
                <a:effectLst/>
              </a:rPr>
              <a:t> يتكون المضارع المستمر من (</a:t>
            </a:r>
            <a:endParaRPr lang="en-US" b="1" dirty="0" smtClean="0">
              <a:effectLst/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am/are </a:t>
            </a:r>
            <a:r>
              <a:rPr lang="en-US" b="1" dirty="0">
                <a:solidFill>
                  <a:srgbClr val="FF0000"/>
                </a:solidFill>
              </a:rPr>
              <a:t>/ is</a:t>
            </a:r>
            <a:r>
              <a:rPr lang="en-US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b="1" dirty="0" smtClean="0">
                <a:effectLst/>
              </a:rPr>
              <a:t>)+ </a:t>
            </a:r>
            <a:r>
              <a:rPr lang="en-US" b="1" dirty="0" smtClean="0">
                <a:solidFill>
                  <a:schemeClr val="bg1"/>
                </a:solidFill>
                <a:effectLst/>
              </a:rPr>
              <a:t>verb </a:t>
            </a:r>
            <a:r>
              <a:rPr lang="en-US" b="1" dirty="0" smtClean="0">
                <a:effectLst/>
              </a:rPr>
              <a:t>+</a:t>
            </a:r>
            <a:r>
              <a:rPr lang="en-US" b="1" dirty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ing</a:t>
            </a:r>
            <a:endParaRPr lang="ar-SA" b="1" dirty="0" smtClean="0">
              <a:solidFill>
                <a:srgbClr val="FF0000"/>
              </a:solidFill>
            </a:endParaRPr>
          </a:p>
          <a:p>
            <a:pPr algn="ctr"/>
            <a:r>
              <a:rPr lang="ar-SA" b="1" dirty="0" smtClean="0">
                <a:effectLst/>
              </a:rPr>
              <a:t> يستخدم المضارع المستمر غالبا مع هذه الكلمات:</a:t>
            </a:r>
            <a:endParaRPr lang="en-US" b="1" dirty="0" smtClean="0">
              <a:effectLst/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now</a:t>
            </a:r>
            <a:r>
              <a:rPr lang="en-US" b="1" dirty="0">
                <a:solidFill>
                  <a:srgbClr val="FF0000"/>
                </a:solidFill>
              </a:rPr>
              <a:t>  / at the </a:t>
            </a:r>
            <a:r>
              <a:rPr lang="en-US" b="1" dirty="0" smtClean="0">
                <a:solidFill>
                  <a:srgbClr val="FF0000"/>
                </a:solidFill>
              </a:rPr>
              <a:t>moment</a:t>
            </a:r>
            <a:endParaRPr lang="ar-SA" b="1" dirty="0" smtClean="0">
              <a:solidFill>
                <a:srgbClr val="FF0000"/>
              </a:solidFill>
            </a:endParaRPr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مثال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At this moment I </a:t>
            </a:r>
            <a:r>
              <a:rPr lang="en-US" b="1" dirty="0" smtClean="0">
                <a:solidFill>
                  <a:srgbClr val="FF0000"/>
                </a:solidFill>
              </a:rPr>
              <a:t>am</a:t>
            </a:r>
            <a:r>
              <a:rPr lang="en-US" b="1" dirty="0" smtClean="0">
                <a:solidFill>
                  <a:schemeClr val="bg1"/>
                </a:solidFill>
              </a:rPr>
              <a:t> writi</a:t>
            </a:r>
            <a:r>
              <a:rPr lang="en-US" b="1" dirty="0" smtClean="0">
                <a:solidFill>
                  <a:srgbClr val="FF0000"/>
                </a:solidFill>
              </a:rPr>
              <a:t>ng </a:t>
            </a:r>
            <a:r>
              <a:rPr lang="en-US" b="1" dirty="0" smtClean="0">
                <a:solidFill>
                  <a:schemeClr val="bg1"/>
                </a:solidFill>
              </a:rPr>
              <a:t>the lesson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I </a:t>
            </a:r>
            <a:r>
              <a:rPr lang="en-US" b="1" dirty="0" smtClean="0">
                <a:solidFill>
                  <a:srgbClr val="FF0000"/>
                </a:solidFill>
              </a:rPr>
              <a:t>am</a:t>
            </a:r>
            <a:r>
              <a:rPr lang="en-US" b="1" dirty="0" smtClean="0">
                <a:solidFill>
                  <a:schemeClr val="bg1"/>
                </a:solidFill>
              </a:rPr>
              <a:t> writ</a:t>
            </a:r>
            <a:r>
              <a:rPr lang="en-US" b="1" dirty="0" smtClean="0">
                <a:solidFill>
                  <a:srgbClr val="FF0000"/>
                </a:solidFill>
              </a:rPr>
              <a:t>ing </a:t>
            </a:r>
            <a:r>
              <a:rPr lang="en-US" b="1" dirty="0" smtClean="0">
                <a:solidFill>
                  <a:schemeClr val="bg1"/>
                </a:solidFill>
              </a:rPr>
              <a:t>the lesson At this moment</a:t>
            </a:r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أنا اكتب الدرس في هذه اللحظه /الدقيقة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ar-SA" b="1" dirty="0" smtClean="0">
              <a:solidFill>
                <a:srgbClr val="FF0000"/>
              </a:solidFill>
            </a:endParaRPr>
          </a:p>
          <a:p>
            <a:pPr algn="ctr"/>
            <a:endParaRPr lang="en-US" b="1" dirty="0" smtClean="0">
              <a:solidFill>
                <a:srgbClr val="FF0000"/>
              </a:solidFill>
            </a:endParaRPr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137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20888" y="-171400"/>
            <a:ext cx="16057784" cy="72728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none" strike="noStrike" dirty="0" smtClean="0">
                <a:effectLst/>
              </a:rPr>
              <a:t>يتكون النفي في المضارع المستمر بوضع كلمة </a:t>
            </a:r>
            <a:endParaRPr lang="en-US" b="1" u="none" strike="noStrike" dirty="0" smtClean="0">
              <a:effectLst/>
            </a:endParaRPr>
          </a:p>
          <a:p>
            <a:pPr algn="ctr"/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not</a:t>
            </a:r>
            <a:r>
              <a:rPr lang="en-US" b="1" u="none" strike="noStrike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b="1" u="none" strike="noStrike" dirty="0" smtClean="0">
                <a:effectLst/>
              </a:rPr>
              <a:t>  </a:t>
            </a:r>
          </a:p>
          <a:p>
            <a:pPr algn="ctr"/>
            <a:r>
              <a:rPr lang="ar-SA" b="1" u="none" strike="noStrike" dirty="0" smtClean="0">
                <a:effectLst/>
              </a:rPr>
              <a:t>بعد  </a:t>
            </a:r>
            <a:endParaRPr lang="en-US" b="1" u="none" strike="noStrike" dirty="0" smtClean="0">
              <a:effectLst/>
            </a:endParaRPr>
          </a:p>
          <a:p>
            <a:pPr algn="ctr"/>
            <a:r>
              <a:rPr lang="en-US" b="1" u="none" strike="noStrike" dirty="0" smtClean="0">
                <a:solidFill>
                  <a:srgbClr val="FFFF00"/>
                </a:solidFill>
                <a:effectLst/>
              </a:rPr>
              <a:t>am / are / is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I </a:t>
            </a:r>
            <a:r>
              <a:rPr lang="en-US" b="1" dirty="0" smtClean="0">
                <a:solidFill>
                  <a:srgbClr val="FFFF00"/>
                </a:solidFill>
              </a:rPr>
              <a:t>am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not</a:t>
            </a:r>
            <a:r>
              <a:rPr lang="en-US" b="1" dirty="0" smtClean="0">
                <a:solidFill>
                  <a:schemeClr val="bg1"/>
                </a:solidFill>
              </a:rPr>
              <a:t> writing the lesson right now </a:t>
            </a:r>
          </a:p>
          <a:p>
            <a:pPr algn="ctr"/>
            <a:r>
              <a:rPr lang="en-US" b="1" u="none" strike="noStrike" dirty="0" smtClean="0">
                <a:solidFill>
                  <a:schemeClr val="bg1"/>
                </a:solidFill>
                <a:effectLst/>
              </a:rPr>
              <a:t>I </a:t>
            </a:r>
            <a:r>
              <a:rPr lang="en-US" b="1" u="none" strike="noStrike" dirty="0" smtClean="0">
                <a:solidFill>
                  <a:srgbClr val="FFFF00"/>
                </a:solidFill>
                <a:effectLst/>
              </a:rPr>
              <a:t>am</a:t>
            </a:r>
            <a:r>
              <a:rPr lang="en-US" b="1" u="none" strike="noStrike" dirty="0" smtClean="0">
                <a:solidFill>
                  <a:schemeClr val="bg1"/>
                </a:solidFill>
                <a:effectLst/>
              </a:rPr>
              <a:t> not playing football now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She </a:t>
            </a:r>
            <a:r>
              <a:rPr lang="en-US" b="1" dirty="0" smtClean="0">
                <a:solidFill>
                  <a:srgbClr val="FFFF00"/>
                </a:solidFill>
              </a:rPr>
              <a:t>is</a:t>
            </a:r>
            <a:r>
              <a:rPr lang="en-US" b="1" dirty="0" smtClean="0">
                <a:solidFill>
                  <a:schemeClr val="bg1"/>
                </a:solidFill>
              </a:rPr>
              <a:t> not writing now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He </a:t>
            </a:r>
            <a:r>
              <a:rPr lang="en-US" b="1" dirty="0" smtClean="0">
                <a:solidFill>
                  <a:srgbClr val="FFFF00"/>
                </a:solidFill>
              </a:rPr>
              <a:t>is</a:t>
            </a:r>
            <a:r>
              <a:rPr lang="en-US" b="1" dirty="0" smtClean="0">
                <a:solidFill>
                  <a:schemeClr val="bg1"/>
                </a:solidFill>
              </a:rPr>
              <a:t> not sleeping right now </a:t>
            </a:r>
            <a:endParaRPr lang="ar-SA" b="1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They </a:t>
            </a:r>
            <a:r>
              <a:rPr lang="en-US" b="1" dirty="0" smtClean="0">
                <a:solidFill>
                  <a:srgbClr val="FFFF00"/>
                </a:solidFill>
              </a:rPr>
              <a:t>Are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not</a:t>
            </a:r>
            <a:r>
              <a:rPr lang="en-US" b="1" dirty="0" smtClean="0">
                <a:solidFill>
                  <a:schemeClr val="bg1"/>
                </a:solidFill>
              </a:rPr>
              <a:t> Playing Right now </a:t>
            </a:r>
          </a:p>
          <a:p>
            <a:pPr algn="ctr"/>
            <a:r>
              <a:rPr lang="ar-SA" b="1" dirty="0">
                <a:solidFill>
                  <a:srgbClr val="FFFF00"/>
                </a:solidFill>
              </a:rPr>
              <a:t>4. صيغة السؤال في المضارع المستمر ( نأخذ فعل   </a:t>
            </a:r>
            <a:r>
              <a:rPr lang="en-US" b="1" dirty="0">
                <a:solidFill>
                  <a:srgbClr val="FFFF00"/>
                </a:solidFill>
              </a:rPr>
              <a:t>play  </a:t>
            </a:r>
            <a:r>
              <a:rPr lang="ar-SA" b="1" dirty="0">
                <a:solidFill>
                  <a:srgbClr val="FFFF00"/>
                </a:solidFill>
              </a:rPr>
              <a:t>كمثال </a:t>
            </a:r>
            <a:r>
              <a:rPr lang="ar-SA" b="1" dirty="0" smtClean="0">
                <a:solidFill>
                  <a:srgbClr val="FFFF00"/>
                </a:solidFill>
              </a:rPr>
              <a:t>)</a:t>
            </a:r>
          </a:p>
          <a:p>
            <a:pPr algn="ctr"/>
            <a:r>
              <a:rPr lang="ar-SA" b="1" u="none" strike="noStrike" dirty="0" smtClean="0">
                <a:effectLst/>
              </a:rPr>
              <a:t>يتكون السؤال في المضارع المستمر بوضع </a:t>
            </a:r>
            <a:r>
              <a:rPr lang="ar-SA" b="1" dirty="0"/>
              <a:t>(</a:t>
            </a:r>
            <a:r>
              <a:rPr lang="en-US" b="1" dirty="0">
                <a:solidFill>
                  <a:srgbClr val="FFFF00"/>
                </a:solidFill>
              </a:rPr>
              <a:t>am / is / are </a:t>
            </a:r>
            <a:r>
              <a:rPr lang="en-US" b="1" u="none" strike="noStrike" dirty="0" smtClean="0">
                <a:effectLst/>
              </a:rPr>
              <a:t>)</a:t>
            </a:r>
            <a:r>
              <a:rPr lang="ar-SA" b="1" u="none" strike="noStrike" dirty="0" smtClean="0">
                <a:effectLst/>
              </a:rPr>
              <a:t>  مكان الفاعل و الفاعل مكان ( </a:t>
            </a:r>
            <a:endParaRPr lang="en-US" b="1" u="none" strike="noStrike" dirty="0" smtClean="0">
              <a:effectLst/>
            </a:endParaRPr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am </a:t>
            </a:r>
            <a:r>
              <a:rPr lang="en-US" b="1" dirty="0">
                <a:solidFill>
                  <a:srgbClr val="FFFF00"/>
                </a:solidFill>
              </a:rPr>
              <a:t>/ are / is </a:t>
            </a:r>
            <a:r>
              <a:rPr lang="en-US" b="1" u="none" strike="noStrike" dirty="0" smtClean="0">
                <a:solidFill>
                  <a:srgbClr val="FFFF00"/>
                </a:solidFill>
                <a:effectLst/>
              </a:rPr>
              <a:t>)  </a:t>
            </a:r>
            <a:r>
              <a:rPr lang="en-US" b="1" u="none" strike="noStrike" dirty="0" smtClean="0">
                <a:effectLst/>
              </a:rPr>
              <a:t>   </a:t>
            </a:r>
            <a:endParaRPr lang="en-US" b="1" dirty="0" smtClean="0"/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Am </a:t>
            </a:r>
            <a:r>
              <a:rPr lang="en-US" b="1" dirty="0" smtClean="0">
                <a:solidFill>
                  <a:schemeClr val="bg1"/>
                </a:solidFill>
              </a:rPr>
              <a:t>I playing 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Are </a:t>
            </a:r>
            <a:r>
              <a:rPr lang="en-US" b="1" dirty="0" smtClean="0">
                <a:solidFill>
                  <a:schemeClr val="bg1"/>
                </a:solidFill>
              </a:rPr>
              <a:t>you playing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Is </a:t>
            </a:r>
            <a:r>
              <a:rPr lang="en-US" b="1" dirty="0" smtClean="0">
                <a:solidFill>
                  <a:schemeClr val="bg1"/>
                </a:solidFill>
              </a:rPr>
              <a:t>she playing 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Is </a:t>
            </a:r>
            <a:r>
              <a:rPr lang="en-US" b="1" dirty="0" smtClean="0">
                <a:solidFill>
                  <a:schemeClr val="bg1"/>
                </a:solidFill>
              </a:rPr>
              <a:t>he playing 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Are </a:t>
            </a:r>
            <a:r>
              <a:rPr lang="en-US" b="1" dirty="0" smtClean="0">
                <a:solidFill>
                  <a:schemeClr val="bg1"/>
                </a:solidFill>
              </a:rPr>
              <a:t>They playing </a:t>
            </a:r>
            <a:endParaRPr lang="ar-SA" b="1" dirty="0" smtClean="0">
              <a:solidFill>
                <a:schemeClr val="bg1"/>
              </a:solidFill>
            </a:endParaRPr>
          </a:p>
          <a:p>
            <a:pPr algn="ctr"/>
            <a:endParaRPr lang="ar-SA" b="1" dirty="0">
              <a:solidFill>
                <a:schemeClr val="bg1"/>
              </a:solidFill>
            </a:endParaRPr>
          </a:p>
          <a:p>
            <a:pPr algn="ctr"/>
            <a:endParaRPr lang="ar-SA" b="1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The End </a:t>
            </a:r>
            <a:r>
              <a:rPr lang="ar-SA" b="1" smtClean="0">
                <a:solidFill>
                  <a:schemeClr val="bg1"/>
                </a:solidFill>
              </a:rPr>
              <a:t>..</a:t>
            </a:r>
            <a:endParaRPr lang="ar-SA" b="1" dirty="0" smtClean="0">
              <a:solidFill>
                <a:schemeClr val="bg1"/>
              </a:solidFill>
            </a:endParaRPr>
          </a:p>
          <a:p>
            <a:pPr algn="ctr"/>
            <a:endParaRPr lang="ar-SA" b="1" u="none" strike="noStrike" dirty="0" smtClean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5947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14</Words>
  <Application>Microsoft Office PowerPoint</Application>
  <PresentationFormat>عرض على الشاشة (3:4)‏</PresentationFormat>
  <Paragraphs>38</Paragraphs>
  <Slides>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نسق Office</vt:lpstr>
      <vt:lpstr>عرض تقديمي في PowerPoint</vt:lpstr>
      <vt:lpstr>عرض تقديمي في PowerPoint</vt:lpstr>
    </vt:vector>
  </TitlesOfParts>
  <Company>Alasria Computer AR 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Naveed Zaman</dc:creator>
  <cp:lastModifiedBy>Naveed Zaman</cp:lastModifiedBy>
  <cp:revision>2</cp:revision>
  <dcterms:created xsi:type="dcterms:W3CDTF">2012-07-05T17:21:04Z</dcterms:created>
  <dcterms:modified xsi:type="dcterms:W3CDTF">2012-07-05T17:38:48Z</dcterms:modified>
</cp:coreProperties>
</file>