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5" d="100"/>
          <a:sy n="65" d="100"/>
        </p:scale>
        <p:origin x="-15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C270-A198-4CAF-A918-1C83356B0461}" type="datetimeFigureOut">
              <a:rPr lang="ar-SA" smtClean="0"/>
              <a:t>21/08/1433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5D53-FAD5-458A-93FB-BD18337B514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08202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C270-A198-4CAF-A918-1C83356B0461}" type="datetimeFigureOut">
              <a:rPr lang="ar-SA" smtClean="0"/>
              <a:t>21/08/1433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5D53-FAD5-458A-93FB-BD18337B514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67505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C270-A198-4CAF-A918-1C83356B0461}" type="datetimeFigureOut">
              <a:rPr lang="ar-SA" smtClean="0"/>
              <a:t>21/08/1433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5D53-FAD5-458A-93FB-BD18337B514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59200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C270-A198-4CAF-A918-1C83356B0461}" type="datetimeFigureOut">
              <a:rPr lang="ar-SA" smtClean="0"/>
              <a:t>21/08/1433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5D53-FAD5-458A-93FB-BD18337B514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41251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C270-A198-4CAF-A918-1C83356B0461}" type="datetimeFigureOut">
              <a:rPr lang="ar-SA" smtClean="0"/>
              <a:t>21/08/1433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5D53-FAD5-458A-93FB-BD18337B514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96841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C270-A198-4CAF-A918-1C83356B0461}" type="datetimeFigureOut">
              <a:rPr lang="ar-SA" smtClean="0"/>
              <a:t>21/08/1433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5D53-FAD5-458A-93FB-BD18337B514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19269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C270-A198-4CAF-A918-1C83356B0461}" type="datetimeFigureOut">
              <a:rPr lang="ar-SA" smtClean="0"/>
              <a:t>21/08/1433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5D53-FAD5-458A-93FB-BD18337B514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84869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C270-A198-4CAF-A918-1C83356B0461}" type="datetimeFigureOut">
              <a:rPr lang="ar-SA" smtClean="0"/>
              <a:t>21/08/1433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5D53-FAD5-458A-93FB-BD18337B514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1838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C270-A198-4CAF-A918-1C83356B0461}" type="datetimeFigureOut">
              <a:rPr lang="ar-SA" smtClean="0"/>
              <a:t>21/08/1433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5D53-FAD5-458A-93FB-BD18337B514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06156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C270-A198-4CAF-A918-1C83356B0461}" type="datetimeFigureOut">
              <a:rPr lang="ar-SA" smtClean="0"/>
              <a:t>21/08/1433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5D53-FAD5-458A-93FB-BD18337B514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58134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C270-A198-4CAF-A918-1C83356B0461}" type="datetimeFigureOut">
              <a:rPr lang="ar-SA" smtClean="0"/>
              <a:t>21/08/1433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5D53-FAD5-458A-93FB-BD18337B514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62125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EC270-A198-4CAF-A918-1C83356B0461}" type="datetimeFigureOut">
              <a:rPr lang="ar-SA" smtClean="0"/>
              <a:t>21/08/1433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B5D53-FAD5-458A-93FB-BD18337B514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2021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636912" y="-171400"/>
            <a:ext cx="16273808" cy="741682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dirty="0" smtClean="0"/>
              <a:t> </a:t>
            </a:r>
          </a:p>
          <a:p>
            <a:pPr algn="ctr"/>
            <a:r>
              <a:rPr lang="ar-SA" b="1" dirty="0" smtClean="0"/>
              <a:t>ماذا نعني بالماضي التام المستمر ؟</a:t>
            </a:r>
            <a:br>
              <a:rPr lang="ar-SA" b="1" dirty="0" smtClean="0"/>
            </a:br>
            <a:r>
              <a:rPr lang="en-US" b="1" dirty="0" smtClean="0"/>
              <a:t>What do we mean by the Past Perfect Progressive?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ar-SA" b="1" dirty="0" smtClean="0"/>
              <a:t>في الواقع إن هذا الزمن يوضح المدة الزمنية لنشاط معين أو فعل معين</a:t>
            </a:r>
          </a:p>
          <a:p>
            <a:pPr algn="ctr"/>
            <a:r>
              <a:rPr lang="ar-SA" b="1" dirty="0" smtClean="0"/>
              <a:t> كان مستمرا في الماضي لكن قبل نشاط آخر.(وهذا النشاط الآخر أيضا في الماضي)</a:t>
            </a:r>
            <a:br>
              <a:rPr lang="ar-SA" b="1" dirty="0" smtClean="0"/>
            </a:br>
            <a:r>
              <a:rPr lang="ar-SA" b="1" dirty="0" smtClean="0"/>
              <a:t>بمعنى آخر دائما أننا في أغلب الأحوال نواجه في هذا الزمن وجود فعلين</a:t>
            </a:r>
          </a:p>
          <a:p>
            <a:pPr algn="ctr"/>
            <a:r>
              <a:rPr lang="ar-SA" b="1" dirty="0" smtClean="0"/>
              <a:t> في الماضي أحدهما ماضي بسيط ولآخر ماضي تام مستمر ولابد أن</a:t>
            </a:r>
          </a:p>
          <a:p>
            <a:pPr algn="ctr"/>
            <a:r>
              <a:rPr lang="ar-SA" b="1" dirty="0" smtClean="0"/>
              <a:t> نلاحظ أن الفعل أو الحدث في الزمن التام المستمر يسبق الماض</a:t>
            </a:r>
          </a:p>
          <a:p>
            <a:pPr algn="ctr"/>
            <a:r>
              <a:rPr lang="ar-SA" b="1" dirty="0" smtClean="0"/>
              <a:t> البسيط وراح نشوف إن شاء الله ذلك من خلال الأمثلة .</a:t>
            </a:r>
          </a:p>
          <a:p>
            <a:pPr algn="ctr"/>
            <a:r>
              <a:rPr lang="ar-SA" b="1" dirty="0" smtClean="0"/>
              <a:t>كيف نصيغ الماضي التام المستمر؟</a:t>
            </a:r>
            <a:br>
              <a:rPr lang="ar-SA" b="1" dirty="0" smtClean="0"/>
            </a:br>
            <a:r>
              <a:rPr lang="en-US" b="1" dirty="0" smtClean="0"/>
              <a:t>How to form the Past Perfect Progressive?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ar-SA" b="1" dirty="0" smtClean="0"/>
              <a:t>طبعا حبيباتي لو تذكرون معاي في الدرس السابق صيغة المضارع التام المستمر وهي :</a:t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en-US" b="1" dirty="0" smtClean="0"/>
              <a:t>Have/has + been + V-  </a:t>
            </a:r>
            <a:r>
              <a:rPr lang="en-US" b="1" dirty="0" err="1" smtClean="0"/>
              <a:t>ing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 </a:t>
            </a:r>
            <a:r>
              <a:rPr lang="ar-SA" b="1" dirty="0" smtClean="0"/>
              <a:t>تصبح الصيغة على النحو الآتي:</a:t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en-US" b="1" dirty="0" smtClean="0"/>
              <a:t>Had + been+ V- </a:t>
            </a:r>
            <a:r>
              <a:rPr lang="en-US" b="1" dirty="0" err="1" smtClean="0"/>
              <a:t>ing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ar-SA" b="1" dirty="0" smtClean="0"/>
              <a:t>وهذه الصيغة تأتي مع جميع الضمائر بلا استثناء والبدائل من الأسماء</a:t>
            </a:r>
          </a:p>
          <a:p>
            <a:pPr algn="ctr"/>
            <a:r>
              <a:rPr lang="ar-SA" b="1" dirty="0" smtClean="0"/>
              <a:t> الظاهرة بعكس زمن المضارع التام المستمر الذي قسمنا فيه الصيغة إلى قسمين </a:t>
            </a:r>
          </a:p>
          <a:p>
            <a:pPr algn="ctr"/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1591025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492896" y="-171400"/>
            <a:ext cx="15985776" cy="73448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أمثلة:</a:t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en-US" b="1" dirty="0" smtClean="0"/>
              <a:t>He finally came at six o’clock . </a:t>
            </a:r>
          </a:p>
          <a:p>
            <a:pPr algn="ctr"/>
            <a:r>
              <a:rPr lang="en-US" b="1" dirty="0" smtClean="0"/>
              <a:t>I had been waiting for him since four -thirty.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ar-SA" b="1" dirty="0" smtClean="0"/>
              <a:t>لقد أتى أخيرا الساعة السادسة تماما لقد انتظرته منذ الساعة الرابعة والنصف . </a:t>
            </a:r>
          </a:p>
          <a:p>
            <a:pPr algn="ctr"/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> </a:t>
            </a:r>
          </a:p>
          <a:p>
            <a:pPr algn="ctr"/>
            <a:r>
              <a:rPr lang="ar-SA" b="1" dirty="0" smtClean="0"/>
              <a:t>طيب لو نلاحظ في هذه الجملة إن عندنا فعلين أحدهما في الماضي البسيط وهو :</a:t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en-US" b="1" dirty="0" smtClean="0"/>
              <a:t>he came </a:t>
            </a:r>
            <a:endParaRPr lang="ar-SA" b="1" dirty="0" smtClean="0"/>
          </a:p>
          <a:p>
            <a:pPr algn="ctr"/>
            <a:r>
              <a:rPr lang="ar-SA" b="1" dirty="0" smtClean="0"/>
              <a:t>والآخر في الماضي التام المستمر وهو :</a:t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en-US" b="1" dirty="0" smtClean="0"/>
              <a:t>had been waiting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ar-SA" b="1" dirty="0" smtClean="0"/>
              <a:t>وهذا </a:t>
            </a:r>
            <a:r>
              <a:rPr lang="ar-SA" b="1" dirty="0" err="1" smtClean="0"/>
              <a:t>ماقلته</a:t>
            </a:r>
            <a:r>
              <a:rPr lang="ar-SA" b="1" dirty="0" smtClean="0"/>
              <a:t> سابقا أننا قد نواجه في الجملة الواحدة فعلين كلاهما في الماضي</a:t>
            </a:r>
          </a:p>
          <a:p>
            <a:pPr algn="ctr"/>
            <a:r>
              <a:rPr lang="ar-SA" b="1" dirty="0" smtClean="0"/>
              <a:t> إلا أن أحدهما بسيط والآخر تام مستمر .طيب ما السبب؟ </a:t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>في الماضي التام المستمر نذكر حدث تم باستمرار في الماضي قبل الماضي البسيط ..</a:t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>يعني لو شرحنا الجملة نلاحظ أن هناك حدثين الحدث الأول هو الانتظار</a:t>
            </a:r>
          </a:p>
          <a:p>
            <a:pPr algn="ctr"/>
            <a:r>
              <a:rPr lang="ar-SA" b="1" dirty="0" smtClean="0"/>
              <a:t> (وهنا نضعه في الماضي التام المستمر) أما الحدث الثاني</a:t>
            </a:r>
          </a:p>
          <a:p>
            <a:pPr algn="ctr"/>
            <a:r>
              <a:rPr lang="ar-SA" b="1" dirty="0" smtClean="0"/>
              <a:t> وهو قدوم الشخص (نضعه في الماضي البسيط)</a:t>
            </a:r>
          </a:p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00437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492896" y="-171400"/>
            <a:ext cx="15985776" cy="727280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إذا</a:t>
            </a:r>
            <a:br>
              <a:rPr lang="ar-SA" b="1" dirty="0" smtClean="0"/>
            </a:br>
            <a:r>
              <a:rPr lang="ar-SA" b="1" dirty="0" smtClean="0"/>
              <a:t>الحدث الأول ( الأقدم) نصيغه في الماضي التام المستمر أما الحدث الثاني(الأحدث) </a:t>
            </a:r>
          </a:p>
          <a:p>
            <a:pPr algn="ctr"/>
            <a:r>
              <a:rPr lang="ar-SA" b="1" dirty="0" smtClean="0"/>
              <a:t>نصيغه في الماضي البسيط. (لو لاحظنا هذا يشبه إلى حد كبير زمن الماضي التام )</a:t>
            </a:r>
          </a:p>
          <a:p>
            <a:pPr algn="ctr"/>
            <a:r>
              <a:rPr lang="ar-SA" b="1" u="sng" dirty="0" smtClean="0"/>
              <a:t>مثال 2</a:t>
            </a: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en-US" b="1" dirty="0" smtClean="0"/>
              <a:t>The police had been looking for the criminal </a:t>
            </a:r>
          </a:p>
          <a:p>
            <a:pPr algn="ctr"/>
            <a:r>
              <a:rPr lang="en-US" b="1" dirty="0" smtClean="0"/>
              <a:t>for two years before They caught him.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ar-SA" b="1" dirty="0" smtClean="0"/>
              <a:t>لقد بحثت الشرطة عن المجرم لمدة سنتين قبل أن قبضوا عليه.</a:t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>إذا نلاحظ حدثين :</a:t>
            </a:r>
            <a:br>
              <a:rPr lang="ar-SA" b="1" dirty="0" smtClean="0"/>
            </a:br>
            <a:r>
              <a:rPr lang="ar-SA" b="1" dirty="0" smtClean="0"/>
              <a:t>الأول/ بحث الشرطة وهنا نصيغه في الماض التام المستمر</a:t>
            </a:r>
            <a:br>
              <a:rPr lang="ar-SA" b="1" dirty="0" smtClean="0"/>
            </a:br>
            <a:r>
              <a:rPr lang="ar-SA" b="1" dirty="0" smtClean="0"/>
              <a:t>الثاني/القبض على المجرم وهنا نصيغه في الماضي البسيط</a:t>
            </a:r>
          </a:p>
          <a:p>
            <a:pPr algn="ctr"/>
            <a:r>
              <a:rPr lang="ar-SA" b="1" u="sng" dirty="0" smtClean="0"/>
              <a:t>مثال3</a:t>
            </a: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en-US" b="1" dirty="0" smtClean="0"/>
              <a:t>Her eyes were red because she had been crying.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ar-SA" b="1" dirty="0" smtClean="0"/>
              <a:t>لقد كانت عيناها حمراء لأنها كانت تبكي .</a:t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>الحدث الأول (</a:t>
            </a:r>
            <a:r>
              <a:rPr lang="ar-SA" b="1" u="sng" dirty="0" smtClean="0"/>
              <a:t>ماض تام مستمر</a:t>
            </a:r>
            <a:r>
              <a:rPr lang="ar-SA" b="1" dirty="0" smtClean="0"/>
              <a:t>) / البكاء</a:t>
            </a:r>
            <a:br>
              <a:rPr lang="ar-SA" b="1" dirty="0" smtClean="0"/>
            </a:br>
            <a:r>
              <a:rPr lang="ar-SA" b="1" dirty="0" smtClean="0"/>
              <a:t>الحدث الثاني(</a:t>
            </a:r>
            <a:r>
              <a:rPr lang="ar-SA" b="1" u="sng" dirty="0" smtClean="0"/>
              <a:t>ماضي بسيط</a:t>
            </a:r>
            <a:r>
              <a:rPr lang="ar-SA" b="1" dirty="0" smtClean="0"/>
              <a:t>) / كانت عيناها حمراء.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 smtClean="0"/>
          </a:p>
          <a:p>
            <a:pPr algn="ctr"/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2670749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492896" y="-171400"/>
            <a:ext cx="16057784" cy="72728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الفرق بين الماضي التام المستمر </a:t>
            </a:r>
          </a:p>
          <a:p>
            <a:pPr algn="ctr"/>
            <a:r>
              <a:rPr lang="ar-SA" b="1" dirty="0" smtClean="0">
                <a:solidFill>
                  <a:schemeClr val="tx1"/>
                </a:solidFill>
              </a:rPr>
              <a:t>والمضارع التام المستمر 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r>
              <a:rPr lang="ar-SA" b="1" dirty="0" smtClean="0">
                <a:solidFill>
                  <a:schemeClr val="tx1"/>
                </a:solidFill>
              </a:rPr>
              <a:t>هو كالتالي 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r>
              <a:rPr lang="ar-SA" b="1" dirty="0" smtClean="0">
                <a:solidFill>
                  <a:schemeClr val="tx1"/>
                </a:solidFill>
              </a:rPr>
              <a:t>المضارع التام المستمر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I </a:t>
            </a:r>
            <a:r>
              <a:rPr lang="en-US" b="1" dirty="0" smtClean="0">
                <a:solidFill>
                  <a:srgbClr val="FF0000"/>
                </a:solidFill>
              </a:rPr>
              <a:t>have</a:t>
            </a:r>
            <a:r>
              <a:rPr lang="en-US" b="1" dirty="0" smtClean="0">
                <a:solidFill>
                  <a:schemeClr val="tx1"/>
                </a:solidFill>
              </a:rPr>
              <a:t> been Studying English Since this morning </a:t>
            </a:r>
          </a:p>
          <a:p>
            <a:pPr algn="ctr"/>
            <a:r>
              <a:rPr lang="ar-SA" b="1" dirty="0" smtClean="0">
                <a:solidFill>
                  <a:schemeClr val="tx1"/>
                </a:solidFill>
              </a:rPr>
              <a:t>والى الآن انا قاعد ادرس من الصبح الى هذه اللحظة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r>
              <a:rPr lang="ar-SA" b="1" dirty="0" smtClean="0">
                <a:solidFill>
                  <a:schemeClr val="tx1"/>
                </a:solidFill>
              </a:rPr>
              <a:t>الماضي التام المستمر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I </a:t>
            </a:r>
            <a:r>
              <a:rPr lang="en-US" b="1" dirty="0" smtClean="0">
                <a:solidFill>
                  <a:srgbClr val="FF0000"/>
                </a:solidFill>
              </a:rPr>
              <a:t>had</a:t>
            </a:r>
            <a:r>
              <a:rPr lang="en-US" b="1" dirty="0" smtClean="0">
                <a:solidFill>
                  <a:schemeClr val="tx1"/>
                </a:solidFill>
              </a:rPr>
              <a:t> been Studying English Before I Finished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My Homework </a:t>
            </a: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ar-SA" b="1" dirty="0" smtClean="0">
                <a:solidFill>
                  <a:schemeClr val="tx1"/>
                </a:solidFill>
              </a:rPr>
              <a:t>طبعا هنا كنت ادرس وضليت ادرس لفتره سواء كانت ساعه او ساعتين او دقيقه او دقيقتين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r>
              <a:rPr lang="ar-SA" b="1" dirty="0" smtClean="0">
                <a:solidFill>
                  <a:schemeClr val="tx1"/>
                </a:solidFill>
              </a:rPr>
              <a:t>لكن تركت الدرس قبل أن انهي واجبي </a:t>
            </a:r>
          </a:p>
          <a:p>
            <a:pPr algn="ctr"/>
            <a:r>
              <a:rPr lang="ar-SA" b="1" dirty="0" smtClean="0">
                <a:solidFill>
                  <a:schemeClr val="tx1"/>
                </a:solidFill>
              </a:rPr>
              <a:t>الاختلاف  هو </a:t>
            </a:r>
            <a:r>
              <a:rPr lang="en-US" b="1" dirty="0" smtClean="0">
                <a:solidFill>
                  <a:schemeClr val="tx1"/>
                </a:solidFill>
              </a:rPr>
              <a:t>Had </a:t>
            </a:r>
            <a:r>
              <a:rPr lang="ar-SA" b="1" dirty="0" smtClean="0">
                <a:solidFill>
                  <a:schemeClr val="tx1"/>
                </a:solidFill>
              </a:rPr>
              <a:t>للماضي 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Have </a:t>
            </a:r>
            <a:r>
              <a:rPr lang="ar-SA" b="1" dirty="0" smtClean="0">
                <a:solidFill>
                  <a:schemeClr val="tx1"/>
                </a:solidFill>
              </a:rPr>
              <a:t>للمستقبل </a:t>
            </a:r>
          </a:p>
          <a:p>
            <a:pPr algn="ctr"/>
            <a:r>
              <a:rPr lang="ar-SA" b="1">
                <a:solidFill>
                  <a:schemeClr val="tx1"/>
                </a:solidFill>
              </a:rPr>
              <a:t>	</a:t>
            </a:r>
            <a:endParaRPr lang="ar-SA" b="1" dirty="0" smtClean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 </a:t>
            </a:r>
            <a:endParaRPr lang="ar-SA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131330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76</Words>
  <Application>Microsoft Office PowerPoint</Application>
  <PresentationFormat>عرض على الشاشة (3:4)‏</PresentationFormat>
  <Paragraphs>41</Paragraphs>
  <Slides>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Alasria Computer AR AR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Naveed Zaman</dc:creator>
  <cp:lastModifiedBy>Naveed Zaman</cp:lastModifiedBy>
  <cp:revision>1</cp:revision>
  <dcterms:created xsi:type="dcterms:W3CDTF">2012-07-09T21:08:45Z</dcterms:created>
  <dcterms:modified xsi:type="dcterms:W3CDTF">2012-07-09T21:15:09Z</dcterms:modified>
</cp:coreProperties>
</file>