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7"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66" r:id="rId32"/>
    <p:sldId id="268"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735" autoAdjust="0"/>
    <p:restoredTop sz="94664" autoAdjust="0"/>
  </p:normalViewPr>
  <p:slideViewPr>
    <p:cSldViewPr>
      <p:cViewPr>
        <p:scale>
          <a:sx n="80" d="100"/>
          <a:sy n="80" d="100"/>
        </p:scale>
        <p:origin x="-54" y="17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8750"/>
            <a:ext cx="8915400" cy="1258888"/>
          </a:xfrm>
        </p:spPr>
        <p:txBody>
          <a:bodyPr/>
          <a:lstStyle/>
          <a:p>
            <a:r>
              <a:rPr lang="ar-SA" smtClean="0"/>
              <a:t>انقر لتحرير نمط العنوان الرئيسي</a:t>
            </a:r>
            <a:endParaRPr lang="en-US"/>
          </a:p>
        </p:txBody>
      </p:sp>
      <p:sp>
        <p:nvSpPr>
          <p:cNvPr id="3" name="عنصر نائب للجدول 2"/>
          <p:cNvSpPr>
            <a:spLocks noGrp="1"/>
          </p:cNvSpPr>
          <p:nvPr>
            <p:ph type="tbl" idx="1"/>
          </p:nvPr>
        </p:nvSpPr>
        <p:spPr>
          <a:xfrm>
            <a:off x="495300" y="1600201"/>
            <a:ext cx="8915400" cy="4530725"/>
          </a:xfrm>
        </p:spPr>
        <p:txBody>
          <a:bodyPr/>
          <a:lstStyle/>
          <a:p>
            <a:endParaRPr lang="en-US"/>
          </a:p>
        </p:txBody>
      </p:sp>
      <p:sp>
        <p:nvSpPr>
          <p:cNvPr id="4" name="عنصر نائب للتاريخ 3"/>
          <p:cNvSpPr>
            <a:spLocks noGrp="1"/>
          </p:cNvSpPr>
          <p:nvPr>
            <p:ph type="dt" sz="half" idx="10"/>
          </p:nvPr>
        </p:nvSpPr>
        <p:spPr>
          <a:xfrm>
            <a:off x="495300" y="6243638"/>
            <a:ext cx="2311400" cy="457200"/>
          </a:xfrm>
          <a:prstGeom prst="rect">
            <a:avLst/>
          </a:prstGeom>
        </p:spPr>
        <p:txBody>
          <a:bodyPr/>
          <a:lstStyle>
            <a:lvl1pPr>
              <a:defRPr/>
            </a:lvl1pPr>
          </a:lstStyle>
          <a:p>
            <a:endParaRPr lang="en-US"/>
          </a:p>
        </p:txBody>
      </p:sp>
      <p:sp>
        <p:nvSpPr>
          <p:cNvPr id="5" name="عنصر نائب للتذييل 4"/>
          <p:cNvSpPr>
            <a:spLocks noGrp="1"/>
          </p:cNvSpPr>
          <p:nvPr>
            <p:ph type="ftr" sz="quarter" idx="11"/>
          </p:nvPr>
        </p:nvSpPr>
        <p:spPr>
          <a:xfrm>
            <a:off x="3384550" y="6248400"/>
            <a:ext cx="3136900" cy="457200"/>
          </a:xfrm>
          <a:prstGeom prst="rect">
            <a:avLst/>
          </a:prstGeom>
        </p:spPr>
        <p:txBody>
          <a:bodyPr/>
          <a:lstStyle>
            <a:lvl1pPr>
              <a:defRPr/>
            </a:lvl1pPr>
          </a:lstStyle>
          <a:p>
            <a:endParaRPr lang="en-US"/>
          </a:p>
        </p:txBody>
      </p:sp>
      <p:sp>
        <p:nvSpPr>
          <p:cNvPr id="6" name="عنصر نائب لرقم الشريحة 5"/>
          <p:cNvSpPr>
            <a:spLocks noGrp="1"/>
          </p:cNvSpPr>
          <p:nvPr>
            <p:ph type="sldNum" sz="quarter" idx="12"/>
          </p:nvPr>
        </p:nvSpPr>
        <p:spPr>
          <a:xfrm>
            <a:off x="7099300" y="6243638"/>
            <a:ext cx="2311400" cy="457200"/>
          </a:xfrm>
        </p:spPr>
        <p:txBody>
          <a:bodyPr/>
          <a:lstStyle>
            <a:lvl1pPr>
              <a:defRPr/>
            </a:lvl1pPr>
          </a:lstStyle>
          <a:p>
            <a:fld id="{B66526B9-1DAE-4FE6-AE0C-F30DA0B53FF0}"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إدارة الأعمال</a:t>
            </a:r>
          </a:p>
          <a:p>
            <a:pPr algn="ctr" rtl="0">
              <a:spcBef>
                <a:spcPct val="20000"/>
              </a:spcBef>
              <a:buFont typeface="Arial" pitchFamily="34" charset="0"/>
              <a:buNone/>
            </a:pPr>
            <a:r>
              <a:rPr lang="ar-EG" sz="2400" dirty="0" smtClean="0">
                <a:solidFill>
                  <a:srgbClr val="898989"/>
                </a:solidFill>
                <a:latin typeface="Calibri" pitchFamily="34" charset="0"/>
              </a:rPr>
              <a:t>قسم</a:t>
            </a:r>
            <a:r>
              <a:rPr lang="ar-SA" sz="2400" dirty="0" smtClean="0">
                <a:solidFill>
                  <a:srgbClr val="898989"/>
                </a:solidFill>
                <a:latin typeface="Calibri" pitchFamily="34" charset="0"/>
              </a:rPr>
              <a:t> الاقتصاد</a:t>
            </a:r>
            <a:endParaRPr lang="en-US" sz="24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الاقتصاد الكلي</a:t>
            </a:r>
            <a:endParaRPr lang="ar-SA" sz="3700" b="1" dirty="0">
              <a:solidFill>
                <a:srgbClr val="376092"/>
              </a:solidFill>
              <a:latin typeface="AYM Wadiy S_U normal."/>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  </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3200" b="1" dirty="0" smtClean="0">
                <a:solidFill>
                  <a:srgbClr val="7F7F7F"/>
                </a:solidFill>
                <a:latin typeface="Calibri" pitchFamily="34" charset="0"/>
                <a:cs typeface="Times New Roman" pitchFamily="18" charset="0"/>
              </a:rPr>
              <a:t> </a:t>
            </a: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p>
          <a:p>
            <a:pPr algn="l">
              <a:lnSpc>
                <a:spcPct val="80000"/>
              </a:lnSpc>
            </a:pPr>
            <a:r>
              <a:rPr lang="ar-SA" sz="2600" b="1" dirty="0" smtClean="0">
                <a:solidFill>
                  <a:srgbClr val="7F7F7F"/>
                </a:solidFill>
                <a:latin typeface="Calibri" pitchFamily="34" charset="0"/>
                <a:cs typeface="Times New Roman" pitchFamily="18" charset="0"/>
              </a:rPr>
              <a:t>د</a:t>
            </a:r>
            <a:r>
              <a:rPr lang="ar-SA" sz="2600" b="1" dirty="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حبيب آل مكي</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cs typeface="Arial" pitchFamily="34" charset="0"/>
              </a:rPr>
              <a:t> </a:t>
            </a:r>
            <a:r>
              <a:rPr lang="ar-SA" dirty="0" smtClean="0">
                <a:solidFill>
                  <a:srgbClr val="376092"/>
                </a:solidFill>
                <a:cs typeface="Arial" pitchFamily="34" charset="0"/>
              </a:rPr>
              <a:t>المحاضرة الثالثة</a:t>
            </a:r>
            <a:br>
              <a:rPr lang="ar-SA" dirty="0" smtClean="0">
                <a:solidFill>
                  <a:srgbClr val="376092"/>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dirty="0" smtClean="0">
                <a:solidFill>
                  <a:srgbClr val="376092"/>
                </a:solidFill>
                <a:cs typeface="Arial" pitchFamily="34" charset="0"/>
              </a:rPr>
              <a:t>الحسابات القومية </a:t>
            </a:r>
            <a:r>
              <a:rPr lang="ar-SA" dirty="0" err="1" smtClean="0">
                <a:solidFill>
                  <a:srgbClr val="376092"/>
                </a:solidFill>
                <a:cs typeface="Arial" pitchFamily="34" charset="0"/>
              </a:rPr>
              <a:t>والنموألإقتصادي</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مربع نص 4"/>
          <p:cNvSpPr txBox="1"/>
          <p:nvPr/>
        </p:nvSpPr>
        <p:spPr>
          <a:xfrm>
            <a:off x="7195572" y="6412468"/>
            <a:ext cx="1338828" cy="369332"/>
          </a:xfrm>
          <a:prstGeom prst="rect">
            <a:avLst/>
          </a:prstGeom>
          <a:noFill/>
        </p:spPr>
        <p:txBody>
          <a:bodyPr wrap="none" rtlCol="0">
            <a:spAutoFit/>
          </a:bodyPr>
          <a:lstStyle/>
          <a:p>
            <a:r>
              <a:rPr lang="ar-SA" dirty="0" smtClean="0">
                <a:solidFill>
                  <a:schemeClr val="bg1"/>
                </a:solidFill>
              </a:rPr>
              <a:t>د.حبيب آل مكي</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r>
              <a:rPr lang="ar-SA" sz="2800" dirty="0" smtClean="0"/>
              <a:t>1- الناتج المحلي ألإجمالي</a:t>
            </a:r>
          </a:p>
          <a:p>
            <a:r>
              <a:rPr lang="ar-SA" sz="2800" dirty="0" smtClean="0"/>
              <a:t>2- التدفق الدائري للإنفاق والدخل</a:t>
            </a:r>
          </a:p>
          <a:p>
            <a:pPr>
              <a:buFontTx/>
              <a:buChar char="-"/>
            </a:pPr>
            <a:r>
              <a:rPr lang="ar-SA" sz="2800" dirty="0" smtClean="0"/>
              <a:t>3- توازن </a:t>
            </a:r>
            <a:r>
              <a:rPr lang="ar-SA" sz="2800" dirty="0" err="1" smtClean="0"/>
              <a:t>ألإقتصاد</a:t>
            </a:r>
            <a:r>
              <a:rPr lang="ar-SA" sz="2800" dirty="0" smtClean="0"/>
              <a:t> الكلي  </a:t>
            </a:r>
          </a:p>
          <a:p>
            <a:r>
              <a:rPr lang="ar-SA" sz="2800" dirty="0" smtClean="0"/>
              <a:t>4- طرق قياس الناتج المحلي ألإجمالي </a:t>
            </a:r>
          </a:p>
          <a:p>
            <a:r>
              <a:rPr lang="ar-SA" sz="2800" dirty="0" smtClean="0"/>
              <a:t>5 – الناتج القومي ألإجمالي </a:t>
            </a:r>
          </a:p>
          <a:p>
            <a:r>
              <a:rPr lang="ar-SA" sz="2800" dirty="0" smtClean="0"/>
              <a:t>6 – تغيرات ألأسعار وتقدير الناتج الحقيقي </a:t>
            </a:r>
          </a:p>
          <a:p>
            <a:r>
              <a:rPr lang="ar-SA" sz="2800" dirty="0" smtClean="0"/>
              <a:t>7 – النمو </a:t>
            </a:r>
            <a:r>
              <a:rPr lang="ar-SA" sz="2800" dirty="0" err="1" smtClean="0"/>
              <a:t>ألإقتصادي</a:t>
            </a:r>
            <a:r>
              <a:rPr lang="ar-SA" sz="2800" dirty="0" smtClean="0"/>
              <a:t> </a:t>
            </a:r>
          </a:p>
          <a:p>
            <a:r>
              <a:rPr lang="ar-SA" sz="2800" dirty="0" smtClean="0"/>
              <a:t>8 – </a:t>
            </a:r>
            <a:r>
              <a:rPr lang="ar-SA" sz="2800" dirty="0" err="1" smtClean="0"/>
              <a:t>مآخد</a:t>
            </a:r>
            <a:r>
              <a:rPr lang="ar-SA" sz="2800" dirty="0" smtClean="0"/>
              <a:t> على استخدام معدل الناتج المحلي ألإجمالي </a:t>
            </a:r>
            <a:r>
              <a:rPr lang="ar-SA" sz="2800" dirty="0" err="1" smtClean="0"/>
              <a:t>كمؤشرللرفاهية</a:t>
            </a:r>
            <a:endParaRPr lang="en-US" sz="2800" dirty="0" smtClean="0"/>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
        <p:nvSpPr>
          <p:cNvPr id="5" name="مربع نص 4"/>
          <p:cNvSpPr txBox="1"/>
          <p:nvPr/>
        </p:nvSpPr>
        <p:spPr>
          <a:xfrm>
            <a:off x="7195572" y="6412468"/>
            <a:ext cx="1338828" cy="369332"/>
          </a:xfrm>
          <a:prstGeom prst="rect">
            <a:avLst/>
          </a:prstGeom>
          <a:noFill/>
        </p:spPr>
        <p:txBody>
          <a:bodyPr wrap="none" rtlCol="0">
            <a:spAutoFit/>
          </a:bodyPr>
          <a:lstStyle/>
          <a:p>
            <a:r>
              <a:rPr lang="ar-SA" dirty="0" smtClean="0">
                <a:solidFill>
                  <a:schemeClr val="bg1"/>
                </a:solidFill>
              </a:rPr>
              <a:t>د.حبيب آل مكي</a:t>
            </a:r>
            <a:endParaRPr lang="en-US" dirty="0">
              <a:solidFill>
                <a:schemeClr val="bg1"/>
              </a:solidFill>
            </a:endParaRPr>
          </a:p>
        </p:txBody>
      </p:sp>
      <p:sp>
        <p:nvSpPr>
          <p:cNvPr id="6" name="مستطيل 5"/>
          <p:cNvSpPr/>
          <p:nvPr/>
        </p:nvSpPr>
        <p:spPr>
          <a:xfrm>
            <a:off x="2476500" y="1582341"/>
            <a:ext cx="4953000" cy="738664"/>
          </a:xfrm>
          <a:prstGeom prst="rect">
            <a:avLst/>
          </a:prstGeom>
        </p:spPr>
        <p:txBody>
          <a:bodyPr>
            <a:spAutoFit/>
          </a:bodyPr>
          <a:lstStyle/>
          <a:p>
            <a:r>
              <a:rPr lang="ar-SA" sz="2400" dirty="0" smtClean="0"/>
              <a:t>  </a:t>
            </a:r>
          </a:p>
          <a:p>
            <a:endParaRPr lang="ar-S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Text Box 6"/>
          <p:cNvSpPr txBox="1">
            <a:spLocks noChangeArrowheads="1"/>
          </p:cNvSpPr>
          <p:nvPr/>
        </p:nvSpPr>
        <p:spPr bwMode="auto">
          <a:xfrm>
            <a:off x="271727" y="1268413"/>
            <a:ext cx="9362546" cy="646331"/>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Times New Roman" pitchFamily="18" charset="0"/>
                <a:cs typeface="Times New Roman" pitchFamily="18" charset="0"/>
              </a:rPr>
              <a:t>يقصد بالناتج المحلي الإجمالي </a:t>
            </a:r>
            <a:r>
              <a:rPr lang="en-US">
                <a:solidFill>
                  <a:srgbClr val="000000"/>
                </a:solidFill>
                <a:latin typeface="Times New Roman" pitchFamily="18" charset="0"/>
                <a:cs typeface="Times New Roman" pitchFamily="18" charset="0"/>
              </a:rPr>
              <a:t>(Gross Domestic Product – GDP)</a:t>
            </a:r>
            <a:r>
              <a:rPr lang="ar-BH">
                <a:solidFill>
                  <a:srgbClr val="000000"/>
                </a:solidFill>
                <a:latin typeface="Times New Roman" pitchFamily="18" charset="0"/>
                <a:cs typeface="Times New Roman" pitchFamily="18" charset="0"/>
              </a:rPr>
              <a:t> القيمة السوقية (بالأسعار الجارية) لجميع السلع والخدمات النهائية المنتجة في قطر معين وفي فترة زمنية معينة.</a:t>
            </a:r>
            <a:endParaRPr lang="en-US">
              <a:solidFill>
                <a:srgbClr val="000000"/>
              </a:solidFill>
              <a:latin typeface="Times New Roman" pitchFamily="18" charset="0"/>
              <a:cs typeface="Times New Roman" pitchFamily="18" charset="0"/>
            </a:endParaRPr>
          </a:p>
        </p:txBody>
      </p:sp>
      <p:sp>
        <p:nvSpPr>
          <p:cNvPr id="3080" name="Text Box 8"/>
          <p:cNvSpPr txBox="1">
            <a:spLocks noChangeArrowheads="1"/>
          </p:cNvSpPr>
          <p:nvPr/>
        </p:nvSpPr>
        <p:spPr bwMode="auto">
          <a:xfrm>
            <a:off x="271727" y="2852739"/>
            <a:ext cx="9362546" cy="2031325"/>
          </a:xfrm>
          <a:prstGeom prst="rect">
            <a:avLst/>
          </a:prstGeom>
          <a:solidFill>
            <a:schemeClr val="bg1"/>
          </a:solidFill>
          <a:ln w="9525" algn="ctr">
            <a:noFill/>
            <a:miter lim="800000"/>
            <a:headEnd/>
            <a:tailEnd/>
          </a:ln>
          <a:effectLst/>
        </p:spPr>
        <p:txBody>
          <a:bodyPr>
            <a:spAutoFit/>
          </a:bodyPr>
          <a:lstStyle/>
          <a:p>
            <a:pPr algn="just">
              <a:spcBef>
                <a:spcPct val="50000"/>
              </a:spcBef>
              <a:buFontTx/>
              <a:buBlip>
                <a:blip r:embed="rId2"/>
              </a:buBlip>
            </a:pPr>
            <a:r>
              <a:rPr lang="ar-BH" b="1">
                <a:solidFill>
                  <a:srgbClr val="000000"/>
                </a:solidFill>
                <a:latin typeface="Arial" charset="0"/>
                <a:cs typeface="Arabic Transparent" pitchFamily="2" charset="-78"/>
              </a:rPr>
              <a:t> </a:t>
            </a:r>
            <a:r>
              <a:rPr lang="ar-BH">
                <a:solidFill>
                  <a:srgbClr val="000000"/>
                </a:solidFill>
              </a:rPr>
              <a:t>يعتبر الإنتاج المحلي الإجمالي من أهم المؤشرات الاقتصادية المستخدمة لتحديد مستوى النشاط الاقتصادي و</a:t>
            </a:r>
            <a:r>
              <a:rPr lang="ar-SA">
                <a:solidFill>
                  <a:srgbClr val="000000"/>
                </a:solidFill>
              </a:rPr>
              <a:t>ا</a:t>
            </a:r>
            <a:r>
              <a:rPr lang="ar-BH">
                <a:solidFill>
                  <a:srgbClr val="000000"/>
                </a:solidFill>
              </a:rPr>
              <a:t>تجاه وسرعة نموه.</a:t>
            </a:r>
            <a:endParaRPr lang="en-US">
              <a:solidFill>
                <a:srgbClr val="000000"/>
              </a:solidFill>
            </a:endParaRPr>
          </a:p>
          <a:p>
            <a:pPr algn="just">
              <a:spcBef>
                <a:spcPct val="50000"/>
              </a:spcBef>
              <a:buFontTx/>
              <a:buBlip>
                <a:blip r:embed="rId2"/>
              </a:buBlip>
            </a:pPr>
            <a:r>
              <a:rPr lang="ar-BH" b="1">
                <a:solidFill>
                  <a:srgbClr val="000000"/>
                </a:solidFill>
                <a:latin typeface="Arial" charset="0"/>
                <a:cs typeface="Arabic Transparent" pitchFamily="2" charset="-78"/>
              </a:rPr>
              <a:t>القيمة السوقية:</a:t>
            </a:r>
            <a:r>
              <a:rPr lang="ar-SA">
                <a:solidFill>
                  <a:srgbClr val="000000"/>
                </a:solidFill>
              </a:rPr>
              <a:t>نحصل على ال</a:t>
            </a:r>
            <a:r>
              <a:rPr lang="ar-BH">
                <a:solidFill>
                  <a:srgbClr val="000000"/>
                </a:solidFill>
              </a:rPr>
              <a:t>قيم</a:t>
            </a:r>
            <a:r>
              <a:rPr lang="ar-SA">
                <a:solidFill>
                  <a:srgbClr val="000000"/>
                </a:solidFill>
              </a:rPr>
              <a:t>ة</a:t>
            </a:r>
            <a:r>
              <a:rPr lang="ar-BH">
                <a:solidFill>
                  <a:srgbClr val="000000"/>
                </a:solidFill>
              </a:rPr>
              <a:t>السوقية </a:t>
            </a:r>
            <a:r>
              <a:rPr lang="en-US">
                <a:solidFill>
                  <a:srgbClr val="000000"/>
                </a:solidFill>
              </a:rPr>
              <a:t>(Market Value)</a:t>
            </a:r>
            <a:r>
              <a:rPr lang="ar-SA">
                <a:solidFill>
                  <a:srgbClr val="000000"/>
                </a:solidFill>
              </a:rPr>
              <a:t> لأي سلعة أو</a:t>
            </a:r>
            <a:r>
              <a:rPr lang="en-US">
                <a:solidFill>
                  <a:srgbClr val="000000"/>
                </a:solidFill>
              </a:rPr>
              <a:t> </a:t>
            </a:r>
            <a:r>
              <a:rPr lang="ar-SA">
                <a:solidFill>
                  <a:srgbClr val="000000"/>
                </a:solidFill>
              </a:rPr>
              <a:t>خدمة</a:t>
            </a:r>
            <a:r>
              <a:rPr lang="ar-BH">
                <a:solidFill>
                  <a:srgbClr val="000000"/>
                </a:solidFill>
              </a:rPr>
              <a:t> بضرب الكمية المنتجة في سعرها الجاري في السوق، ويطلق على النتاج المقوم بالأسعار الجارية، الناتج المحلي الإجمالي بالأسعار الجارية </a:t>
            </a:r>
            <a:r>
              <a:rPr lang="en-US">
                <a:solidFill>
                  <a:srgbClr val="000000"/>
                </a:solidFill>
              </a:rPr>
              <a:t>(Current Price GDP)</a:t>
            </a:r>
            <a:r>
              <a:rPr lang="ar-BH">
                <a:solidFill>
                  <a:srgbClr val="000000"/>
                </a:solidFill>
              </a:rPr>
              <a:t> أي الناتج المحلي الإسمي </a:t>
            </a:r>
            <a:r>
              <a:rPr lang="en-US">
                <a:solidFill>
                  <a:srgbClr val="000000"/>
                </a:solidFill>
              </a:rPr>
              <a:t>(Nominal</a:t>
            </a:r>
            <a:r>
              <a:rPr lang="en-US" sz="1800">
                <a:solidFill>
                  <a:srgbClr val="000000"/>
                </a:solidFill>
              </a:rPr>
              <a:t> </a:t>
            </a:r>
            <a:r>
              <a:rPr lang="en-US">
                <a:solidFill>
                  <a:srgbClr val="000000"/>
                </a:solidFill>
              </a:rPr>
              <a:t>GDP)</a:t>
            </a:r>
            <a:r>
              <a:rPr lang="ar-SA" sz="1800">
                <a:solidFill>
                  <a:srgbClr val="000000"/>
                </a:solidFill>
              </a:rPr>
              <a:t>.</a:t>
            </a:r>
            <a:endParaRPr lang="en-US" sz="1800">
              <a:solidFill>
                <a:srgbClr val="000000"/>
              </a:solidFill>
            </a:endParaRPr>
          </a:p>
          <a:p>
            <a:pPr algn="just">
              <a:spcBef>
                <a:spcPct val="50000"/>
              </a:spcBef>
              <a:buFontTx/>
              <a:buBlip>
                <a:blip r:embed="rId2"/>
              </a:buBlip>
            </a:pPr>
            <a:endParaRPr lang="en-US" b="1">
              <a:solidFill>
                <a:srgbClr val="000000"/>
              </a:solidFill>
              <a:latin typeface="Arial" charset="0"/>
              <a:cs typeface="Arabic Transparent" pitchFamily="2" charset="-78"/>
            </a:endParaRPr>
          </a:p>
        </p:txBody>
      </p:sp>
      <p:sp>
        <p:nvSpPr>
          <p:cNvPr id="3084" name="Text Box 12"/>
          <p:cNvSpPr txBox="1">
            <a:spLocks noChangeArrowheads="1"/>
          </p:cNvSpPr>
          <p:nvPr/>
        </p:nvSpPr>
        <p:spPr bwMode="auto">
          <a:xfrm>
            <a:off x="350837" y="549275"/>
            <a:ext cx="9362546" cy="579438"/>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a:t>
            </a:r>
            <a:r>
              <a:rPr lang="ar-BH" sz="3200" b="1">
                <a:solidFill>
                  <a:srgbClr val="000000"/>
                </a:solidFill>
                <a:latin typeface="Arial" charset="0"/>
                <a:cs typeface="Arabic Transparent" pitchFamily="2" charset="-78"/>
              </a:rPr>
              <a:t>الناتج المحلي الإجمالي:</a:t>
            </a:r>
            <a:endParaRPr lang="en-US" sz="3200"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84"/>
                                        </p:tgtEl>
                                        <p:attrNameLst>
                                          <p:attrName>style.visibility</p:attrName>
                                        </p:attrNameLst>
                                      </p:cBhvr>
                                      <p:to>
                                        <p:strVal val="visible"/>
                                      </p:to>
                                    </p:set>
                                    <p:animEffect transition="in" filter="checkerboard(across)">
                                      <p:cBhvr>
                                        <p:cTn id="7" dur="500"/>
                                        <p:tgtEl>
                                          <p:spTgt spid="308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checkerboard(across)">
                                      <p:cBhvr>
                                        <p:cTn id="12" dur="500"/>
                                        <p:tgtEl>
                                          <p:spTgt spid="307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80">
                                            <p:txEl>
                                              <p:pRg st="0" end="0"/>
                                            </p:txEl>
                                          </p:spTgt>
                                        </p:tgtEl>
                                        <p:attrNameLst>
                                          <p:attrName>style.visibility</p:attrName>
                                        </p:attrNameLst>
                                      </p:cBhvr>
                                      <p:to>
                                        <p:strVal val="visible"/>
                                      </p:to>
                                    </p:set>
                                    <p:animEffect transition="in" filter="checkerboard(across)">
                                      <p:cBhvr>
                                        <p:cTn id="17" dur="500"/>
                                        <p:tgtEl>
                                          <p:spTgt spid="308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080">
                                            <p:txEl>
                                              <p:pRg st="1" end="1"/>
                                            </p:txEl>
                                          </p:spTgt>
                                        </p:tgtEl>
                                        <p:attrNameLst>
                                          <p:attrName>style.visibility</p:attrName>
                                        </p:attrNameLst>
                                      </p:cBhvr>
                                      <p:to>
                                        <p:strVal val="visible"/>
                                      </p:to>
                                    </p:set>
                                    <p:animEffect transition="in" filter="checkerboard(across)">
                                      <p:cBhvr>
                                        <p:cTn id="22" dur="500"/>
                                        <p:tgtEl>
                                          <p:spTgt spid="30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animBg="1"/>
      <p:bldP spid="308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ph type="body" idx="1"/>
          </p:nvPr>
        </p:nvSpPr>
        <p:spPr>
          <a:xfrm>
            <a:off x="350837" y="3357563"/>
            <a:ext cx="9362546" cy="2557462"/>
          </a:xfrm>
          <a:solidFill>
            <a:schemeClr val="bg1"/>
          </a:solidFill>
          <a:ln/>
        </p:spPr>
        <p:txBody>
          <a:bodyPr/>
          <a:lstStyle/>
          <a:p>
            <a:pPr algn="just">
              <a:spcBef>
                <a:spcPct val="50000"/>
              </a:spcBef>
              <a:buClrTx/>
              <a:buFontTx/>
              <a:buBlip>
                <a:blip r:embed="rId2"/>
              </a:buBlip>
            </a:pPr>
            <a:r>
              <a:rPr lang="ar-SA" b="1">
                <a:solidFill>
                  <a:srgbClr val="000000"/>
                </a:solidFill>
                <a:effectLst/>
                <a:latin typeface="Arial" charset="0"/>
                <a:cs typeface="Arabic Transparent" pitchFamily="2" charset="-78"/>
              </a:rPr>
              <a:t>السلع الوسيطة </a:t>
            </a:r>
            <a:r>
              <a:rPr lang="en-US" sz="2800">
                <a:solidFill>
                  <a:srgbClr val="000000"/>
                </a:solidFill>
                <a:effectLst/>
                <a:latin typeface="Arial" charset="0"/>
                <a:cs typeface="Arabic Transparent" pitchFamily="2" charset="-78"/>
              </a:rPr>
              <a:t>(Intermediate Goods)</a:t>
            </a:r>
            <a:r>
              <a:rPr lang="ar-BH" sz="2800">
                <a:solidFill>
                  <a:srgbClr val="000000"/>
                </a:solidFill>
                <a:effectLst/>
                <a:latin typeface="Arial" charset="0"/>
                <a:cs typeface="Arabic Transparent" pitchFamily="2" charset="-78"/>
              </a:rPr>
              <a:t> </a:t>
            </a:r>
            <a:r>
              <a:rPr lang="ar-SA" b="1">
                <a:solidFill>
                  <a:srgbClr val="000000"/>
                </a:solidFill>
                <a:effectLst/>
                <a:latin typeface="Arial" charset="0"/>
                <a:cs typeface="Arabic Transparent" pitchFamily="2" charset="-78"/>
              </a:rPr>
              <a:t>:</a:t>
            </a:r>
          </a:p>
          <a:p>
            <a:pPr algn="just">
              <a:spcBef>
                <a:spcPct val="50000"/>
              </a:spcBef>
              <a:buClrTx/>
              <a:buFontTx/>
              <a:buNone/>
            </a:pPr>
            <a:r>
              <a:rPr lang="ar-SA" sz="2800">
                <a:solidFill>
                  <a:srgbClr val="000000"/>
                </a:solidFill>
                <a:effectLst/>
                <a:latin typeface="Arial" charset="0"/>
                <a:cs typeface="Arabic Transparent" pitchFamily="2" charset="-78"/>
              </a:rPr>
              <a:t>هي السلع ا</a:t>
            </a:r>
            <a:r>
              <a:rPr lang="ar-BH" sz="2800">
                <a:solidFill>
                  <a:srgbClr val="000000"/>
                </a:solidFill>
                <a:effectLst/>
                <a:latin typeface="Arial" charset="0"/>
                <a:cs typeface="Arabic Transparent" pitchFamily="2" charset="-78"/>
              </a:rPr>
              <a:t>لتي يتم إنتاجها بواسطة منشأة معينة </a:t>
            </a:r>
            <a:r>
              <a:rPr lang="ar-SA" sz="2800">
                <a:solidFill>
                  <a:srgbClr val="000000"/>
                </a:solidFill>
                <a:effectLst/>
                <a:latin typeface="Arial" charset="0"/>
                <a:cs typeface="Arabic Transparent" pitchFamily="2" charset="-78"/>
              </a:rPr>
              <a:t>لتستخدمها </a:t>
            </a:r>
            <a:r>
              <a:rPr lang="ar-BH" sz="2800">
                <a:solidFill>
                  <a:srgbClr val="000000"/>
                </a:solidFill>
                <a:effectLst/>
                <a:latin typeface="Arial" charset="0"/>
                <a:cs typeface="Arabic Transparent" pitchFamily="2" charset="-78"/>
              </a:rPr>
              <a:t>منشاة أخرى  </a:t>
            </a:r>
            <a:r>
              <a:rPr lang="ar-SA" sz="2800">
                <a:solidFill>
                  <a:srgbClr val="000000"/>
                </a:solidFill>
                <a:effectLst/>
                <a:latin typeface="Arial" charset="0"/>
                <a:cs typeface="Arabic Transparent" pitchFamily="2" charset="-78"/>
              </a:rPr>
              <a:t>كعنصر إنتاج</a:t>
            </a:r>
            <a:r>
              <a:rPr lang="ar-BH" sz="2800">
                <a:solidFill>
                  <a:srgbClr val="000000"/>
                </a:solidFill>
                <a:effectLst/>
                <a:latin typeface="Arial" charset="0"/>
                <a:cs typeface="Arabic Transparent" pitchFamily="2" charset="-78"/>
              </a:rPr>
              <a:t> </a:t>
            </a:r>
            <a:r>
              <a:rPr lang="en-US" sz="2800">
                <a:solidFill>
                  <a:srgbClr val="000000"/>
                </a:solidFill>
                <a:effectLst/>
                <a:latin typeface="Arial" charset="0"/>
                <a:cs typeface="Arabic Transparent" pitchFamily="2" charset="-78"/>
              </a:rPr>
              <a:t>(Input)</a:t>
            </a:r>
            <a:r>
              <a:rPr lang="ar-BH" sz="2800">
                <a:solidFill>
                  <a:srgbClr val="000000"/>
                </a:solidFill>
                <a:effectLst/>
                <a:latin typeface="Arial" charset="0"/>
                <a:cs typeface="Arabic Transparent" pitchFamily="2" charset="-78"/>
              </a:rPr>
              <a:t> في إنتاج سلعة أو خدمة نهائية</a:t>
            </a:r>
            <a:r>
              <a:rPr lang="ar-SA" sz="2800">
                <a:solidFill>
                  <a:srgbClr val="000000"/>
                </a:solidFill>
                <a:effectLst/>
                <a:latin typeface="Arial" charset="0"/>
                <a:cs typeface="Arabic Transparent" pitchFamily="2" charset="-78"/>
              </a:rPr>
              <a:t> أخرى</a:t>
            </a:r>
            <a:r>
              <a:rPr lang="ar-BH" sz="2800">
                <a:solidFill>
                  <a:srgbClr val="000000"/>
                </a:solidFill>
                <a:effectLst/>
                <a:latin typeface="Arial" charset="0"/>
                <a:cs typeface="Arabic Transparent" pitchFamily="2" charset="-78"/>
              </a:rPr>
              <a:t>.</a:t>
            </a:r>
            <a:endParaRPr lang="en-US" sz="2800">
              <a:solidFill>
                <a:srgbClr val="000000"/>
              </a:solidFill>
              <a:effectLst/>
              <a:latin typeface="Arial" charset="0"/>
              <a:cs typeface="Arabic Transparent" pitchFamily="2" charset="-78"/>
            </a:endParaRPr>
          </a:p>
        </p:txBody>
      </p:sp>
      <p:sp>
        <p:nvSpPr>
          <p:cNvPr id="26629" name="Text Box 5"/>
          <p:cNvSpPr txBox="1">
            <a:spLocks noChangeArrowheads="1"/>
          </p:cNvSpPr>
          <p:nvPr/>
        </p:nvSpPr>
        <p:spPr bwMode="auto">
          <a:xfrm>
            <a:off x="271727" y="836614"/>
            <a:ext cx="9362546" cy="1415772"/>
          </a:xfrm>
          <a:prstGeom prst="rect">
            <a:avLst/>
          </a:prstGeom>
          <a:solidFill>
            <a:schemeClr val="bg1"/>
          </a:solidFill>
          <a:ln w="9525" algn="ctr">
            <a:noFill/>
            <a:miter lim="800000"/>
            <a:headEnd/>
            <a:tailEnd/>
          </a:ln>
          <a:effectLst/>
        </p:spPr>
        <p:txBody>
          <a:bodyPr>
            <a:spAutoFit/>
          </a:bodyPr>
          <a:lstStyle/>
          <a:p>
            <a:pPr algn="just">
              <a:spcBef>
                <a:spcPct val="50000"/>
              </a:spcBef>
              <a:buFontTx/>
              <a:buBlip>
                <a:blip r:embed="rId2"/>
              </a:buBlip>
            </a:pPr>
            <a:r>
              <a:rPr lang="ar-BH" sz="3200" b="1">
                <a:solidFill>
                  <a:srgbClr val="000000"/>
                </a:solidFill>
                <a:latin typeface="Arial" charset="0"/>
                <a:cs typeface="Arabic Transparent" pitchFamily="2" charset="-78"/>
              </a:rPr>
              <a:t> السلع والخدمات النهائية</a:t>
            </a:r>
            <a:r>
              <a:rPr lang="ar-SA" sz="3200" b="1">
                <a:solidFill>
                  <a:srgbClr val="000000"/>
                </a:solidFill>
                <a:latin typeface="Arial" charset="0"/>
                <a:cs typeface="Arabic Transparent" pitchFamily="2" charset="-78"/>
              </a:rPr>
              <a:t> (</a:t>
            </a:r>
            <a:r>
              <a:rPr lang="en-US" sz="2800">
                <a:solidFill>
                  <a:srgbClr val="000000"/>
                </a:solidFill>
                <a:latin typeface="Arial" charset="0"/>
                <a:cs typeface="Arabic Transparent" pitchFamily="2" charset="-78"/>
              </a:rPr>
              <a:t>Final Goods</a:t>
            </a:r>
            <a:r>
              <a:rPr lang="ar-SA" sz="3200" b="1">
                <a:solidFill>
                  <a:srgbClr val="000000"/>
                </a:solidFill>
                <a:latin typeface="Arial" charset="0"/>
                <a:cs typeface="Arabic Transparent" pitchFamily="2" charset="-78"/>
              </a:rPr>
              <a:t>)</a:t>
            </a:r>
            <a:r>
              <a:rPr lang="ar-BH" sz="3200" b="1">
                <a:solidFill>
                  <a:srgbClr val="000000"/>
                </a:solidFill>
                <a:latin typeface="Arial" charset="0"/>
                <a:cs typeface="Arabic Transparent" pitchFamily="2" charset="-78"/>
              </a:rPr>
              <a:t>:</a:t>
            </a:r>
            <a:endParaRPr lang="ar-SA" sz="3200" b="1">
              <a:solidFill>
                <a:srgbClr val="000000"/>
              </a:solidFill>
              <a:latin typeface="Arial" charset="0"/>
              <a:cs typeface="Arabic Transparent" pitchFamily="2" charset="-78"/>
            </a:endParaRPr>
          </a:p>
          <a:p>
            <a:pPr algn="just">
              <a:spcBef>
                <a:spcPct val="50000"/>
              </a:spcBef>
            </a:pPr>
            <a:r>
              <a:rPr lang="ar-SA">
                <a:solidFill>
                  <a:srgbClr val="000000"/>
                </a:solidFill>
                <a:cs typeface="Times New Roman" pitchFamily="18" charset="0"/>
              </a:rPr>
              <a:t>تضم كل من </a:t>
            </a:r>
            <a:r>
              <a:rPr lang="ar-BH">
                <a:solidFill>
                  <a:srgbClr val="000000"/>
                </a:solidFill>
                <a:cs typeface="Times New Roman" pitchFamily="18" charset="0"/>
              </a:rPr>
              <a:t>السلع ال</a:t>
            </a:r>
            <a:r>
              <a:rPr lang="ar-SA">
                <a:solidFill>
                  <a:srgbClr val="000000"/>
                </a:solidFill>
                <a:cs typeface="Times New Roman" pitchFamily="18" charset="0"/>
              </a:rPr>
              <a:t>ا</a:t>
            </a:r>
            <a:r>
              <a:rPr lang="ar-BH">
                <a:solidFill>
                  <a:srgbClr val="000000"/>
                </a:solidFill>
                <a:cs typeface="Times New Roman" pitchFamily="18" charset="0"/>
              </a:rPr>
              <a:t>ستهلاكية والصادرات والسلع الاستثمارية بالإضافة إلى الزيادة في المخزون من السلع المختلفة. </a:t>
            </a:r>
            <a:endParaRPr lang="ar-SA">
              <a:solidFill>
                <a:srgbClr val="000000"/>
              </a:solidFill>
              <a:cs typeface="Times New Roman" pitchFamily="18" charset="0"/>
            </a:endParaRPr>
          </a:p>
          <a:p>
            <a:pPr algn="just">
              <a:spcBef>
                <a:spcPct val="50000"/>
              </a:spcBef>
            </a:pPr>
            <a:endParaRPr lang="en-US" b="1">
              <a:solidFill>
                <a:srgbClr val="000000"/>
              </a:solidFill>
              <a:latin typeface="Arial"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checkerboard(across)">
                                      <p:cBhvr>
                                        <p:cTn id="7" dur="2000"/>
                                        <p:tgtEl>
                                          <p:spTgt spid="2662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8">
                                            <p:bg/>
                                          </p:spTgt>
                                        </p:tgtEl>
                                        <p:attrNameLst>
                                          <p:attrName>style.visibility</p:attrName>
                                        </p:attrNameLst>
                                      </p:cBhvr>
                                      <p:to>
                                        <p:strVal val="visible"/>
                                      </p:to>
                                    </p:set>
                                    <p:animEffect transition="in" filter="checkerboard(across)">
                                      <p:cBhvr>
                                        <p:cTn id="12" dur="2000"/>
                                        <p:tgtEl>
                                          <p:spTgt spid="26628">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8">
                                            <p:txEl>
                                              <p:pRg st="0" end="0"/>
                                            </p:txEl>
                                          </p:spTgt>
                                        </p:tgtEl>
                                        <p:attrNameLst>
                                          <p:attrName>style.visibility</p:attrName>
                                        </p:attrNameLst>
                                      </p:cBhvr>
                                      <p:to>
                                        <p:strVal val="visible"/>
                                      </p:to>
                                    </p:set>
                                    <p:animEffect transition="in" filter="checkerboard(across)">
                                      <p:cBhvr>
                                        <p:cTn id="17" dur="2000"/>
                                        <p:tgtEl>
                                          <p:spTgt spid="2662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8">
                                            <p:txEl>
                                              <p:pRg st="1" end="1"/>
                                            </p:txEl>
                                          </p:spTgt>
                                        </p:tgtEl>
                                        <p:attrNameLst>
                                          <p:attrName>style.visibility</p:attrName>
                                        </p:attrNameLst>
                                      </p:cBhvr>
                                      <p:to>
                                        <p:strVal val="visible"/>
                                      </p:to>
                                    </p:set>
                                    <p:animEffect transition="in" filter="checkerboard(across)">
                                      <p:cBhvr>
                                        <p:cTn id="22" dur="2000"/>
                                        <p:tgtEl>
                                          <p:spTgt spid="266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nimBg="1"/>
      <p:bldP spid="266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662121" y="1557339"/>
            <a:ext cx="8972153"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Times New Roman" pitchFamily="18" charset="0"/>
                <a:cs typeface="Times New Roman" pitchFamily="18" charset="0"/>
              </a:rPr>
              <a:t>إذا احتسبت قيمة السلع الوسيطة في حساب الناتج المحلي الإجمالي</a:t>
            </a:r>
            <a:r>
              <a:rPr lang="ar-SA">
                <a:solidFill>
                  <a:srgbClr val="000000"/>
                </a:solidFill>
                <a:latin typeface="Times New Roman" pitchFamily="18" charset="0"/>
                <a:cs typeface="Times New Roman" pitchFamily="18" charset="0"/>
              </a:rPr>
              <a:t>،</a:t>
            </a:r>
            <a:r>
              <a:rPr lang="ar-BH">
                <a:solidFill>
                  <a:srgbClr val="000000"/>
                </a:solidFill>
                <a:latin typeface="Times New Roman" pitchFamily="18" charset="0"/>
                <a:cs typeface="Times New Roman" pitchFamily="18" charset="0"/>
              </a:rPr>
              <a:t> </a:t>
            </a:r>
            <a:r>
              <a:rPr lang="ar-SA">
                <a:solidFill>
                  <a:srgbClr val="000000"/>
                </a:solidFill>
                <a:latin typeface="Times New Roman" pitchFamily="18" charset="0"/>
                <a:cs typeface="Times New Roman" pitchFamily="18" charset="0"/>
              </a:rPr>
              <a:t>فإنها تحتسب</a:t>
            </a:r>
            <a:r>
              <a:rPr lang="ar-BH">
                <a:solidFill>
                  <a:srgbClr val="000000"/>
                </a:solidFill>
                <a:latin typeface="Times New Roman" pitchFamily="18" charset="0"/>
                <a:cs typeface="Times New Roman" pitchFamily="18" charset="0"/>
              </a:rPr>
              <a:t> مرتين، مرة كسلعة وسيطة ومرة أخرى كجزء من قيمة السلعة النهائية</a:t>
            </a:r>
            <a:r>
              <a:rPr lang="ar-SA">
                <a:solidFill>
                  <a:srgbClr val="000000"/>
                </a:solidFill>
                <a:latin typeface="Times New Roman" pitchFamily="18" charset="0"/>
                <a:cs typeface="Times New Roman" pitchFamily="18" charset="0"/>
              </a:rPr>
              <a:t>. ويعرف ذلك</a:t>
            </a:r>
            <a:r>
              <a:rPr lang="ar-BH">
                <a:solidFill>
                  <a:srgbClr val="000000"/>
                </a:solidFill>
                <a:latin typeface="Times New Roman" pitchFamily="18" charset="0"/>
                <a:cs typeface="Times New Roman" pitchFamily="18" charset="0"/>
              </a:rPr>
              <a:t> </a:t>
            </a:r>
            <a:r>
              <a:rPr lang="ar-SA">
                <a:solidFill>
                  <a:srgbClr val="000000"/>
                </a:solidFill>
                <a:latin typeface="Times New Roman" pitchFamily="18" charset="0"/>
                <a:cs typeface="Times New Roman" pitchFamily="18" charset="0"/>
              </a:rPr>
              <a:t>ب</a:t>
            </a:r>
            <a:r>
              <a:rPr lang="ar-BH">
                <a:solidFill>
                  <a:srgbClr val="000000"/>
                </a:solidFill>
                <a:latin typeface="Times New Roman" pitchFamily="18" charset="0"/>
                <a:cs typeface="Times New Roman" pitchFamily="18" charset="0"/>
              </a:rPr>
              <a:t>ال</a:t>
            </a:r>
            <a:r>
              <a:rPr lang="ar-SA">
                <a:solidFill>
                  <a:srgbClr val="000000"/>
                </a:solidFill>
                <a:latin typeface="Times New Roman" pitchFamily="18" charset="0"/>
                <a:cs typeface="Times New Roman" pitchFamily="18" charset="0"/>
              </a:rPr>
              <a:t>ا</a:t>
            </a:r>
            <a:r>
              <a:rPr lang="ar-BH">
                <a:solidFill>
                  <a:srgbClr val="000000"/>
                </a:solidFill>
                <a:latin typeface="Times New Roman" pitchFamily="18" charset="0"/>
                <a:cs typeface="Times New Roman" pitchFamily="18" charset="0"/>
              </a:rPr>
              <a:t>حتساب المزدوج </a:t>
            </a:r>
            <a:r>
              <a:rPr lang="en-US">
                <a:solidFill>
                  <a:srgbClr val="000000"/>
                </a:solidFill>
                <a:latin typeface="Times New Roman" pitchFamily="18" charset="0"/>
                <a:cs typeface="Times New Roman" pitchFamily="18" charset="0"/>
              </a:rPr>
              <a:t>(Double Counting)</a:t>
            </a:r>
            <a:r>
              <a:rPr lang="ar-BH">
                <a:solidFill>
                  <a:srgbClr val="000000"/>
                </a:solidFill>
                <a:latin typeface="Times New Roman" pitchFamily="18" charset="0"/>
                <a:cs typeface="Times New Roman" pitchFamily="18" charset="0"/>
              </a:rPr>
              <a:t>، </a:t>
            </a:r>
            <a:r>
              <a:rPr lang="ar-SA">
                <a:solidFill>
                  <a:srgbClr val="000000"/>
                </a:solidFill>
                <a:latin typeface="Times New Roman" pitchFamily="18" charset="0"/>
                <a:cs typeface="Times New Roman" pitchFamily="18" charset="0"/>
              </a:rPr>
              <a:t>ويتسبب في </a:t>
            </a:r>
            <a:r>
              <a:rPr lang="ar-BH">
                <a:solidFill>
                  <a:srgbClr val="000000"/>
                </a:solidFill>
                <a:latin typeface="Times New Roman" pitchFamily="18" charset="0"/>
                <a:cs typeface="Times New Roman" pitchFamily="18" charset="0"/>
              </a:rPr>
              <a:t>تضخيم قيمة الناتج المحلي الإجمالي بما يفوق حقيقته. </a:t>
            </a:r>
            <a:endParaRPr lang="en-US">
              <a:solidFill>
                <a:srgbClr val="000000"/>
              </a:solidFill>
              <a:latin typeface="Times New Roman" pitchFamily="18" charset="0"/>
              <a:cs typeface="Times New Roman" pitchFamily="18" charset="0"/>
            </a:endParaRPr>
          </a:p>
        </p:txBody>
      </p:sp>
      <p:sp>
        <p:nvSpPr>
          <p:cNvPr id="8196" name="Text Box 4"/>
          <p:cNvSpPr txBox="1">
            <a:spLocks noChangeArrowheads="1"/>
          </p:cNvSpPr>
          <p:nvPr/>
        </p:nvSpPr>
        <p:spPr bwMode="auto">
          <a:xfrm>
            <a:off x="194337" y="692150"/>
            <a:ext cx="9362546" cy="579438"/>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1800">
                <a:latin typeface="Arial" charset="0"/>
                <a:cs typeface="Arabic Transparent" pitchFamily="2" charset="-78"/>
              </a:rPr>
              <a:t> </a:t>
            </a:r>
            <a:r>
              <a:rPr lang="ar-BH" sz="3200" b="1">
                <a:solidFill>
                  <a:srgbClr val="000000"/>
                </a:solidFill>
                <a:latin typeface="Arial" charset="0"/>
                <a:cs typeface="Arabic Transparent" pitchFamily="2" charset="-78"/>
              </a:rPr>
              <a:t>ال</a:t>
            </a:r>
            <a:r>
              <a:rPr lang="ar-SA" sz="3200" b="1">
                <a:solidFill>
                  <a:srgbClr val="000000"/>
                </a:solidFill>
                <a:latin typeface="Arial" charset="0"/>
                <a:cs typeface="Arabic Transparent" pitchFamily="2" charset="-78"/>
              </a:rPr>
              <a:t>ا</a:t>
            </a:r>
            <a:r>
              <a:rPr lang="ar-BH" sz="3200" b="1">
                <a:solidFill>
                  <a:srgbClr val="000000"/>
                </a:solidFill>
                <a:latin typeface="Arial" charset="0"/>
                <a:cs typeface="Arabic Transparent" pitchFamily="2" charset="-78"/>
              </a:rPr>
              <a:t>حتساب المزدوج :</a:t>
            </a:r>
            <a:endParaRPr lang="en-US" sz="3200" b="1">
              <a:solidFill>
                <a:srgbClr val="000000"/>
              </a:solidFill>
              <a:latin typeface="Arial" charset="0"/>
              <a:cs typeface="Arabic Transparent" pitchFamily="2" charset="-78"/>
            </a:endParaRPr>
          </a:p>
        </p:txBody>
      </p:sp>
      <p:sp>
        <p:nvSpPr>
          <p:cNvPr id="8197" name="Text Box 5"/>
          <p:cNvSpPr txBox="1">
            <a:spLocks noChangeArrowheads="1"/>
          </p:cNvSpPr>
          <p:nvPr/>
        </p:nvSpPr>
        <p:spPr bwMode="auto">
          <a:xfrm>
            <a:off x="662121" y="3357564"/>
            <a:ext cx="8972153" cy="1554272"/>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SA" sz="3200" b="1">
                <a:solidFill>
                  <a:srgbClr val="000000"/>
                </a:solidFill>
                <a:latin typeface="Arial" charset="0"/>
                <a:cs typeface="Arabic Transparent" pitchFamily="2" charset="-78"/>
              </a:rPr>
              <a:t> طريقة القيمة المضافة: </a:t>
            </a:r>
          </a:p>
          <a:p>
            <a:pPr algn="just">
              <a:spcBef>
                <a:spcPct val="50000"/>
              </a:spcBef>
            </a:pPr>
            <a:r>
              <a:rPr lang="ar-BH">
                <a:solidFill>
                  <a:srgbClr val="000000"/>
                </a:solidFill>
                <a:latin typeface="Arial" charset="0"/>
                <a:cs typeface="Arabic Transparent" pitchFamily="2" charset="-78"/>
              </a:rPr>
              <a:t>ولتجنب الوقوع في خطأ ال</a:t>
            </a:r>
            <a:r>
              <a:rPr lang="ar-SA">
                <a:solidFill>
                  <a:srgbClr val="000000"/>
                </a:solidFill>
                <a:latin typeface="Arial" charset="0"/>
                <a:cs typeface="Arabic Transparent" pitchFamily="2" charset="-78"/>
              </a:rPr>
              <a:t>ا</a:t>
            </a:r>
            <a:r>
              <a:rPr lang="ar-BH">
                <a:solidFill>
                  <a:srgbClr val="000000"/>
                </a:solidFill>
                <a:latin typeface="Arial" charset="0"/>
                <a:cs typeface="Arabic Transparent" pitchFamily="2" charset="-78"/>
              </a:rPr>
              <a:t>حتساب المزدوج، </a:t>
            </a:r>
            <a:r>
              <a:rPr lang="ar-SA">
                <a:solidFill>
                  <a:srgbClr val="000000"/>
                </a:solidFill>
                <a:latin typeface="Arial" charset="0"/>
                <a:cs typeface="Arabic Transparent" pitchFamily="2" charset="-78"/>
              </a:rPr>
              <a:t>ت</a:t>
            </a:r>
            <a:r>
              <a:rPr lang="ar-BH">
                <a:solidFill>
                  <a:srgbClr val="000000"/>
                </a:solidFill>
                <a:latin typeface="Arial" charset="0"/>
                <a:cs typeface="Arabic Transparent" pitchFamily="2" charset="-78"/>
              </a:rPr>
              <a:t>ستخدم طريقة القيمة المضافة </a:t>
            </a:r>
            <a:r>
              <a:rPr lang="en-US">
                <a:solidFill>
                  <a:srgbClr val="000000"/>
                </a:solidFill>
                <a:latin typeface="Arial" charset="0"/>
                <a:cs typeface="Arabic Transparent" pitchFamily="2" charset="-78"/>
              </a:rPr>
              <a:t>(Value Added)</a:t>
            </a:r>
            <a:r>
              <a:rPr lang="ar-BH">
                <a:solidFill>
                  <a:srgbClr val="000000"/>
                </a:solidFill>
                <a:latin typeface="Arial" charset="0"/>
                <a:cs typeface="Arabic Transparent" pitchFamily="2" charset="-78"/>
              </a:rPr>
              <a:t>، حيث يتم تجميع القيمة المضافة (قيمة الإنتاج – قيمة السلع الوسيطة) في كل مرحلة من مراحل الإنتاج. </a:t>
            </a:r>
            <a:r>
              <a:rPr lang="ar-SA">
                <a:solidFill>
                  <a:srgbClr val="000000"/>
                </a:solidFill>
                <a:latin typeface="Arial" charset="0"/>
                <a:cs typeface="Arabic Transparent" pitchFamily="2" charset="-78"/>
              </a:rPr>
              <a:t>و</a:t>
            </a:r>
            <a:r>
              <a:rPr lang="ar-BH">
                <a:solidFill>
                  <a:srgbClr val="000000"/>
                </a:solidFill>
                <a:latin typeface="Arial" charset="0"/>
                <a:cs typeface="Arabic Transparent" pitchFamily="2" charset="-78"/>
              </a:rPr>
              <a:t>القيمة الإجمالية المضافة من السلع الوسيطة هي قيمة السلعة النهائية. </a:t>
            </a:r>
            <a:r>
              <a:rPr lang="ar-SA">
                <a:solidFill>
                  <a:srgbClr val="000000"/>
                </a:solidFill>
                <a:latin typeface="Arial" charset="0"/>
                <a:cs typeface="Arabic Transparent" pitchFamily="2" charset="-78"/>
              </a:rPr>
              <a:t>ف</a:t>
            </a:r>
            <a:r>
              <a:rPr lang="ar-BH">
                <a:solidFill>
                  <a:srgbClr val="000000"/>
                </a:solidFill>
                <a:latin typeface="Arial" charset="0"/>
                <a:cs typeface="Arabic Transparent" pitchFamily="2" charset="-78"/>
              </a:rPr>
              <a:t>القيمة ال</a:t>
            </a:r>
            <a:r>
              <a:rPr lang="ar-SA">
                <a:solidFill>
                  <a:srgbClr val="000000"/>
                </a:solidFill>
                <a:latin typeface="Arial" charset="0"/>
                <a:cs typeface="Arabic Transparent" pitchFamily="2" charset="-78"/>
              </a:rPr>
              <a:t>م</a:t>
            </a:r>
            <a:r>
              <a:rPr lang="ar-BH">
                <a:solidFill>
                  <a:srgbClr val="000000"/>
                </a:solidFill>
                <a:latin typeface="Arial" charset="0"/>
                <a:cs typeface="Arabic Transparent" pitchFamily="2" charset="-78"/>
              </a:rPr>
              <a:t>ضافة مقياس آخر للناتج المحلي الإجمالي. (جدول 1-1).</a:t>
            </a: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checkerboard(across)">
                                      <p:cBhvr>
                                        <p:cTn id="7" dur="20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checkerboard(across)">
                                      <p:cBhvr>
                                        <p:cTn id="12" dur="20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197"/>
                                        </p:tgtEl>
                                        <p:attrNameLst>
                                          <p:attrName>style.visibility</p:attrName>
                                        </p:attrNameLst>
                                      </p:cBhvr>
                                      <p:to>
                                        <p:strVal val="visible"/>
                                      </p:to>
                                    </p:set>
                                    <p:animEffect transition="in" filter="checkerboard(across)">
                                      <p:cBhvr>
                                        <p:cTn id="17"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6" grpId="0"/>
      <p:bldP spid="81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80" name="Group 32"/>
          <p:cNvGraphicFramePr>
            <a:graphicFrameLocks noGrp="1"/>
          </p:cNvGraphicFramePr>
          <p:nvPr>
            <p:ph idx="1"/>
          </p:nvPr>
        </p:nvGraphicFramePr>
        <p:xfrm>
          <a:off x="271727" y="333376"/>
          <a:ext cx="9439936" cy="6335713"/>
        </p:xfrm>
        <a:graphic>
          <a:graphicData uri="http://schemas.openxmlformats.org/drawingml/2006/table">
            <a:tbl>
              <a:tblPr/>
              <a:tblGrid>
                <a:gridCol w="3138620"/>
                <a:gridCol w="3150658"/>
                <a:gridCol w="3150658"/>
              </a:tblGrid>
              <a:tr h="204311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القيمة المضافة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(3)</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قيمة الإنتاج</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(2)</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مراحل الإنتاج</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(1)</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731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200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200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533400" marR="0" lvl="0" indent="-53340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1. القمح</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731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300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2. الطحين</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731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3. الخبز</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731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900</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smtClean="0">
                          <a:ln>
                            <a:noFill/>
                          </a:ln>
                          <a:solidFill>
                            <a:srgbClr val="000000"/>
                          </a:solidFill>
                          <a:effectLst/>
                          <a:latin typeface="Verdana" pitchFamily="34" charset="0"/>
                          <a:cs typeface="Arabic Transparent" pitchFamily="2" charset="-78"/>
                        </a:rPr>
                        <a:t>المجموع</a:t>
                      </a:r>
                      <a:endParaRPr kumimoji="0" lang="en-US" sz="2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50837" y="635001"/>
            <a:ext cx="9362546" cy="2441575"/>
          </a:xfrm>
          <a:prstGeom prst="rect">
            <a:avLst/>
          </a:prstGeom>
          <a:solidFill>
            <a:schemeClr val="bg1"/>
          </a:solidFill>
          <a:ln w="9525">
            <a:noFill/>
            <a:miter lim="800000"/>
            <a:headEnd/>
            <a:tailEnd/>
          </a:ln>
          <a:effectLst/>
        </p:spPr>
        <p:txBody>
          <a:bodyPr>
            <a:spAutoFit/>
          </a:bodyPr>
          <a:lstStyle/>
          <a:p>
            <a:pPr algn="just">
              <a:spcBef>
                <a:spcPct val="50000"/>
              </a:spcBef>
              <a:buFontTx/>
              <a:buChar char="•"/>
            </a:pPr>
            <a:r>
              <a:rPr lang="ar-BH" sz="2800">
                <a:solidFill>
                  <a:srgbClr val="000000"/>
                </a:solidFill>
                <a:latin typeface="Arial" charset="0"/>
                <a:cs typeface="Arabic Transparent" pitchFamily="2" charset="-78"/>
              </a:rPr>
              <a:t> لقياس قيمة الناتج المحلي الإجمالي يتم احتساب قيمة السلع والخدمات </a:t>
            </a:r>
            <a:r>
              <a:rPr lang="ar-BH" sz="2800">
                <a:solidFill>
                  <a:srgbClr val="000000"/>
                </a:solidFill>
              </a:rPr>
              <a:t>النهائية الجديدة المنتجة خلال فترة زمنية معينة وهي سنة عادة،</a:t>
            </a:r>
            <a:r>
              <a:rPr lang="ar-BH" sz="2800"/>
              <a:t> </a:t>
            </a:r>
            <a:r>
              <a:rPr lang="ar-BH" sz="2800">
                <a:solidFill>
                  <a:srgbClr val="000000"/>
                </a:solidFill>
                <a:latin typeface="Arial" charset="0"/>
                <a:cs typeface="Arabic Transparent" pitchFamily="2" charset="-78"/>
              </a:rPr>
              <a:t>فقط داخل الحدود الجغرافية للدولة. </a:t>
            </a:r>
          </a:p>
          <a:p>
            <a:pPr algn="just">
              <a:spcBef>
                <a:spcPct val="50000"/>
              </a:spcBef>
              <a:buFontTx/>
              <a:buChar char="•"/>
            </a:pPr>
            <a:r>
              <a:rPr lang="ar-BH" sz="2800">
                <a:solidFill>
                  <a:srgbClr val="000000"/>
                </a:solidFill>
                <a:latin typeface="Arial" charset="0"/>
                <a:cs typeface="Arabic Transparent" pitchFamily="2" charset="-78"/>
              </a:rPr>
              <a:t> أما عمليات شراء وبيع السلع المستعملة التي تم إنتاجها في سنوات سابقة فلا تدخل في تقدير قيمة الناتج المحلي الإجمالي للسنة الحالية.</a:t>
            </a:r>
            <a:endParaRPr lang="en-US" sz="2800">
              <a:solidFill>
                <a:srgbClr val="000000"/>
              </a:solidFill>
              <a:latin typeface="Arial" charset="0"/>
              <a:cs typeface="Arabic Transparent" pitchFamily="2" charset="-78"/>
            </a:endParaRPr>
          </a:p>
        </p:txBody>
      </p:sp>
      <p:sp>
        <p:nvSpPr>
          <p:cNvPr id="7171" name="Text Box 3"/>
          <p:cNvSpPr txBox="1">
            <a:spLocks noChangeArrowheads="1"/>
          </p:cNvSpPr>
          <p:nvPr/>
        </p:nvSpPr>
        <p:spPr bwMode="auto">
          <a:xfrm>
            <a:off x="426508" y="115889"/>
            <a:ext cx="9362546" cy="579437"/>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latin typeface="Arial" charset="0"/>
                <a:cs typeface="Arabic Transparent" pitchFamily="2" charset="-78"/>
              </a:rPr>
              <a:t> </a:t>
            </a:r>
            <a:r>
              <a:rPr lang="ar-BH" sz="3200" b="1">
                <a:solidFill>
                  <a:srgbClr val="000000"/>
                </a:solidFill>
                <a:latin typeface="Arial" charset="0"/>
                <a:cs typeface="Arabic Transparent" pitchFamily="2" charset="-78"/>
              </a:rPr>
              <a:t>السلع والخدمات المنتجة محلياً:</a:t>
            </a:r>
            <a:endParaRPr lang="en-US" sz="3200" b="1">
              <a:solidFill>
                <a:srgbClr val="000000"/>
              </a:solidFill>
              <a:latin typeface="Arial" charset="0"/>
              <a:cs typeface="Arabic Transparent" pitchFamily="2" charset="-78"/>
            </a:endParaRPr>
          </a:p>
        </p:txBody>
      </p:sp>
      <p:sp>
        <p:nvSpPr>
          <p:cNvPr id="7172" name="Text Box 4"/>
          <p:cNvSpPr txBox="1">
            <a:spLocks noChangeArrowheads="1"/>
          </p:cNvSpPr>
          <p:nvPr/>
        </p:nvSpPr>
        <p:spPr bwMode="auto">
          <a:xfrm>
            <a:off x="350837" y="4005263"/>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a:solidFill>
                  <a:srgbClr val="000000"/>
                </a:solidFill>
                <a:latin typeface="Arial" charset="0"/>
                <a:cs typeface="Arabic Transparent" pitchFamily="2" charset="-78"/>
              </a:rPr>
              <a:t>لتفهم أداء الاقتصاد الكلي وما يتأثر به من عوامل داخلية وخارجية، يستخدم نموذج مبسط لاقتصاد مغلق يتكون من قطاعين اثنين فقط، هما القطاع العائلي </a:t>
            </a:r>
            <a:r>
              <a:rPr lang="en-US" sz="2800">
                <a:solidFill>
                  <a:srgbClr val="000000"/>
                </a:solidFill>
                <a:latin typeface="Arial" charset="0"/>
                <a:cs typeface="Arabic Transparent" pitchFamily="2" charset="-78"/>
              </a:rPr>
              <a:t>(Household Sector)</a:t>
            </a:r>
            <a:r>
              <a:rPr lang="ar-BH" sz="2800">
                <a:solidFill>
                  <a:srgbClr val="000000"/>
                </a:solidFill>
                <a:latin typeface="Arial" charset="0"/>
                <a:cs typeface="Arabic Transparent" pitchFamily="2" charset="-78"/>
              </a:rPr>
              <a:t>، وقطاع منشآت الأعمال </a:t>
            </a:r>
            <a:r>
              <a:rPr lang="en-US" sz="2800">
                <a:solidFill>
                  <a:srgbClr val="000000"/>
                </a:solidFill>
                <a:latin typeface="Arial" charset="0"/>
                <a:cs typeface="Arabic Transparent" pitchFamily="2" charset="-78"/>
              </a:rPr>
              <a:t>(Business Sector)</a:t>
            </a:r>
            <a:r>
              <a:rPr lang="ar-BH" sz="2800">
                <a:solidFill>
                  <a:srgbClr val="000000"/>
                </a:solidFill>
                <a:latin typeface="Arial" charset="0"/>
                <a:cs typeface="Arabic Transparent" pitchFamily="2" charset="-78"/>
              </a:rPr>
              <a:t>، وللتبسيط نفترض أن القطاع العائلي لا يدخر بل ينفق كل ما يحصل عليه من دخل. (الشكل 1-1).</a:t>
            </a:r>
            <a:endParaRPr lang="en-US" sz="2800">
              <a:solidFill>
                <a:srgbClr val="000000"/>
              </a:solidFill>
              <a:latin typeface="Arial" charset="0"/>
              <a:cs typeface="Arabic Transparent" pitchFamily="2" charset="-78"/>
            </a:endParaRPr>
          </a:p>
        </p:txBody>
      </p:sp>
      <p:sp>
        <p:nvSpPr>
          <p:cNvPr id="7173" name="Text Box 5"/>
          <p:cNvSpPr txBox="1">
            <a:spLocks noChangeArrowheads="1"/>
          </p:cNvSpPr>
          <p:nvPr/>
        </p:nvSpPr>
        <p:spPr bwMode="auto">
          <a:xfrm>
            <a:off x="350837" y="3357563"/>
            <a:ext cx="9362546" cy="519112"/>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a:solidFill>
                  <a:srgbClr val="000000"/>
                </a:solidFill>
                <a:latin typeface="Arial" charset="0"/>
                <a:cs typeface="Arabic Transparent" pitchFamily="2" charset="-78"/>
              </a:rPr>
              <a:t> </a:t>
            </a:r>
            <a:r>
              <a:rPr lang="ar-BH" sz="2800" b="1">
                <a:solidFill>
                  <a:srgbClr val="000000"/>
                </a:solidFill>
                <a:latin typeface="Arial" charset="0"/>
                <a:cs typeface="Arabic Transparent" pitchFamily="2" charset="-78"/>
              </a:rPr>
              <a:t>التدفق الدائري للإنتاج والدخل:</a:t>
            </a:r>
            <a:endParaRPr lang="en-US" sz="2800"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170">
                                            <p:txEl>
                                              <p:pRg st="0" end="0"/>
                                            </p:txEl>
                                          </p:spTgt>
                                        </p:tgtEl>
                                        <p:attrNameLst>
                                          <p:attrName>style.visibility</p:attrName>
                                        </p:attrNameLst>
                                      </p:cBhvr>
                                      <p:to>
                                        <p:strVal val="visible"/>
                                      </p:to>
                                    </p:set>
                                    <p:animEffect transition="in" filter="checkerboard(across)">
                                      <p:cBhvr>
                                        <p:cTn id="12" dur="2000"/>
                                        <p:tgtEl>
                                          <p:spTgt spid="717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170">
                                            <p:txEl>
                                              <p:pRg st="1" end="1"/>
                                            </p:txEl>
                                          </p:spTgt>
                                        </p:tgtEl>
                                        <p:attrNameLst>
                                          <p:attrName>style.visibility</p:attrName>
                                        </p:attrNameLst>
                                      </p:cBhvr>
                                      <p:to>
                                        <p:strVal val="visible"/>
                                      </p:to>
                                    </p:set>
                                    <p:animEffect transition="in" filter="checkerboard(across)">
                                      <p:cBhvr>
                                        <p:cTn id="17" dur="2000"/>
                                        <p:tgtEl>
                                          <p:spTgt spid="717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checkerboard(across)">
                                      <p:cBhvr>
                                        <p:cTn id="22" dur="2000"/>
                                        <p:tgtEl>
                                          <p:spTgt spid="717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72"/>
                                        </p:tgtEl>
                                        <p:attrNameLst>
                                          <p:attrName>style.visibility</p:attrName>
                                        </p:attrNameLst>
                                      </p:cBhvr>
                                      <p:to>
                                        <p:strVal val="visible"/>
                                      </p:to>
                                    </p:set>
                                    <p:animEffect transition="in" filter="checkerboard(across)">
                                      <p:cBhvr>
                                        <p:cTn id="27"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2" grpId="0" animBg="1"/>
      <p:bldP spid="71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ph type="body" idx="1"/>
          </p:nvPr>
        </p:nvSpPr>
        <p:spPr>
          <a:xfrm>
            <a:off x="584729" y="549276"/>
            <a:ext cx="8915400" cy="576263"/>
          </a:xfrm>
          <a:solidFill>
            <a:schemeClr val="bg1"/>
          </a:solidFill>
          <a:ln/>
        </p:spPr>
        <p:txBody>
          <a:bodyPr/>
          <a:lstStyle/>
          <a:p>
            <a:pPr algn="just">
              <a:lnSpc>
                <a:spcPct val="90000"/>
              </a:lnSpc>
              <a:spcBef>
                <a:spcPct val="50000"/>
              </a:spcBef>
              <a:buClrTx/>
              <a:buFontTx/>
              <a:buBlip>
                <a:blip r:embed="rId2"/>
              </a:buBlip>
            </a:pPr>
            <a:r>
              <a:rPr lang="ar-BH"/>
              <a:t> </a:t>
            </a:r>
            <a:r>
              <a:rPr lang="ar-BH" b="1">
                <a:solidFill>
                  <a:srgbClr val="000000"/>
                </a:solidFill>
                <a:effectLst/>
              </a:rPr>
              <a:t>شرط توازن الاقتصاد الكلي:</a:t>
            </a:r>
            <a:endParaRPr lang="en-US" b="1">
              <a:solidFill>
                <a:srgbClr val="000000"/>
              </a:solidFill>
              <a:effectLst/>
            </a:endParaRPr>
          </a:p>
        </p:txBody>
      </p:sp>
      <p:sp>
        <p:nvSpPr>
          <p:cNvPr id="29701" name="Text Box 5"/>
          <p:cNvSpPr txBox="1">
            <a:spLocks noChangeArrowheads="1"/>
          </p:cNvSpPr>
          <p:nvPr/>
        </p:nvSpPr>
        <p:spPr bwMode="auto">
          <a:xfrm>
            <a:off x="271727" y="1417638"/>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a:solidFill>
                  <a:srgbClr val="000000"/>
                </a:solidFill>
                <a:latin typeface="Arial" charset="0"/>
                <a:cs typeface="Arabic Transparent" pitchFamily="2" charset="-78"/>
              </a:rPr>
              <a:t>التوازن الاقتصادي هو حالة من الاستقرار، حيث تنعدم القوى الدخلية الدافعة للتغيير. ويتحقق توازن الاقتصاد الكلي في نموذج التدفق الدائري للدخل والإنفاق عندما يتعادل الدخل </a:t>
            </a:r>
            <a:r>
              <a:rPr lang="en-US" sz="2800">
                <a:solidFill>
                  <a:srgbClr val="000000"/>
                </a:solidFill>
                <a:latin typeface="Arial" charset="0"/>
                <a:cs typeface="Arabic Transparent" pitchFamily="2" charset="-78"/>
              </a:rPr>
              <a:t>(Y)</a:t>
            </a:r>
            <a:r>
              <a:rPr lang="ar-BH" sz="2800">
                <a:solidFill>
                  <a:srgbClr val="000000"/>
                </a:solidFill>
                <a:latin typeface="Arial" charset="0"/>
                <a:cs typeface="Arabic Transparent" pitchFamily="2" charset="-78"/>
              </a:rPr>
              <a:t> مع الإنفاق الذي يقتصر في هذا النموذج على الإنفاق الاستهلاكي </a:t>
            </a:r>
            <a:r>
              <a:rPr lang="en-US" sz="2800">
                <a:solidFill>
                  <a:srgbClr val="000000"/>
                </a:solidFill>
                <a:latin typeface="Arial" charset="0"/>
                <a:cs typeface="Arabic Transparent" pitchFamily="2" charset="-78"/>
              </a:rPr>
              <a:t>(C)</a:t>
            </a:r>
            <a:r>
              <a:rPr lang="ar-BH" sz="2800">
                <a:solidFill>
                  <a:srgbClr val="000000"/>
                </a:solidFill>
                <a:latin typeface="Arial" charset="0"/>
                <a:cs typeface="Arabic Transparent" pitchFamily="2" charset="-78"/>
              </a:rPr>
              <a:t>. لذلك، يكون الاقتصاد في حالة توازن دائم نتيجة لافتراض عدم وجود المدخرات.</a:t>
            </a:r>
            <a:endParaRPr lang="en-US" sz="2800">
              <a:solidFill>
                <a:srgbClr val="000000"/>
              </a:solidFill>
              <a:latin typeface="Arial" charset="0"/>
              <a:cs typeface="Arabic Transparent" pitchFamily="2" charset="-78"/>
            </a:endParaRPr>
          </a:p>
        </p:txBody>
      </p:sp>
      <p:sp>
        <p:nvSpPr>
          <p:cNvPr id="29702" name="Text Box 6"/>
          <p:cNvSpPr txBox="1">
            <a:spLocks noChangeArrowheads="1"/>
          </p:cNvSpPr>
          <p:nvPr/>
        </p:nvSpPr>
        <p:spPr bwMode="auto">
          <a:xfrm>
            <a:off x="271727" y="4005263"/>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a:solidFill>
                  <a:srgbClr val="000000"/>
                </a:solidFill>
                <a:latin typeface="Arial" charset="0"/>
                <a:cs typeface="Arabic Transparent" pitchFamily="2" charset="-78"/>
              </a:rPr>
              <a:t>إذا افترضنا أن القطاع العائلي يدخر جزء من دخله، فستكون هذه المدخرات متاحة عن طريق القطاع المالي (البنوك التجارية والمؤسسات المالية الوسيطة الأخرى) لقطاع الأعمال لتمويل الاستثمار </a:t>
            </a:r>
            <a:r>
              <a:rPr lang="en-US" sz="2800">
                <a:solidFill>
                  <a:srgbClr val="000000"/>
                </a:solidFill>
                <a:latin typeface="Arial" charset="0"/>
                <a:cs typeface="Arabic Transparent" pitchFamily="2" charset="-78"/>
              </a:rPr>
              <a:t>(I)</a:t>
            </a:r>
            <a:r>
              <a:rPr lang="ar-BH" sz="2800">
                <a:solidFill>
                  <a:srgbClr val="000000"/>
                </a:solidFill>
                <a:latin typeface="Arial" charset="0"/>
                <a:cs typeface="Arabic Transparent" pitchFamily="2" charset="-78"/>
              </a:rPr>
              <a:t>. وفي هذه الحالة يتحقق توازن الاقتصاد الكلي عندما يتعادل الدخل مع إجمالي الإنفاق الاستهلاكي والاستثماري، أي عندما تكون (</a:t>
            </a:r>
            <a:r>
              <a:rPr lang="en-US" sz="2800">
                <a:solidFill>
                  <a:srgbClr val="000000"/>
                </a:solidFill>
                <a:latin typeface="Arial" charset="0"/>
                <a:cs typeface="Arabic Transparent" pitchFamily="2" charset="-78"/>
              </a:rPr>
              <a:t>Y = C + I</a:t>
            </a:r>
            <a:r>
              <a:rPr lang="ar-BH" sz="2800">
                <a:solidFill>
                  <a:srgbClr val="000000"/>
                </a:solidFill>
                <a:latin typeface="Arial" charset="0"/>
                <a:cs typeface="Arabic Transparent" pitchFamily="2" charset="-78"/>
              </a:rPr>
              <a:t>).</a:t>
            </a:r>
            <a:endParaRPr lang="en-US" sz="2800">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700">
                                            <p:bg/>
                                          </p:spTgt>
                                        </p:tgtEl>
                                        <p:attrNameLst>
                                          <p:attrName>style.visibility</p:attrName>
                                        </p:attrNameLst>
                                      </p:cBhvr>
                                      <p:to>
                                        <p:strVal val="visible"/>
                                      </p:to>
                                    </p:set>
                                    <p:animEffect transition="in" filter="checkerboard(across)">
                                      <p:cBhvr>
                                        <p:cTn id="7" dur="2000"/>
                                        <p:tgtEl>
                                          <p:spTgt spid="29700">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700">
                                            <p:txEl>
                                              <p:pRg st="0" end="0"/>
                                            </p:txEl>
                                          </p:spTgt>
                                        </p:tgtEl>
                                        <p:attrNameLst>
                                          <p:attrName>style.visibility</p:attrName>
                                        </p:attrNameLst>
                                      </p:cBhvr>
                                      <p:to>
                                        <p:strVal val="visible"/>
                                      </p:to>
                                    </p:set>
                                    <p:animEffect transition="in" filter="checkerboard(across)">
                                      <p:cBhvr>
                                        <p:cTn id="12" dur="2000"/>
                                        <p:tgtEl>
                                          <p:spTgt spid="2970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701"/>
                                        </p:tgtEl>
                                        <p:attrNameLst>
                                          <p:attrName>style.visibility</p:attrName>
                                        </p:attrNameLst>
                                      </p:cBhvr>
                                      <p:to>
                                        <p:strVal val="visible"/>
                                      </p:to>
                                    </p:set>
                                    <p:animEffect transition="in" filter="checkerboard(across)">
                                      <p:cBhvr>
                                        <p:cTn id="17" dur="2000"/>
                                        <p:tgtEl>
                                          <p:spTgt spid="2970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702"/>
                                        </p:tgtEl>
                                        <p:attrNameLst>
                                          <p:attrName>style.visibility</p:attrName>
                                        </p:attrNameLst>
                                      </p:cBhvr>
                                      <p:to>
                                        <p:strVal val="visible"/>
                                      </p:to>
                                    </p:set>
                                    <p:animEffect transition="in" filter="checkerboard(across)">
                                      <p:cBhvr>
                                        <p:cTn id="22" dur="2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animBg="1"/>
      <p:bldP spid="29701" grpId="0" animBg="1"/>
      <p:bldP spid="2970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1" name="Rectangle 25"/>
          <p:cNvSpPr>
            <a:spLocks noChangeArrowheads="1"/>
          </p:cNvSpPr>
          <p:nvPr/>
        </p:nvSpPr>
        <p:spPr bwMode="auto">
          <a:xfrm>
            <a:off x="194337" y="115888"/>
            <a:ext cx="9711663" cy="5257800"/>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9220" name="Oval 4"/>
          <p:cNvSpPr>
            <a:spLocks noChangeArrowheads="1"/>
          </p:cNvSpPr>
          <p:nvPr/>
        </p:nvSpPr>
        <p:spPr bwMode="auto">
          <a:xfrm>
            <a:off x="3781823" y="198438"/>
            <a:ext cx="2419746" cy="1439862"/>
          </a:xfrm>
          <a:prstGeom prst="ellipse">
            <a:avLst/>
          </a:prstGeom>
          <a:noFill/>
          <a:ln w="28575">
            <a:solidFill>
              <a:srgbClr val="000000"/>
            </a:solidFill>
            <a:round/>
            <a:headEnd/>
            <a:tailEnd/>
          </a:ln>
          <a:effectLst/>
        </p:spPr>
        <p:txBody>
          <a:bodyPr wrap="none" anchor="ctr"/>
          <a:lstStyle/>
          <a:p>
            <a:pPr algn="ctr"/>
            <a:endParaRPr lang="en-US" sz="1800">
              <a:solidFill>
                <a:srgbClr val="000000"/>
              </a:solidFill>
            </a:endParaRPr>
          </a:p>
        </p:txBody>
      </p:sp>
      <p:sp>
        <p:nvSpPr>
          <p:cNvPr id="9221" name="Text Box 5"/>
          <p:cNvSpPr txBox="1">
            <a:spLocks noChangeArrowheads="1"/>
          </p:cNvSpPr>
          <p:nvPr/>
        </p:nvSpPr>
        <p:spPr bwMode="auto">
          <a:xfrm>
            <a:off x="3885011" y="333376"/>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charset="0"/>
              </a:rPr>
              <a:t>سوق</a:t>
            </a:r>
          </a:p>
          <a:p>
            <a:pPr algn="ctr" rtl="0">
              <a:spcBef>
                <a:spcPct val="50000"/>
              </a:spcBef>
            </a:pPr>
            <a:r>
              <a:rPr lang="ar-BH" sz="2800" b="1">
                <a:solidFill>
                  <a:srgbClr val="000000"/>
                </a:solidFill>
                <a:latin typeface="Arial" charset="0"/>
              </a:rPr>
              <a:t>الموارد</a:t>
            </a:r>
            <a:endParaRPr lang="en-US" sz="2800" b="1">
              <a:solidFill>
                <a:srgbClr val="000000"/>
              </a:solidFill>
              <a:latin typeface="Arial" charset="0"/>
            </a:endParaRPr>
          </a:p>
        </p:txBody>
      </p:sp>
      <p:sp>
        <p:nvSpPr>
          <p:cNvPr id="9222" name="Oval 6"/>
          <p:cNvSpPr>
            <a:spLocks noChangeArrowheads="1"/>
          </p:cNvSpPr>
          <p:nvPr/>
        </p:nvSpPr>
        <p:spPr bwMode="auto">
          <a:xfrm>
            <a:off x="295805" y="1998663"/>
            <a:ext cx="2419747" cy="1439862"/>
          </a:xfrm>
          <a:prstGeom prst="ellipse">
            <a:avLst/>
          </a:prstGeom>
          <a:noFill/>
          <a:ln w="28575">
            <a:solidFill>
              <a:srgbClr val="000000"/>
            </a:solidFill>
            <a:round/>
            <a:headEnd/>
            <a:tailEnd/>
          </a:ln>
          <a:effectLst/>
        </p:spPr>
        <p:txBody>
          <a:bodyPr wrap="none" anchor="ctr"/>
          <a:lstStyle/>
          <a:p>
            <a:pPr algn="ctr"/>
            <a:endParaRPr lang="en-US" sz="1800">
              <a:solidFill>
                <a:srgbClr val="000000"/>
              </a:solidFill>
            </a:endParaRPr>
          </a:p>
        </p:txBody>
      </p:sp>
      <p:sp>
        <p:nvSpPr>
          <p:cNvPr id="9223" name="Text Box 7"/>
          <p:cNvSpPr txBox="1">
            <a:spLocks noChangeArrowheads="1"/>
          </p:cNvSpPr>
          <p:nvPr/>
        </p:nvSpPr>
        <p:spPr bwMode="auto">
          <a:xfrm>
            <a:off x="398992" y="21336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charset="0"/>
              </a:rPr>
              <a:t>القطاع</a:t>
            </a:r>
            <a:r>
              <a:rPr lang="ar-BH" sz="2800" b="1">
                <a:latin typeface="Arial" charset="0"/>
              </a:rPr>
              <a:t> </a:t>
            </a:r>
          </a:p>
          <a:p>
            <a:pPr algn="ctr" rtl="0">
              <a:spcBef>
                <a:spcPct val="50000"/>
              </a:spcBef>
            </a:pPr>
            <a:r>
              <a:rPr lang="ar-BH" sz="2800" b="1">
                <a:solidFill>
                  <a:srgbClr val="000000"/>
                </a:solidFill>
                <a:latin typeface="Arial" charset="0"/>
              </a:rPr>
              <a:t>العائلي</a:t>
            </a:r>
            <a:endParaRPr lang="en-US" sz="2800" b="1">
              <a:solidFill>
                <a:srgbClr val="000000"/>
              </a:solidFill>
              <a:latin typeface="Arial" charset="0"/>
            </a:endParaRPr>
          </a:p>
        </p:txBody>
      </p:sp>
      <p:sp>
        <p:nvSpPr>
          <p:cNvPr id="9224" name="Oval 8"/>
          <p:cNvSpPr>
            <a:spLocks noChangeArrowheads="1"/>
          </p:cNvSpPr>
          <p:nvPr/>
        </p:nvSpPr>
        <p:spPr bwMode="auto">
          <a:xfrm>
            <a:off x="7291917" y="1998663"/>
            <a:ext cx="2419747" cy="1439862"/>
          </a:xfrm>
          <a:prstGeom prst="ellipse">
            <a:avLst/>
          </a:prstGeom>
          <a:noFill/>
          <a:ln w="28575">
            <a:solidFill>
              <a:srgbClr val="000000"/>
            </a:solidFill>
            <a:round/>
            <a:headEnd/>
            <a:tailEnd/>
          </a:ln>
          <a:effectLst/>
        </p:spPr>
        <p:txBody>
          <a:bodyPr wrap="none" anchor="ctr"/>
          <a:lstStyle/>
          <a:p>
            <a:endParaRPr lang="en-US"/>
          </a:p>
        </p:txBody>
      </p:sp>
      <p:sp>
        <p:nvSpPr>
          <p:cNvPr id="9225" name="Text Box 9"/>
          <p:cNvSpPr txBox="1">
            <a:spLocks noChangeArrowheads="1"/>
          </p:cNvSpPr>
          <p:nvPr/>
        </p:nvSpPr>
        <p:spPr bwMode="auto">
          <a:xfrm>
            <a:off x="7395105" y="21336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charset="0"/>
              </a:rPr>
              <a:t>قطاع</a:t>
            </a:r>
          </a:p>
          <a:p>
            <a:pPr algn="ctr" rtl="0">
              <a:spcBef>
                <a:spcPct val="50000"/>
              </a:spcBef>
            </a:pPr>
            <a:r>
              <a:rPr lang="ar-BH" sz="2800" b="1">
                <a:solidFill>
                  <a:srgbClr val="000000"/>
                </a:solidFill>
                <a:latin typeface="Arial" charset="0"/>
              </a:rPr>
              <a:t>الأعمال</a:t>
            </a:r>
            <a:endParaRPr lang="en-US" sz="2800" b="1">
              <a:solidFill>
                <a:srgbClr val="000000"/>
              </a:solidFill>
              <a:latin typeface="Arial" charset="0"/>
            </a:endParaRPr>
          </a:p>
        </p:txBody>
      </p:sp>
      <p:sp>
        <p:nvSpPr>
          <p:cNvPr id="9226" name="Oval 10"/>
          <p:cNvSpPr>
            <a:spLocks noChangeArrowheads="1"/>
          </p:cNvSpPr>
          <p:nvPr/>
        </p:nvSpPr>
        <p:spPr bwMode="auto">
          <a:xfrm>
            <a:off x="3805900" y="3789363"/>
            <a:ext cx="2419746" cy="1439862"/>
          </a:xfrm>
          <a:prstGeom prst="ellipse">
            <a:avLst/>
          </a:prstGeom>
          <a:noFill/>
          <a:ln w="28575">
            <a:solidFill>
              <a:srgbClr val="000000"/>
            </a:solidFill>
            <a:round/>
            <a:headEnd/>
            <a:tailEnd/>
          </a:ln>
          <a:effectLst/>
        </p:spPr>
        <p:txBody>
          <a:bodyPr wrap="none" anchor="ctr"/>
          <a:lstStyle/>
          <a:p>
            <a:endParaRPr lang="en-US"/>
          </a:p>
        </p:txBody>
      </p:sp>
      <p:sp>
        <p:nvSpPr>
          <p:cNvPr id="9227" name="Text Box 11"/>
          <p:cNvSpPr txBox="1">
            <a:spLocks noChangeArrowheads="1"/>
          </p:cNvSpPr>
          <p:nvPr/>
        </p:nvSpPr>
        <p:spPr bwMode="auto">
          <a:xfrm>
            <a:off x="3909088" y="39243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charset="0"/>
              </a:rPr>
              <a:t>سوق</a:t>
            </a:r>
          </a:p>
          <a:p>
            <a:pPr algn="ctr" rtl="0">
              <a:spcBef>
                <a:spcPct val="50000"/>
              </a:spcBef>
            </a:pPr>
            <a:r>
              <a:rPr lang="ar-BH" sz="2800" b="1">
                <a:solidFill>
                  <a:srgbClr val="000000"/>
                </a:solidFill>
                <a:latin typeface="Arial" charset="0"/>
              </a:rPr>
              <a:t>السلع</a:t>
            </a:r>
            <a:endParaRPr lang="en-US" sz="2800" b="1">
              <a:solidFill>
                <a:srgbClr val="000000"/>
              </a:solidFill>
              <a:latin typeface="Arial" charset="0"/>
            </a:endParaRPr>
          </a:p>
        </p:txBody>
      </p:sp>
      <p:sp>
        <p:nvSpPr>
          <p:cNvPr id="9228" name="Line 12"/>
          <p:cNvSpPr>
            <a:spLocks noChangeShapeType="1"/>
          </p:cNvSpPr>
          <p:nvPr/>
        </p:nvSpPr>
        <p:spPr bwMode="auto">
          <a:xfrm flipH="1">
            <a:off x="6225646" y="4510088"/>
            <a:ext cx="2261527" cy="0"/>
          </a:xfrm>
          <a:prstGeom prst="line">
            <a:avLst/>
          </a:prstGeom>
          <a:noFill/>
          <a:ln w="28575">
            <a:solidFill>
              <a:srgbClr val="000000"/>
            </a:solidFill>
            <a:round/>
            <a:headEnd/>
            <a:tailEnd type="stealth" w="lg" len="lg"/>
          </a:ln>
          <a:effectLst/>
        </p:spPr>
        <p:txBody>
          <a:bodyPr/>
          <a:lstStyle/>
          <a:p>
            <a:endParaRPr lang="en-US"/>
          </a:p>
        </p:txBody>
      </p:sp>
      <p:sp>
        <p:nvSpPr>
          <p:cNvPr id="9229" name="Line 13"/>
          <p:cNvSpPr>
            <a:spLocks noChangeShapeType="1"/>
          </p:cNvSpPr>
          <p:nvPr/>
        </p:nvSpPr>
        <p:spPr bwMode="auto">
          <a:xfrm flipH="1">
            <a:off x="6225646" y="909638"/>
            <a:ext cx="2261527" cy="0"/>
          </a:xfrm>
          <a:prstGeom prst="line">
            <a:avLst/>
          </a:prstGeom>
          <a:noFill/>
          <a:ln w="28575">
            <a:solidFill>
              <a:srgbClr val="000000"/>
            </a:solidFill>
            <a:round/>
            <a:headEnd/>
            <a:tailEnd type="stealth" w="lg" len="lg"/>
          </a:ln>
          <a:effectLst/>
        </p:spPr>
        <p:txBody>
          <a:bodyPr/>
          <a:lstStyle/>
          <a:p>
            <a:endParaRPr lang="en-US"/>
          </a:p>
        </p:txBody>
      </p:sp>
      <p:sp>
        <p:nvSpPr>
          <p:cNvPr id="9230" name="Line 14"/>
          <p:cNvSpPr>
            <a:spLocks noChangeShapeType="1"/>
          </p:cNvSpPr>
          <p:nvPr/>
        </p:nvSpPr>
        <p:spPr bwMode="auto">
          <a:xfrm flipH="1">
            <a:off x="1544373" y="909638"/>
            <a:ext cx="2261527" cy="0"/>
          </a:xfrm>
          <a:prstGeom prst="line">
            <a:avLst/>
          </a:prstGeom>
          <a:noFill/>
          <a:ln w="28575">
            <a:solidFill>
              <a:srgbClr val="000000"/>
            </a:solidFill>
            <a:round/>
            <a:headEnd type="stealth" w="lg" len="lg"/>
            <a:tailEnd type="none" w="lg" len="lg"/>
          </a:ln>
          <a:effectLst/>
        </p:spPr>
        <p:txBody>
          <a:bodyPr/>
          <a:lstStyle/>
          <a:p>
            <a:endParaRPr lang="en-US"/>
          </a:p>
        </p:txBody>
      </p:sp>
      <p:sp>
        <p:nvSpPr>
          <p:cNvPr id="9231" name="Line 15"/>
          <p:cNvSpPr>
            <a:spLocks noChangeShapeType="1"/>
          </p:cNvSpPr>
          <p:nvPr/>
        </p:nvSpPr>
        <p:spPr bwMode="auto">
          <a:xfrm flipH="1">
            <a:off x="1544373" y="4510088"/>
            <a:ext cx="2261527" cy="0"/>
          </a:xfrm>
          <a:prstGeom prst="line">
            <a:avLst/>
          </a:prstGeom>
          <a:noFill/>
          <a:ln w="28575">
            <a:solidFill>
              <a:srgbClr val="000000"/>
            </a:solidFill>
            <a:round/>
            <a:headEnd type="stealth" w="lg" len="lg"/>
            <a:tailEnd type="none" w="lg" len="lg"/>
          </a:ln>
          <a:effectLst/>
        </p:spPr>
        <p:txBody>
          <a:bodyPr/>
          <a:lstStyle/>
          <a:p>
            <a:endParaRPr lang="en-US"/>
          </a:p>
        </p:txBody>
      </p:sp>
      <p:sp>
        <p:nvSpPr>
          <p:cNvPr id="9232" name="Line 16"/>
          <p:cNvSpPr>
            <a:spLocks noChangeShapeType="1"/>
          </p:cNvSpPr>
          <p:nvPr/>
        </p:nvSpPr>
        <p:spPr bwMode="auto">
          <a:xfrm flipH="1" flipV="1">
            <a:off x="8463096" y="908050"/>
            <a:ext cx="24077" cy="1081088"/>
          </a:xfrm>
          <a:prstGeom prst="line">
            <a:avLst/>
          </a:prstGeom>
          <a:noFill/>
          <a:ln w="28575">
            <a:solidFill>
              <a:srgbClr val="000000"/>
            </a:solidFill>
            <a:round/>
            <a:headEnd/>
            <a:tailEnd type="stealth" w="lg" len="lg"/>
          </a:ln>
          <a:effectLst/>
        </p:spPr>
        <p:txBody>
          <a:bodyPr/>
          <a:lstStyle/>
          <a:p>
            <a:endParaRPr lang="en-US"/>
          </a:p>
        </p:txBody>
      </p:sp>
      <p:sp>
        <p:nvSpPr>
          <p:cNvPr id="9233" name="Line 17"/>
          <p:cNvSpPr>
            <a:spLocks noChangeShapeType="1"/>
          </p:cNvSpPr>
          <p:nvPr/>
        </p:nvSpPr>
        <p:spPr bwMode="auto">
          <a:xfrm flipH="1" flipV="1">
            <a:off x="1544373" y="909638"/>
            <a:ext cx="0" cy="1079500"/>
          </a:xfrm>
          <a:prstGeom prst="line">
            <a:avLst/>
          </a:prstGeom>
          <a:noFill/>
          <a:ln w="28575">
            <a:solidFill>
              <a:srgbClr val="000000"/>
            </a:solidFill>
            <a:round/>
            <a:headEnd/>
            <a:tailEnd type="stealth" w="lg" len="lg"/>
          </a:ln>
          <a:effectLst/>
        </p:spPr>
        <p:txBody>
          <a:bodyPr/>
          <a:lstStyle/>
          <a:p>
            <a:endParaRPr lang="en-US"/>
          </a:p>
        </p:txBody>
      </p:sp>
      <p:sp>
        <p:nvSpPr>
          <p:cNvPr id="9234" name="Line 18"/>
          <p:cNvSpPr>
            <a:spLocks noChangeShapeType="1"/>
          </p:cNvSpPr>
          <p:nvPr/>
        </p:nvSpPr>
        <p:spPr bwMode="auto">
          <a:xfrm flipH="1">
            <a:off x="8487172" y="3429000"/>
            <a:ext cx="0" cy="1081088"/>
          </a:xfrm>
          <a:prstGeom prst="line">
            <a:avLst/>
          </a:prstGeom>
          <a:noFill/>
          <a:ln w="28575">
            <a:solidFill>
              <a:srgbClr val="000000"/>
            </a:solidFill>
            <a:round/>
            <a:headEnd/>
            <a:tailEnd type="stealth" w="lg" len="lg"/>
          </a:ln>
          <a:effectLst/>
        </p:spPr>
        <p:txBody>
          <a:bodyPr/>
          <a:lstStyle/>
          <a:p>
            <a:endParaRPr lang="en-US"/>
          </a:p>
        </p:txBody>
      </p:sp>
      <p:sp>
        <p:nvSpPr>
          <p:cNvPr id="9235" name="Line 19"/>
          <p:cNvSpPr>
            <a:spLocks noChangeShapeType="1"/>
          </p:cNvSpPr>
          <p:nvPr/>
        </p:nvSpPr>
        <p:spPr bwMode="auto">
          <a:xfrm flipH="1">
            <a:off x="1544373" y="3429000"/>
            <a:ext cx="0" cy="1081088"/>
          </a:xfrm>
          <a:prstGeom prst="line">
            <a:avLst/>
          </a:prstGeom>
          <a:noFill/>
          <a:ln w="28575">
            <a:solidFill>
              <a:srgbClr val="000000"/>
            </a:solidFill>
            <a:round/>
            <a:headEnd/>
            <a:tailEnd type="stealth" w="lg" len="lg"/>
          </a:ln>
          <a:effectLst/>
        </p:spPr>
        <p:txBody>
          <a:bodyPr/>
          <a:lstStyle/>
          <a:p>
            <a:endParaRPr lang="en-US"/>
          </a:p>
        </p:txBody>
      </p:sp>
      <p:sp>
        <p:nvSpPr>
          <p:cNvPr id="9236" name="Text Box 20"/>
          <p:cNvSpPr txBox="1">
            <a:spLocks noChangeArrowheads="1"/>
          </p:cNvSpPr>
          <p:nvPr/>
        </p:nvSpPr>
        <p:spPr bwMode="auto">
          <a:xfrm>
            <a:off x="6278961" y="450850"/>
            <a:ext cx="2184135" cy="369332"/>
          </a:xfrm>
          <a:prstGeom prst="rect">
            <a:avLst/>
          </a:prstGeom>
          <a:noFill/>
          <a:ln w="9525">
            <a:noFill/>
            <a:miter lim="800000"/>
            <a:headEnd/>
            <a:tailEnd/>
          </a:ln>
          <a:effectLst/>
        </p:spPr>
        <p:txBody>
          <a:bodyPr>
            <a:spAutoFit/>
          </a:bodyPr>
          <a:lstStyle/>
          <a:p>
            <a:pPr algn="ctr" rtl="0">
              <a:spcBef>
                <a:spcPct val="50000"/>
              </a:spcBef>
            </a:pPr>
            <a:r>
              <a:rPr lang="ar-BH" b="1">
                <a:solidFill>
                  <a:srgbClr val="000000"/>
                </a:solidFill>
                <a:latin typeface="Arial" charset="0"/>
              </a:rPr>
              <a:t>الدخل</a:t>
            </a:r>
            <a:endParaRPr lang="en-US" b="1">
              <a:solidFill>
                <a:srgbClr val="000000"/>
              </a:solidFill>
              <a:latin typeface="Arial" charset="0"/>
            </a:endParaRPr>
          </a:p>
        </p:txBody>
      </p:sp>
      <p:sp>
        <p:nvSpPr>
          <p:cNvPr id="9237" name="Text Box 21"/>
          <p:cNvSpPr txBox="1">
            <a:spLocks noChangeArrowheads="1"/>
          </p:cNvSpPr>
          <p:nvPr/>
        </p:nvSpPr>
        <p:spPr bwMode="auto">
          <a:xfrm>
            <a:off x="1520297" y="450850"/>
            <a:ext cx="2184135" cy="369332"/>
          </a:xfrm>
          <a:prstGeom prst="rect">
            <a:avLst/>
          </a:prstGeom>
          <a:noFill/>
          <a:ln w="9525">
            <a:noFill/>
            <a:miter lim="800000"/>
            <a:headEnd/>
            <a:tailEnd/>
          </a:ln>
          <a:effectLst/>
        </p:spPr>
        <p:txBody>
          <a:bodyPr>
            <a:spAutoFit/>
          </a:bodyPr>
          <a:lstStyle/>
          <a:p>
            <a:pPr algn="ctr" rtl="0">
              <a:spcBef>
                <a:spcPct val="50000"/>
              </a:spcBef>
            </a:pPr>
            <a:r>
              <a:rPr lang="ar-BH" b="1">
                <a:solidFill>
                  <a:srgbClr val="000000"/>
                </a:solidFill>
                <a:latin typeface="Arial" charset="0"/>
              </a:rPr>
              <a:t>الموارد</a:t>
            </a:r>
            <a:endParaRPr lang="en-US" b="1">
              <a:solidFill>
                <a:srgbClr val="000000"/>
              </a:solidFill>
              <a:latin typeface="Arial" charset="0"/>
            </a:endParaRPr>
          </a:p>
        </p:txBody>
      </p:sp>
      <p:sp>
        <p:nvSpPr>
          <p:cNvPr id="9238" name="Text Box 22"/>
          <p:cNvSpPr txBox="1">
            <a:spLocks noChangeArrowheads="1"/>
          </p:cNvSpPr>
          <p:nvPr/>
        </p:nvSpPr>
        <p:spPr bwMode="auto">
          <a:xfrm>
            <a:off x="6278961" y="3654426"/>
            <a:ext cx="2184135" cy="854075"/>
          </a:xfrm>
          <a:prstGeom prst="rect">
            <a:avLst/>
          </a:prstGeom>
          <a:noFill/>
          <a:ln w="9525">
            <a:noFill/>
            <a:miter lim="800000"/>
            <a:headEnd/>
            <a:tailEnd/>
          </a:ln>
          <a:effectLst/>
        </p:spPr>
        <p:txBody>
          <a:bodyPr>
            <a:spAutoFit/>
          </a:bodyPr>
          <a:lstStyle/>
          <a:p>
            <a:pPr algn="ctr" rtl="0">
              <a:spcBef>
                <a:spcPct val="50000"/>
              </a:spcBef>
            </a:pPr>
            <a:r>
              <a:rPr lang="ar-BH" sz="2000" b="1">
                <a:solidFill>
                  <a:srgbClr val="000000"/>
                </a:solidFill>
                <a:latin typeface="Arial" charset="0"/>
              </a:rPr>
              <a:t>السلع والخدمات</a:t>
            </a:r>
          </a:p>
          <a:p>
            <a:pPr algn="ctr" rtl="0">
              <a:spcBef>
                <a:spcPct val="50000"/>
              </a:spcBef>
            </a:pPr>
            <a:r>
              <a:rPr lang="en-US" sz="2000" b="1">
                <a:solidFill>
                  <a:srgbClr val="000000"/>
                </a:solidFill>
                <a:latin typeface="Arial" charset="0"/>
              </a:rPr>
              <a:t>GDP</a:t>
            </a:r>
          </a:p>
        </p:txBody>
      </p:sp>
      <p:sp>
        <p:nvSpPr>
          <p:cNvPr id="9239" name="Text Box 23"/>
          <p:cNvSpPr txBox="1">
            <a:spLocks noChangeArrowheads="1"/>
          </p:cNvSpPr>
          <p:nvPr/>
        </p:nvSpPr>
        <p:spPr bwMode="auto">
          <a:xfrm>
            <a:off x="1520297" y="3644901"/>
            <a:ext cx="2184135" cy="854075"/>
          </a:xfrm>
          <a:prstGeom prst="rect">
            <a:avLst/>
          </a:prstGeom>
          <a:noFill/>
          <a:ln w="9525">
            <a:noFill/>
            <a:miter lim="800000"/>
            <a:headEnd/>
            <a:tailEnd/>
          </a:ln>
          <a:effectLst/>
        </p:spPr>
        <p:txBody>
          <a:bodyPr>
            <a:spAutoFit/>
          </a:bodyPr>
          <a:lstStyle/>
          <a:p>
            <a:pPr algn="ctr" rtl="0">
              <a:spcBef>
                <a:spcPct val="50000"/>
              </a:spcBef>
            </a:pPr>
            <a:r>
              <a:rPr lang="ar-BH" sz="2000" b="1">
                <a:solidFill>
                  <a:srgbClr val="000000"/>
                </a:solidFill>
                <a:latin typeface="Arial" charset="0"/>
              </a:rPr>
              <a:t>الإنفاق</a:t>
            </a:r>
          </a:p>
          <a:p>
            <a:pPr algn="ctr" rtl="0">
              <a:spcBef>
                <a:spcPct val="50000"/>
              </a:spcBef>
            </a:pPr>
            <a:r>
              <a:rPr lang="ar-BH" sz="2000" b="1">
                <a:solidFill>
                  <a:srgbClr val="000000"/>
                </a:solidFill>
                <a:latin typeface="Arial" charset="0"/>
              </a:rPr>
              <a:t>الاستهلاكي</a:t>
            </a:r>
            <a:endParaRPr lang="en-US" sz="2000" b="1">
              <a:solidFill>
                <a:srgbClr val="000000"/>
              </a:solidFill>
              <a:latin typeface="Arial" charset="0"/>
            </a:endParaRPr>
          </a:p>
        </p:txBody>
      </p:sp>
      <p:sp>
        <p:nvSpPr>
          <p:cNvPr id="9240" name="Text Box 24"/>
          <p:cNvSpPr txBox="1">
            <a:spLocks noChangeArrowheads="1"/>
          </p:cNvSpPr>
          <p:nvPr/>
        </p:nvSpPr>
        <p:spPr bwMode="auto">
          <a:xfrm>
            <a:off x="271727" y="5608638"/>
            <a:ext cx="9362546"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يوضح الشكل أعلاه التدفق المالي للدخل من قطاع الأعمال إلى القطاع العائلي والإنفاق من القطاع العائلي إلى قطاع الأعمال، والتدفق المادي للناتج المحلي الإجمالي من قطاع الأعمال إلى القطاع العائلي وتدفق الموارد من القطاع العائلي إلى قطاع الأعمال.</a:t>
            </a: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71727" y="1377950"/>
            <a:ext cx="9362546"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يؤثر الإنفاق الحكومي بدرجة كبيرة على مستوى النشاط الاقتصادي عن طريق التأثير في الطلب الكلي. ويقسم الإنفاق الحكومي إلى قسمين : الإنفاق الجاري </a:t>
            </a:r>
            <a:r>
              <a:rPr lang="en-US">
                <a:solidFill>
                  <a:srgbClr val="000000"/>
                </a:solidFill>
                <a:latin typeface="Arial" charset="0"/>
                <a:cs typeface="Arabic Transparent" pitchFamily="2" charset="-78"/>
              </a:rPr>
              <a:t>(Current Expenditure)</a:t>
            </a:r>
            <a:r>
              <a:rPr lang="ar-BH">
                <a:solidFill>
                  <a:srgbClr val="000000"/>
                </a:solidFill>
                <a:latin typeface="Arial" charset="0"/>
                <a:cs typeface="Arabic Transparent" pitchFamily="2" charset="-78"/>
              </a:rPr>
              <a:t>، والإنفاق الاستثماري </a:t>
            </a:r>
            <a:r>
              <a:rPr lang="en-US">
                <a:solidFill>
                  <a:srgbClr val="000000"/>
                </a:solidFill>
                <a:latin typeface="Arial" charset="0"/>
                <a:cs typeface="Arabic Transparent" pitchFamily="2" charset="-78"/>
              </a:rPr>
              <a:t>(Investment Expenditure)</a:t>
            </a:r>
            <a:r>
              <a:rPr lang="ar-BH">
                <a:solidFill>
                  <a:srgbClr val="000000"/>
                </a:solidFill>
                <a:latin typeface="Arial" charset="0"/>
                <a:cs typeface="Arabic Transparent" pitchFamily="2" charset="-78"/>
              </a:rPr>
              <a:t>.</a:t>
            </a:r>
            <a:endParaRPr lang="en-US">
              <a:solidFill>
                <a:srgbClr val="000000"/>
              </a:solidFill>
              <a:latin typeface="Arial" charset="0"/>
              <a:cs typeface="Arabic Transparent" pitchFamily="2" charset="-78"/>
            </a:endParaRPr>
          </a:p>
        </p:txBody>
      </p:sp>
      <p:sp>
        <p:nvSpPr>
          <p:cNvPr id="6147" name="Text Box 3"/>
          <p:cNvSpPr txBox="1">
            <a:spLocks noChangeArrowheads="1"/>
          </p:cNvSpPr>
          <p:nvPr/>
        </p:nvSpPr>
        <p:spPr bwMode="auto">
          <a:xfrm>
            <a:off x="271727" y="677863"/>
            <a:ext cx="9362546" cy="519112"/>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a:solidFill>
                  <a:srgbClr val="000000"/>
                </a:solidFill>
                <a:latin typeface="Arial" charset="0"/>
                <a:cs typeface="Arabic Transparent" pitchFamily="2" charset="-78"/>
              </a:rPr>
              <a:t> </a:t>
            </a:r>
            <a:r>
              <a:rPr lang="ar-BH" sz="2800" b="1">
                <a:solidFill>
                  <a:srgbClr val="000000"/>
                </a:solidFill>
                <a:latin typeface="Arial" charset="0"/>
                <a:cs typeface="Arabic Transparent" pitchFamily="2" charset="-78"/>
              </a:rPr>
              <a:t>الإنفاق الحكومي:</a:t>
            </a:r>
            <a:endParaRPr lang="en-US" sz="2800" b="1">
              <a:solidFill>
                <a:srgbClr val="000000"/>
              </a:solidFill>
              <a:latin typeface="Arial" charset="0"/>
              <a:cs typeface="Arabic Transparent" pitchFamily="2" charset="-78"/>
            </a:endParaRPr>
          </a:p>
        </p:txBody>
      </p:sp>
      <p:sp>
        <p:nvSpPr>
          <p:cNvPr id="6148" name="Text Box 4"/>
          <p:cNvSpPr txBox="1">
            <a:spLocks noChangeArrowheads="1"/>
          </p:cNvSpPr>
          <p:nvPr/>
        </p:nvSpPr>
        <p:spPr bwMode="auto">
          <a:xfrm>
            <a:off x="271727" y="3460751"/>
            <a:ext cx="9362546"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يقصد بالصادرات </a:t>
            </a:r>
            <a:r>
              <a:rPr lang="en-US">
                <a:solidFill>
                  <a:srgbClr val="000000"/>
                </a:solidFill>
                <a:latin typeface="Arial" charset="0"/>
                <a:cs typeface="Arabic Transparent" pitchFamily="2" charset="-78"/>
              </a:rPr>
              <a:t>(Exports)</a:t>
            </a:r>
            <a:r>
              <a:rPr lang="ar-BH">
                <a:solidFill>
                  <a:srgbClr val="000000"/>
                </a:solidFill>
                <a:latin typeface="Arial" charset="0"/>
                <a:cs typeface="Arabic Transparent" pitchFamily="2" charset="-78"/>
              </a:rPr>
              <a:t> ذلك الجزء من الناتج المحلي الإجمالي الذي يتم بيعه إلى الأقطار الأخرى. أما الواردات </a:t>
            </a:r>
            <a:r>
              <a:rPr lang="en-US">
                <a:solidFill>
                  <a:srgbClr val="000000"/>
                </a:solidFill>
                <a:latin typeface="Arial" charset="0"/>
                <a:cs typeface="Arabic Transparent" pitchFamily="2" charset="-78"/>
              </a:rPr>
              <a:t>(Imports)</a:t>
            </a:r>
            <a:r>
              <a:rPr lang="ar-BH">
                <a:solidFill>
                  <a:srgbClr val="000000"/>
                </a:solidFill>
                <a:latin typeface="Arial" charset="0"/>
                <a:cs typeface="Arabic Transparent" pitchFamily="2" charset="-78"/>
              </a:rPr>
              <a:t> فهي السلع والخدمات التي يتم جلبها من الخارج. ويطلق على الفرق بين قيمة الصادرات وقيمة الواردات </a:t>
            </a:r>
            <a:r>
              <a:rPr lang="en-US">
                <a:solidFill>
                  <a:srgbClr val="000000"/>
                </a:solidFill>
                <a:latin typeface="Arial" charset="0"/>
                <a:cs typeface="Arabic Transparent" pitchFamily="2" charset="-78"/>
              </a:rPr>
              <a:t>(X-M)</a:t>
            </a:r>
            <a:r>
              <a:rPr lang="ar-BH">
                <a:solidFill>
                  <a:srgbClr val="000000"/>
                </a:solidFill>
                <a:latin typeface="Arial" charset="0"/>
                <a:cs typeface="Arabic Transparent" pitchFamily="2" charset="-78"/>
              </a:rPr>
              <a:t>، صافي الصادرات </a:t>
            </a:r>
            <a:r>
              <a:rPr lang="en-US">
                <a:solidFill>
                  <a:srgbClr val="000000"/>
                </a:solidFill>
                <a:latin typeface="Arial" charset="0"/>
                <a:cs typeface="Arabic Transparent" pitchFamily="2" charset="-78"/>
              </a:rPr>
              <a:t>(Net Exports)</a:t>
            </a:r>
            <a:r>
              <a:rPr lang="ar-BH">
                <a:solidFill>
                  <a:srgbClr val="000000"/>
                </a:solidFill>
                <a:latin typeface="Arial" charset="0"/>
                <a:cs typeface="Arabic Transparent" pitchFamily="2" charset="-78"/>
              </a:rPr>
              <a:t>، أو التجاري </a:t>
            </a:r>
            <a:r>
              <a:rPr lang="en-US">
                <a:solidFill>
                  <a:srgbClr val="000000"/>
                </a:solidFill>
                <a:latin typeface="Arial" charset="0"/>
                <a:cs typeface="Arabic Transparent" pitchFamily="2" charset="-78"/>
              </a:rPr>
              <a:t>(Balance of Trade)</a:t>
            </a:r>
            <a:r>
              <a:rPr lang="ar-BH">
                <a:solidFill>
                  <a:srgbClr val="000000"/>
                </a:solidFill>
                <a:latin typeface="Arial" charset="0"/>
                <a:cs typeface="Arabic Transparent" pitchFamily="2" charset="-78"/>
              </a:rPr>
              <a:t>.</a:t>
            </a:r>
            <a:endParaRPr lang="en-US">
              <a:solidFill>
                <a:srgbClr val="000000"/>
              </a:solidFill>
              <a:latin typeface="Arial" charset="0"/>
              <a:cs typeface="Arabic Transparent" pitchFamily="2" charset="-78"/>
            </a:endParaRPr>
          </a:p>
        </p:txBody>
      </p:sp>
      <p:sp>
        <p:nvSpPr>
          <p:cNvPr id="6149" name="Text Box 5"/>
          <p:cNvSpPr txBox="1">
            <a:spLocks noChangeArrowheads="1"/>
          </p:cNvSpPr>
          <p:nvPr/>
        </p:nvSpPr>
        <p:spPr bwMode="auto">
          <a:xfrm>
            <a:off x="271727" y="2852738"/>
            <a:ext cx="9362546" cy="519112"/>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a:solidFill>
                  <a:srgbClr val="000000"/>
                </a:solidFill>
                <a:latin typeface="Arial" charset="0"/>
                <a:cs typeface="Arabic Transparent" pitchFamily="2" charset="-78"/>
              </a:rPr>
              <a:t> </a:t>
            </a:r>
            <a:r>
              <a:rPr lang="ar-BH" sz="2800" b="1">
                <a:solidFill>
                  <a:srgbClr val="000000"/>
                </a:solidFill>
                <a:latin typeface="Arial" charset="0"/>
                <a:cs typeface="Arabic Transparent" pitchFamily="2" charset="-78"/>
              </a:rPr>
              <a:t>صافي الصادرات من السلع والخدمات:</a:t>
            </a:r>
            <a:endParaRPr lang="en-US" sz="2800"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heckerboard(across)">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49">
                                            <p:txEl>
                                              <p:pRg st="0" end="0"/>
                                            </p:txEl>
                                          </p:spTgt>
                                        </p:tgtEl>
                                        <p:attrNameLst>
                                          <p:attrName>style.visibility</p:attrName>
                                        </p:attrNameLst>
                                      </p:cBhvr>
                                      <p:to>
                                        <p:strVal val="visible"/>
                                      </p:to>
                                    </p:set>
                                    <p:animEffect transition="in" filter="checkerboard(across)">
                                      <p:cBhvr>
                                        <p:cTn id="17" dur="500"/>
                                        <p:tgtEl>
                                          <p:spTgt spid="614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8"/>
                                        </p:tgtEl>
                                        <p:attrNameLst>
                                          <p:attrName>style.visibility</p:attrName>
                                        </p:attrNameLst>
                                      </p:cBhvr>
                                      <p:to>
                                        <p:strVal val="visible"/>
                                      </p:to>
                                    </p:set>
                                    <p:animEffect transition="in" filter="checkerboard(across)">
                                      <p:cBhvr>
                                        <p:cTn id="2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Text Box 6"/>
          <p:cNvSpPr txBox="1">
            <a:spLocks noChangeArrowheads="1"/>
          </p:cNvSpPr>
          <p:nvPr>
            <p:ph type="body" idx="1"/>
          </p:nvPr>
        </p:nvSpPr>
        <p:spPr>
          <a:xfrm>
            <a:off x="495300" y="981076"/>
            <a:ext cx="8915400" cy="2303463"/>
          </a:xfrm>
          <a:solidFill>
            <a:schemeClr val="bg1"/>
          </a:solidFill>
          <a:ln/>
        </p:spPr>
        <p:txBody>
          <a:bodyPr/>
          <a:lstStyle/>
          <a:p>
            <a:pPr algn="just">
              <a:spcBef>
                <a:spcPct val="50000"/>
              </a:spcBef>
              <a:buClrTx/>
              <a:buFontTx/>
              <a:buNone/>
            </a:pPr>
            <a:r>
              <a:rPr lang="ar-BH" sz="2400">
                <a:solidFill>
                  <a:srgbClr val="000000"/>
                </a:solidFill>
                <a:effectLst/>
                <a:latin typeface="Times New Roman" pitchFamily="18" charset="0"/>
                <a:cs typeface="Times New Roman" pitchFamily="18" charset="0"/>
              </a:rPr>
              <a:t>يتضح من السابق أن المنشآت تقوم ببيع الناتج المحلي الإجمالي للمستهلكين من خلال أسواق السلع. وينفق المستهلكون ما يعادل قيمة الناتج على شرائه. ولما كان القطاع العائلي في هذا النموذج لا يدخر، فإن الإنفاق يتعادل أيضاً مع الدخل. </a:t>
            </a:r>
          </a:p>
          <a:p>
            <a:pPr algn="just">
              <a:spcBef>
                <a:spcPct val="50000"/>
              </a:spcBef>
              <a:buClrTx/>
              <a:buFontTx/>
              <a:buNone/>
            </a:pPr>
            <a:r>
              <a:rPr lang="ar-BH" sz="2400">
                <a:solidFill>
                  <a:srgbClr val="000000"/>
                </a:solidFill>
                <a:effectLst/>
                <a:latin typeface="Times New Roman" pitchFamily="18" charset="0"/>
                <a:cs typeface="Times New Roman" pitchFamily="18" charset="0"/>
              </a:rPr>
              <a:t>أي أن كل دينار من الناتج يولد دخولاً تعادله لأفراد المجتمع ويؤدي إلى إنفاق إجمالي بمقدار الدينار أيضاً في غياب الادخار، وبالتالي يكون :</a:t>
            </a:r>
            <a:endParaRPr lang="en-US" sz="2400">
              <a:solidFill>
                <a:srgbClr val="000000"/>
              </a:solidFill>
              <a:effectLst/>
              <a:latin typeface="Times New Roman" pitchFamily="18" charset="0"/>
              <a:cs typeface="Times New Roman" pitchFamily="18" charset="0"/>
            </a:endParaRPr>
          </a:p>
        </p:txBody>
      </p:sp>
      <p:sp>
        <p:nvSpPr>
          <p:cNvPr id="30727" name="Text Box 7"/>
          <p:cNvSpPr txBox="1">
            <a:spLocks noChangeArrowheads="1"/>
          </p:cNvSpPr>
          <p:nvPr/>
        </p:nvSpPr>
        <p:spPr bwMode="auto">
          <a:xfrm>
            <a:off x="271727" y="3716338"/>
            <a:ext cx="9362546"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الناتج المحلي الإجمالي </a:t>
            </a:r>
            <a:r>
              <a:rPr lang="en-US" b="1">
                <a:solidFill>
                  <a:srgbClr val="000000"/>
                </a:solidFill>
                <a:latin typeface="Arial" charset="0"/>
                <a:cs typeface="Arabic Transparent" pitchFamily="2" charset="-78"/>
              </a:rPr>
              <a:t>(GDP)</a:t>
            </a:r>
            <a:r>
              <a:rPr lang="ar-BH" b="1">
                <a:solidFill>
                  <a:srgbClr val="000000"/>
                </a:solidFill>
                <a:latin typeface="Arial" charset="0"/>
                <a:cs typeface="Arabic Transparent" pitchFamily="2" charset="-78"/>
              </a:rPr>
              <a:t> = إجمالي الإنفاق = إجمالي الدخل المحلي.</a:t>
            </a:r>
            <a:endParaRPr lang="en-US" b="1">
              <a:solidFill>
                <a:srgbClr val="000000"/>
              </a:solidFill>
              <a:latin typeface="Arial" charset="0"/>
              <a:cs typeface="Arabic Transparent" pitchFamily="2" charset="-78"/>
            </a:endParaRPr>
          </a:p>
        </p:txBody>
      </p:sp>
      <p:sp>
        <p:nvSpPr>
          <p:cNvPr id="30728" name="Text Box 8"/>
          <p:cNvSpPr txBox="1">
            <a:spLocks noChangeArrowheads="1"/>
          </p:cNvSpPr>
          <p:nvPr/>
        </p:nvSpPr>
        <p:spPr bwMode="auto">
          <a:xfrm>
            <a:off x="271727" y="4292600"/>
            <a:ext cx="9362546" cy="369332"/>
          </a:xfrm>
          <a:prstGeom prst="rect">
            <a:avLst/>
          </a:prstGeom>
          <a:no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لذا، فإنه من الممكن قياس الناتج المحلي الإجمالي بثلاث طرق هي: </a:t>
            </a:r>
            <a:endParaRPr lang="en-US">
              <a:solidFill>
                <a:srgbClr val="000000"/>
              </a:solidFill>
              <a:latin typeface="Arial" charset="0"/>
              <a:cs typeface="Arabic Transparent" pitchFamily="2" charset="-78"/>
            </a:endParaRPr>
          </a:p>
        </p:txBody>
      </p:sp>
      <p:sp>
        <p:nvSpPr>
          <p:cNvPr id="30729" name="Text Box 9"/>
          <p:cNvSpPr txBox="1">
            <a:spLocks noChangeArrowheads="1"/>
          </p:cNvSpPr>
          <p:nvPr/>
        </p:nvSpPr>
        <p:spPr bwMode="auto">
          <a:xfrm>
            <a:off x="271727" y="4941888"/>
            <a:ext cx="9362546" cy="369332"/>
          </a:xfrm>
          <a:prstGeom prst="rect">
            <a:avLst/>
          </a:prstGeom>
          <a:solidFill>
            <a:schemeClr val="bg1"/>
          </a:solidFill>
          <a:ln w="9525">
            <a:noFill/>
            <a:miter lim="800000"/>
            <a:headEnd/>
            <a:tailEnd/>
          </a:ln>
          <a:effectLst/>
        </p:spPr>
        <p:txBody>
          <a:bodyPr>
            <a:spAutoFit/>
          </a:bodyPr>
          <a:lstStyle/>
          <a:p>
            <a:pPr algn="just">
              <a:spcBef>
                <a:spcPct val="50000"/>
              </a:spcBef>
            </a:pPr>
            <a:r>
              <a:rPr lang="ar-BH" b="1">
                <a:solidFill>
                  <a:srgbClr val="000000"/>
                </a:solidFill>
                <a:latin typeface="Arial" charset="0"/>
                <a:cs typeface="Arabic Transparent" pitchFamily="2" charset="-78"/>
              </a:rPr>
              <a:t>(1) طريقة الناتج. 	(2) طريقة الإنفاق. 	(3) طريقة الدخل.</a:t>
            </a:r>
            <a:endParaRPr lang="en-US"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26">
                                            <p:txEl>
                                              <p:pRg st="0" end="0"/>
                                            </p:txEl>
                                          </p:spTgt>
                                        </p:tgtEl>
                                        <p:attrNameLst>
                                          <p:attrName>style.visibility</p:attrName>
                                        </p:attrNameLst>
                                      </p:cBhvr>
                                      <p:to>
                                        <p:strVal val="visible"/>
                                      </p:to>
                                    </p:set>
                                    <p:animEffect transition="in" filter="checkerboard(across)">
                                      <p:cBhvr>
                                        <p:cTn id="7" dur="500"/>
                                        <p:tgtEl>
                                          <p:spTgt spid="307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26">
                                            <p:txEl>
                                              <p:pRg st="1" end="1"/>
                                            </p:txEl>
                                          </p:spTgt>
                                        </p:tgtEl>
                                        <p:attrNameLst>
                                          <p:attrName>style.visibility</p:attrName>
                                        </p:attrNameLst>
                                      </p:cBhvr>
                                      <p:to>
                                        <p:strVal val="visible"/>
                                      </p:to>
                                    </p:set>
                                    <p:animEffect transition="in" filter="checkerboard(across)">
                                      <p:cBhvr>
                                        <p:cTn id="12" dur="500"/>
                                        <p:tgtEl>
                                          <p:spTgt spid="307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7"/>
                                        </p:tgtEl>
                                        <p:attrNameLst>
                                          <p:attrName>style.visibility</p:attrName>
                                        </p:attrNameLst>
                                      </p:cBhvr>
                                      <p:to>
                                        <p:strVal val="visible"/>
                                      </p:to>
                                    </p:set>
                                    <p:animEffect transition="in" filter="checkerboard(across)">
                                      <p:cBhvr>
                                        <p:cTn id="17" dur="500"/>
                                        <p:tgtEl>
                                          <p:spTgt spid="3072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8"/>
                                        </p:tgtEl>
                                        <p:attrNameLst>
                                          <p:attrName>style.visibility</p:attrName>
                                        </p:attrNameLst>
                                      </p:cBhvr>
                                      <p:to>
                                        <p:strVal val="visible"/>
                                      </p:to>
                                    </p:set>
                                    <p:animEffect transition="in" filter="checkerboard(across)">
                                      <p:cBhvr>
                                        <p:cTn id="22" dur="500"/>
                                        <p:tgtEl>
                                          <p:spTgt spid="3072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729"/>
                                        </p:tgtEl>
                                        <p:attrNameLst>
                                          <p:attrName>style.visibility</p:attrName>
                                        </p:attrNameLst>
                                      </p:cBhvr>
                                      <p:to>
                                        <p:strVal val="visible"/>
                                      </p:to>
                                    </p:set>
                                    <p:animEffect transition="in" filter="checkerboard(across)">
                                      <p:cBhvr>
                                        <p:cTn id="27" dur="500"/>
                                        <p:tgtEl>
                                          <p:spTgt spid="30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animBg="1"/>
      <p:bldP spid="30728" grpId="0"/>
      <p:bldP spid="307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71727" y="700088"/>
            <a:ext cx="9362546" cy="646331"/>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يتم في طريقة الناتج </a:t>
            </a:r>
            <a:r>
              <a:rPr lang="en-US">
                <a:solidFill>
                  <a:srgbClr val="000000"/>
                </a:solidFill>
                <a:latin typeface="Arial" charset="0"/>
                <a:cs typeface="Arabic Transparent" pitchFamily="2" charset="-78"/>
              </a:rPr>
              <a:t>(Product Method)</a:t>
            </a:r>
            <a:r>
              <a:rPr lang="ar-BH">
                <a:solidFill>
                  <a:srgbClr val="000000"/>
                </a:solidFill>
                <a:latin typeface="Arial" charset="0"/>
                <a:cs typeface="Arabic Transparent" pitchFamily="2" charset="-78"/>
              </a:rPr>
              <a:t> جمع قيم السلع والخدمات النهائية المنتجة محلياً في سنة معينة، ويتم تقدير الناتج بضرب الكمية المنتجة من كل سلعة أو خدمة في سعر الوحدة منها السائد في أسواق التجزئة.</a:t>
            </a:r>
            <a:endParaRPr lang="en-US">
              <a:solidFill>
                <a:srgbClr val="000000"/>
              </a:solidFill>
              <a:latin typeface="Arial" charset="0"/>
              <a:cs typeface="Arabic Transparent" pitchFamily="2" charset="-78"/>
            </a:endParaRPr>
          </a:p>
        </p:txBody>
      </p:sp>
      <p:sp>
        <p:nvSpPr>
          <p:cNvPr id="5123" name="Text Box 3"/>
          <p:cNvSpPr txBox="1">
            <a:spLocks noChangeArrowheads="1"/>
          </p:cNvSpPr>
          <p:nvPr/>
        </p:nvSpPr>
        <p:spPr bwMode="auto">
          <a:xfrm>
            <a:off x="271727" y="254000"/>
            <a:ext cx="9362546" cy="519113"/>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طريقة الناتج:</a:t>
            </a:r>
            <a:endParaRPr lang="en-US" sz="2800" b="1">
              <a:solidFill>
                <a:srgbClr val="000000"/>
              </a:solidFill>
              <a:latin typeface="Arial" charset="0"/>
              <a:cs typeface="Arabic Transparent" pitchFamily="2" charset="-78"/>
            </a:endParaRPr>
          </a:p>
        </p:txBody>
      </p:sp>
      <p:sp>
        <p:nvSpPr>
          <p:cNvPr id="5124" name="Text Box 4"/>
          <p:cNvSpPr txBox="1">
            <a:spLocks noChangeArrowheads="1"/>
          </p:cNvSpPr>
          <p:nvPr/>
        </p:nvSpPr>
        <p:spPr bwMode="auto">
          <a:xfrm>
            <a:off x="0" y="2179638"/>
            <a:ext cx="9906000"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الناتج المحلي الإجمالي = مجموع </a:t>
            </a:r>
            <a:r>
              <a:rPr lang="en-US" b="1">
                <a:solidFill>
                  <a:srgbClr val="000000"/>
                </a:solidFill>
                <a:latin typeface="Arial" charset="0"/>
                <a:cs typeface="Arabic Transparent" pitchFamily="2" charset="-78"/>
              </a:rPr>
              <a:t>]</a:t>
            </a:r>
            <a:r>
              <a:rPr lang="ar-BH" b="1">
                <a:solidFill>
                  <a:srgbClr val="000000"/>
                </a:solidFill>
                <a:latin typeface="Arial" charset="0"/>
                <a:cs typeface="Arabic Transparent" pitchFamily="2" charset="-78"/>
              </a:rPr>
              <a:t>السعر × الكمية</a:t>
            </a:r>
            <a:r>
              <a:rPr lang="en-US" b="1">
                <a:solidFill>
                  <a:srgbClr val="000000"/>
                </a:solidFill>
                <a:latin typeface="Arial" charset="0"/>
                <a:cs typeface="Arabic Transparent" pitchFamily="2" charset="-78"/>
              </a:rPr>
              <a:t>[</a:t>
            </a:r>
            <a:r>
              <a:rPr lang="ar-BH" b="1">
                <a:solidFill>
                  <a:srgbClr val="000000"/>
                </a:solidFill>
                <a:latin typeface="Arial" charset="0"/>
                <a:cs typeface="Arabic Transparent" pitchFamily="2" charset="-78"/>
              </a:rPr>
              <a:t> لجميع السلع والخدمات النهائية </a:t>
            </a:r>
            <a:endParaRPr lang="en-US" b="1">
              <a:solidFill>
                <a:srgbClr val="000000"/>
              </a:solidFill>
              <a:latin typeface="Arial" charset="0"/>
              <a:cs typeface="Arabic Transparent" pitchFamily="2" charset="-78"/>
            </a:endParaRPr>
          </a:p>
        </p:txBody>
      </p:sp>
      <p:sp>
        <p:nvSpPr>
          <p:cNvPr id="5125" name="Text Box 5"/>
          <p:cNvSpPr txBox="1">
            <a:spLocks noChangeArrowheads="1"/>
          </p:cNvSpPr>
          <p:nvPr/>
        </p:nvSpPr>
        <p:spPr bwMode="auto">
          <a:xfrm>
            <a:off x="271727" y="3605214"/>
            <a:ext cx="9362546"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يقاس الناتج المحلي بطريقة الدخل </a:t>
            </a:r>
            <a:r>
              <a:rPr lang="en-US">
                <a:solidFill>
                  <a:srgbClr val="000000"/>
                </a:solidFill>
                <a:latin typeface="Arial" charset="0"/>
                <a:cs typeface="Arabic Transparent" pitchFamily="2" charset="-78"/>
              </a:rPr>
              <a:t>(Income Method)</a:t>
            </a:r>
            <a:r>
              <a:rPr lang="ar-BH">
                <a:solidFill>
                  <a:srgbClr val="000000"/>
                </a:solidFill>
                <a:latin typeface="Arial" charset="0"/>
                <a:cs typeface="Arabic Transparent" pitchFamily="2" charset="-78"/>
              </a:rPr>
              <a:t> بجمع الدخول المتحققة لأفراد المجتمع لقاء مساهمتهم في الإنتاج مضافاً إليها الضرائب غير المباشرة وإهلاكات الأصول الثابتة </a:t>
            </a:r>
            <a:r>
              <a:rPr lang="en-US">
                <a:solidFill>
                  <a:srgbClr val="000000"/>
                </a:solidFill>
                <a:latin typeface="Arial" charset="0"/>
                <a:cs typeface="Arabic Transparent" pitchFamily="2" charset="-78"/>
              </a:rPr>
              <a:t>(Capital Depreciation)</a:t>
            </a:r>
            <a:r>
              <a:rPr lang="ar-BH">
                <a:solidFill>
                  <a:srgbClr val="000000"/>
                </a:solidFill>
                <a:latin typeface="Arial" charset="0"/>
                <a:cs typeface="Arabic Transparent" pitchFamily="2" charset="-78"/>
              </a:rPr>
              <a:t> ومطروحاً منها الإعانات الحكومية غير البماشرة </a:t>
            </a:r>
            <a:r>
              <a:rPr lang="en-US">
                <a:solidFill>
                  <a:srgbClr val="000000"/>
                </a:solidFill>
                <a:latin typeface="Arial" charset="0"/>
                <a:cs typeface="Arabic Transparent" pitchFamily="2" charset="-78"/>
              </a:rPr>
              <a:t>(Indirect Government Subsidies)</a:t>
            </a:r>
            <a:r>
              <a:rPr lang="ar-BH">
                <a:solidFill>
                  <a:srgbClr val="000000"/>
                </a:solidFill>
                <a:latin typeface="Arial" charset="0"/>
                <a:cs typeface="Arabic Transparent" pitchFamily="2" charset="-78"/>
              </a:rPr>
              <a:t>. الجدول (1-2).</a:t>
            </a:r>
            <a:endParaRPr lang="en-US">
              <a:solidFill>
                <a:srgbClr val="000000"/>
              </a:solidFill>
              <a:latin typeface="Arial" charset="0"/>
              <a:cs typeface="Arabic Transparent" pitchFamily="2" charset="-78"/>
            </a:endParaRPr>
          </a:p>
        </p:txBody>
      </p:sp>
      <p:sp>
        <p:nvSpPr>
          <p:cNvPr id="5126" name="Text Box 6"/>
          <p:cNvSpPr txBox="1">
            <a:spLocks noChangeArrowheads="1"/>
          </p:cNvSpPr>
          <p:nvPr/>
        </p:nvSpPr>
        <p:spPr bwMode="auto">
          <a:xfrm>
            <a:off x="271727" y="2909888"/>
            <a:ext cx="9362546" cy="519112"/>
          </a:xfrm>
          <a:prstGeom prst="rect">
            <a:avLst/>
          </a:prstGeom>
          <a:noFill/>
          <a:ln w="9525" algn="ctr">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طريقة الدخل:</a:t>
            </a:r>
            <a:endParaRPr lang="en-US" sz="2800"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checkerboard(across)">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heckerboard(across)">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checkerboard(across)">
                                      <p:cBhvr>
                                        <p:cTn id="17" dur="500"/>
                                        <p:tgtEl>
                                          <p:spTgt spid="512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126">
                                            <p:txEl>
                                              <p:pRg st="0" end="0"/>
                                            </p:txEl>
                                          </p:spTgt>
                                        </p:tgtEl>
                                        <p:attrNameLst>
                                          <p:attrName>style.visibility</p:attrName>
                                        </p:attrNameLst>
                                      </p:cBhvr>
                                      <p:to>
                                        <p:strVal val="visible"/>
                                      </p:to>
                                    </p:set>
                                    <p:animEffect transition="in" filter="checkerboard(across)">
                                      <p:cBhvr>
                                        <p:cTn id="22" dur="500"/>
                                        <p:tgtEl>
                                          <p:spTgt spid="51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125"/>
                                        </p:tgtEl>
                                        <p:attrNameLst>
                                          <p:attrName>style.visibility</p:attrName>
                                        </p:attrNameLst>
                                      </p:cBhvr>
                                      <p:to>
                                        <p:strVal val="visible"/>
                                      </p:to>
                                    </p:set>
                                    <p:animEffect transition="in" filter="checkerboard(across)">
                                      <p:cBhvr>
                                        <p:cTn id="2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4" grpId="0" animBg="1"/>
      <p:bldP spid="51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495300" y="404813"/>
            <a:ext cx="8915400" cy="5726112"/>
          </a:xfrm>
        </p:spPr>
        <p:txBody>
          <a:bodyPr/>
          <a:lstStyle/>
          <a:p>
            <a:r>
              <a:rPr lang="ar-BH" b="1">
                <a:solidFill>
                  <a:srgbClr val="000000"/>
                </a:solidFill>
                <a:effectLst/>
              </a:rPr>
              <a:t>طريقة الإنفاق:</a:t>
            </a:r>
          </a:p>
          <a:p>
            <a:pPr algn="just"/>
            <a:r>
              <a:rPr lang="ar-BH" sz="2400">
                <a:solidFill>
                  <a:srgbClr val="000000"/>
                </a:solidFill>
                <a:effectLst/>
                <a:latin typeface="Times New Roman" pitchFamily="18" charset="0"/>
                <a:cs typeface="Times New Roman" pitchFamily="18" charset="0"/>
              </a:rPr>
              <a:t>يوضح الجدول (1-3) كيفية قياس الناتج المحلي الإجمالي بطريقة الإنفاق </a:t>
            </a:r>
            <a:r>
              <a:rPr lang="en-US" sz="2400">
                <a:solidFill>
                  <a:srgbClr val="000000"/>
                </a:solidFill>
                <a:effectLst/>
                <a:latin typeface="Times New Roman" pitchFamily="18" charset="0"/>
                <a:cs typeface="Times New Roman" pitchFamily="18" charset="0"/>
              </a:rPr>
              <a:t>(Expenditure Method)</a:t>
            </a:r>
            <a:r>
              <a:rPr lang="ar-BH" sz="2400">
                <a:solidFill>
                  <a:srgbClr val="000000"/>
                </a:solidFill>
                <a:effectLst/>
                <a:latin typeface="Times New Roman" pitchFamily="18" charset="0"/>
                <a:cs typeface="Times New Roman" pitchFamily="18" charset="0"/>
              </a:rPr>
              <a:t>، وتم ذلك بجمع الإنفاق على السلع والخدمات النهائية الجديدة أو الإنفاق على </a:t>
            </a:r>
            <a:r>
              <a:rPr lang="en-US" sz="2400">
                <a:solidFill>
                  <a:srgbClr val="000000"/>
                </a:solidFill>
                <a:effectLst/>
                <a:latin typeface="Times New Roman" pitchFamily="18" charset="0"/>
                <a:cs typeface="Times New Roman" pitchFamily="18" charset="0"/>
              </a:rPr>
              <a:t>GDP</a:t>
            </a:r>
            <a:r>
              <a:rPr lang="ar-BH" sz="2400">
                <a:solidFill>
                  <a:srgbClr val="000000"/>
                </a:solidFill>
                <a:effectLst/>
                <a:latin typeface="Times New Roman" pitchFamily="18" charset="0"/>
                <a:cs typeface="Times New Roman" pitchFamily="18" charset="0"/>
              </a:rPr>
              <a:t> من قبل القطاعات الاقتصادية المختلفة وفق المعادلة أدناه:</a:t>
            </a:r>
            <a:endParaRPr lang="en-US" sz="2400">
              <a:solidFill>
                <a:srgbClr val="000000"/>
              </a:solidFill>
              <a:effectLst/>
              <a:latin typeface="Times New Roman" pitchFamily="18" charset="0"/>
              <a:cs typeface="Times New Roman" pitchFamily="18" charset="0"/>
            </a:endParaRPr>
          </a:p>
        </p:txBody>
      </p:sp>
      <p:sp>
        <p:nvSpPr>
          <p:cNvPr id="31750" name="Text Box 6"/>
          <p:cNvSpPr txBox="1">
            <a:spLocks noChangeArrowheads="1"/>
          </p:cNvSpPr>
          <p:nvPr/>
        </p:nvSpPr>
        <p:spPr bwMode="auto">
          <a:xfrm>
            <a:off x="3860933" y="3716338"/>
            <a:ext cx="5773340" cy="1615827"/>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Times New Roman" pitchFamily="18" charset="0"/>
                <a:cs typeface="Times New Roman" pitchFamily="18" charset="0"/>
              </a:rPr>
              <a:t>حيث :</a:t>
            </a:r>
          </a:p>
          <a:p>
            <a:pPr algn="just">
              <a:spcBef>
                <a:spcPct val="50000"/>
              </a:spcBef>
              <a:buFontTx/>
              <a:buBlip>
                <a:blip r:embed="rId2"/>
              </a:buBlip>
            </a:pPr>
            <a:r>
              <a:rPr lang="ar-BH">
                <a:solidFill>
                  <a:srgbClr val="000000"/>
                </a:solidFill>
                <a:latin typeface="Times New Roman" pitchFamily="18" charset="0"/>
                <a:cs typeface="Times New Roman" pitchFamily="18" charset="0"/>
              </a:rPr>
              <a:t> </a:t>
            </a:r>
            <a:r>
              <a:rPr lang="en-US">
                <a:solidFill>
                  <a:srgbClr val="000000"/>
                </a:solidFill>
                <a:latin typeface="Times New Roman" pitchFamily="18" charset="0"/>
                <a:cs typeface="Times New Roman" pitchFamily="18" charset="0"/>
              </a:rPr>
              <a:t>(C)</a:t>
            </a:r>
            <a:r>
              <a:rPr lang="ar-BH">
                <a:solidFill>
                  <a:srgbClr val="000000"/>
                </a:solidFill>
                <a:latin typeface="Times New Roman" pitchFamily="18" charset="0"/>
                <a:cs typeface="Times New Roman" pitchFamily="18" charset="0"/>
              </a:rPr>
              <a:t> : الإنفاق الاستهلاكي.</a:t>
            </a:r>
          </a:p>
          <a:p>
            <a:pPr algn="just">
              <a:spcBef>
                <a:spcPct val="50000"/>
              </a:spcBef>
              <a:buFontTx/>
              <a:buBlip>
                <a:blip r:embed="rId2"/>
              </a:buBlip>
            </a:pPr>
            <a:r>
              <a:rPr lang="ar-BH">
                <a:solidFill>
                  <a:srgbClr val="000000"/>
                </a:solidFill>
                <a:latin typeface="Times New Roman" pitchFamily="18" charset="0"/>
                <a:cs typeface="Times New Roman" pitchFamily="18" charset="0"/>
              </a:rPr>
              <a:t> </a:t>
            </a:r>
            <a:r>
              <a:rPr lang="en-US">
                <a:solidFill>
                  <a:srgbClr val="000000"/>
                </a:solidFill>
                <a:latin typeface="Times New Roman" pitchFamily="18" charset="0"/>
                <a:cs typeface="Times New Roman" pitchFamily="18" charset="0"/>
              </a:rPr>
              <a:t>(I)</a:t>
            </a:r>
            <a:r>
              <a:rPr lang="ar-BH">
                <a:solidFill>
                  <a:srgbClr val="000000"/>
                </a:solidFill>
                <a:latin typeface="Times New Roman" pitchFamily="18" charset="0"/>
                <a:cs typeface="Times New Roman" pitchFamily="18" charset="0"/>
              </a:rPr>
              <a:t> : الإنفاق الاستثماري.</a:t>
            </a:r>
          </a:p>
          <a:p>
            <a:pPr algn="just">
              <a:spcBef>
                <a:spcPct val="50000"/>
              </a:spcBef>
              <a:buFontTx/>
              <a:buBlip>
                <a:blip r:embed="rId2"/>
              </a:buBlip>
            </a:pPr>
            <a:r>
              <a:rPr lang="ar-BH">
                <a:solidFill>
                  <a:srgbClr val="000000"/>
                </a:solidFill>
                <a:latin typeface="Times New Roman" pitchFamily="18" charset="0"/>
                <a:cs typeface="Times New Roman" pitchFamily="18" charset="0"/>
              </a:rPr>
              <a:t> </a:t>
            </a:r>
            <a:r>
              <a:rPr lang="en-US">
                <a:solidFill>
                  <a:srgbClr val="000000"/>
                </a:solidFill>
                <a:latin typeface="Times New Roman" pitchFamily="18" charset="0"/>
                <a:cs typeface="Times New Roman" pitchFamily="18" charset="0"/>
              </a:rPr>
              <a:t>(G)</a:t>
            </a:r>
            <a:r>
              <a:rPr lang="ar-BH">
                <a:solidFill>
                  <a:srgbClr val="000000"/>
                </a:solidFill>
                <a:latin typeface="Times New Roman" pitchFamily="18" charset="0"/>
                <a:cs typeface="Times New Roman" pitchFamily="18" charset="0"/>
              </a:rPr>
              <a:t> : الإنفاق الحكومي على السلع والخدمات.</a:t>
            </a:r>
            <a:endParaRPr lang="en-US">
              <a:solidFill>
                <a:srgbClr val="000000"/>
              </a:solidFill>
              <a:latin typeface="Times New Roman" pitchFamily="18" charset="0"/>
              <a:cs typeface="Times New Roman" pitchFamily="18" charset="0"/>
            </a:endParaRPr>
          </a:p>
        </p:txBody>
      </p:sp>
      <p:sp>
        <p:nvSpPr>
          <p:cNvPr id="31751" name="Text Box 7"/>
          <p:cNvSpPr txBox="1">
            <a:spLocks noChangeArrowheads="1"/>
          </p:cNvSpPr>
          <p:nvPr/>
        </p:nvSpPr>
        <p:spPr bwMode="auto">
          <a:xfrm>
            <a:off x="271727" y="2827338"/>
            <a:ext cx="9362546" cy="519112"/>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b="1">
                <a:solidFill>
                  <a:srgbClr val="000000"/>
                </a:solidFill>
                <a:latin typeface="Arial" charset="0"/>
                <a:cs typeface="Arabic Transparent" pitchFamily="2" charset="-78"/>
              </a:rPr>
              <a:t>GDP = C + I + G + X - M</a:t>
            </a:r>
          </a:p>
        </p:txBody>
      </p:sp>
      <p:sp>
        <p:nvSpPr>
          <p:cNvPr id="31752" name="Text Box 8"/>
          <p:cNvSpPr txBox="1">
            <a:spLocks noChangeArrowheads="1"/>
          </p:cNvSpPr>
          <p:nvPr/>
        </p:nvSpPr>
        <p:spPr bwMode="auto">
          <a:xfrm>
            <a:off x="194338" y="3860800"/>
            <a:ext cx="3042311" cy="784830"/>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a:solidFill>
                  <a:srgbClr val="000000"/>
                </a:solidFill>
                <a:latin typeface="Arial" charset="0"/>
                <a:cs typeface="Arabic Transparent" pitchFamily="2" charset="-78"/>
              </a:rPr>
              <a:t> </a:t>
            </a:r>
            <a:r>
              <a:rPr lang="en-US">
                <a:solidFill>
                  <a:srgbClr val="000000"/>
                </a:solidFill>
                <a:latin typeface="Arial" charset="0"/>
                <a:cs typeface="Arabic Transparent" pitchFamily="2" charset="-78"/>
              </a:rPr>
              <a:t>(X)</a:t>
            </a:r>
            <a:r>
              <a:rPr lang="ar-BH">
                <a:solidFill>
                  <a:srgbClr val="000000"/>
                </a:solidFill>
                <a:latin typeface="Arial" charset="0"/>
                <a:cs typeface="Arabic Transparent" pitchFamily="2" charset="-78"/>
              </a:rPr>
              <a:t> : الصادرات.</a:t>
            </a:r>
          </a:p>
          <a:p>
            <a:pPr algn="just">
              <a:spcBef>
                <a:spcPct val="50000"/>
              </a:spcBef>
              <a:buFontTx/>
              <a:buBlip>
                <a:blip r:embed="rId2"/>
              </a:buBlip>
            </a:pPr>
            <a:r>
              <a:rPr lang="ar-BH">
                <a:solidFill>
                  <a:srgbClr val="000000"/>
                </a:solidFill>
                <a:latin typeface="Arial" charset="0"/>
                <a:cs typeface="Arabic Transparent" pitchFamily="2" charset="-78"/>
              </a:rPr>
              <a:t> </a:t>
            </a:r>
            <a:r>
              <a:rPr lang="en-US">
                <a:solidFill>
                  <a:srgbClr val="000000"/>
                </a:solidFill>
                <a:latin typeface="Arial" charset="0"/>
                <a:cs typeface="Arabic Transparent" pitchFamily="2" charset="-78"/>
              </a:rPr>
              <a:t>(M)</a:t>
            </a:r>
            <a:r>
              <a:rPr lang="ar-BH">
                <a:solidFill>
                  <a:srgbClr val="000000"/>
                </a:solidFill>
                <a:latin typeface="Arial" charset="0"/>
                <a:cs typeface="Arabic Transparent" pitchFamily="2" charset="-78"/>
              </a:rPr>
              <a:t> : الواردات.</a:t>
            </a: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checkerboard(across)">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checkerboard(across)">
                                      <p:cBhvr>
                                        <p:cTn id="12" dur="500"/>
                                        <p:tgtEl>
                                          <p:spTgt spid="3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1751"/>
                                        </p:tgtEl>
                                        <p:attrNameLst>
                                          <p:attrName>style.visibility</p:attrName>
                                        </p:attrNameLst>
                                      </p:cBhvr>
                                      <p:to>
                                        <p:strVal val="visible"/>
                                      </p:to>
                                    </p:set>
                                    <p:animEffect transition="in" filter="checkerboard(across)">
                                      <p:cBhvr>
                                        <p:cTn id="17" dur="500"/>
                                        <p:tgtEl>
                                          <p:spTgt spid="3175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1750"/>
                                        </p:tgtEl>
                                        <p:attrNameLst>
                                          <p:attrName>style.visibility</p:attrName>
                                        </p:attrNameLst>
                                      </p:cBhvr>
                                      <p:to>
                                        <p:strVal val="visible"/>
                                      </p:to>
                                    </p:set>
                                    <p:animEffect transition="in" filter="checkerboard(across)">
                                      <p:cBhvr>
                                        <p:cTn id="22" dur="500"/>
                                        <p:tgtEl>
                                          <p:spTgt spid="3175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1752">
                                            <p:txEl>
                                              <p:pRg st="0" end="0"/>
                                            </p:txEl>
                                          </p:spTgt>
                                        </p:tgtEl>
                                        <p:attrNameLst>
                                          <p:attrName>style.visibility</p:attrName>
                                        </p:attrNameLst>
                                      </p:cBhvr>
                                      <p:to>
                                        <p:strVal val="visible"/>
                                      </p:to>
                                    </p:set>
                                    <p:animEffect transition="in" filter="checkerboard(across)">
                                      <p:cBhvr>
                                        <p:cTn id="27" dur="500"/>
                                        <p:tgtEl>
                                          <p:spTgt spid="317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P spid="3175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14" name="Group 118"/>
          <p:cNvGraphicFramePr>
            <a:graphicFrameLocks noGrp="1"/>
          </p:cNvGraphicFramePr>
          <p:nvPr/>
        </p:nvGraphicFramePr>
        <p:xfrm>
          <a:off x="350838" y="863600"/>
          <a:ext cx="9126935" cy="5656898"/>
        </p:xfrm>
        <a:graphic>
          <a:graphicData uri="http://schemas.openxmlformats.org/drawingml/2006/table">
            <a:tbl>
              <a:tblPr/>
              <a:tblGrid>
                <a:gridCol w="3042312"/>
                <a:gridCol w="2808419"/>
                <a:gridCol w="3276204"/>
              </a:tblGrid>
              <a:tr h="719138">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جدول (1-2) : الناتج المحلي الإجمالي بطريقة 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GDP%</a:t>
                      </a: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بنود 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58.5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4.981</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دخول العاملين</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449</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صافي الفائدة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1.9</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163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دخل الإيجارات</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9.7</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825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أرباح الشركات</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2703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6.8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577</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دخول المالكين للأعمال الصغيرة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34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808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زائد الضرائب غير المباشرة </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291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2.3-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200-</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ناقصاً الإعانات غير المباشرة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10.6</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908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إهلاكات الأصول الثابتة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76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100</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8.511</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الناتج المحلي الإجمالي</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61" name="Group 57"/>
          <p:cNvGraphicFramePr>
            <a:graphicFrameLocks noGrp="1"/>
          </p:cNvGraphicFramePr>
          <p:nvPr/>
        </p:nvGraphicFramePr>
        <p:xfrm>
          <a:off x="428229" y="549275"/>
          <a:ext cx="9126934" cy="5616578"/>
        </p:xfrm>
        <a:graphic>
          <a:graphicData uri="http://schemas.openxmlformats.org/drawingml/2006/table">
            <a:tbl>
              <a:tblPr/>
              <a:tblGrid>
                <a:gridCol w="3042311"/>
                <a:gridCol w="3042312"/>
                <a:gridCol w="3042311"/>
              </a:tblGrid>
              <a:tr h="1306513">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جدول (1-3) : الناتج المحلي الإجمالي بطريقة الإنفاق</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 بملايين الدينارات في سنة 2003)</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r>
              <a:tr h="71278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GDP%</a:t>
                      </a: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بنود 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1278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68.2</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5.808</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الإنفاق الإستهلاكي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1278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16.1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1.367</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الإستثمار الخاص</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1278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17.5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1.487</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الإنفاق الحكومي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1278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1.8-</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151-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صافي الصادرات</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4612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100.00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8.511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النتاج المحلي الإجمالي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71727" y="700088"/>
            <a:ext cx="9362546" cy="1200329"/>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Times New Roman" pitchFamily="18" charset="0"/>
                <a:cs typeface="Times New Roman" pitchFamily="18" charset="0"/>
              </a:rPr>
              <a:t>يشمل الناتج القومي الإجمالي </a:t>
            </a:r>
            <a:r>
              <a:rPr lang="en-US">
                <a:solidFill>
                  <a:srgbClr val="000000"/>
                </a:solidFill>
                <a:latin typeface="Times New Roman" pitchFamily="18" charset="0"/>
                <a:cs typeface="Times New Roman" pitchFamily="18" charset="0"/>
              </a:rPr>
              <a:t>(Gross National Product – GNP)</a:t>
            </a:r>
            <a:r>
              <a:rPr lang="ar-BH">
                <a:solidFill>
                  <a:srgbClr val="000000"/>
                </a:solidFill>
                <a:latin typeface="Times New Roman" pitchFamily="18" charset="0"/>
                <a:cs typeface="Times New Roman" pitchFamily="18" charset="0"/>
              </a:rPr>
              <a:t> العربي على قيمة جميع السلع والخدمات النهائية المنتجة من قبل الأفراد والشركات العربية، سواء تم الإنتاج في داخل أو خارج أقطار الوطن العربي. فالأرباح المتحققة للاستثمارات العربية في الخارج جزء من الناتج القومي الإجمالي العربي، بينما لا تعتبر الأرباح المتحققة للشركات الأجنبية العاملة في الأقطار العربية جزءاً من الناتج القومي الإجمالي العربي.</a:t>
            </a:r>
            <a:endParaRPr lang="en-US">
              <a:solidFill>
                <a:srgbClr val="000000"/>
              </a:solidFill>
              <a:latin typeface="Times New Roman" pitchFamily="18" charset="0"/>
              <a:cs typeface="Times New Roman" pitchFamily="18" charset="0"/>
            </a:endParaRPr>
          </a:p>
        </p:txBody>
      </p:sp>
      <p:sp>
        <p:nvSpPr>
          <p:cNvPr id="20483" name="Text Box 3"/>
          <p:cNvSpPr txBox="1">
            <a:spLocks noChangeArrowheads="1"/>
          </p:cNvSpPr>
          <p:nvPr/>
        </p:nvSpPr>
        <p:spPr bwMode="auto">
          <a:xfrm>
            <a:off x="271727" y="254000"/>
            <a:ext cx="9362546" cy="519113"/>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الناتج القومي الإجمالي:</a:t>
            </a:r>
            <a:endParaRPr lang="en-US" sz="2800" b="1">
              <a:solidFill>
                <a:srgbClr val="000000"/>
              </a:solidFill>
              <a:latin typeface="Arial" charset="0"/>
              <a:cs typeface="Arabic Transparent" pitchFamily="2" charset="-78"/>
            </a:endParaRPr>
          </a:p>
        </p:txBody>
      </p:sp>
      <p:sp>
        <p:nvSpPr>
          <p:cNvPr id="20484" name="Text Box 4"/>
          <p:cNvSpPr txBox="1">
            <a:spLocks noChangeArrowheads="1"/>
          </p:cNvSpPr>
          <p:nvPr/>
        </p:nvSpPr>
        <p:spPr bwMode="auto">
          <a:xfrm>
            <a:off x="271727" y="3292476"/>
            <a:ext cx="9362546" cy="1477328"/>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Times New Roman" pitchFamily="18" charset="0"/>
                <a:cs typeface="Times New Roman" pitchFamily="18" charset="0"/>
              </a:rPr>
              <a:t>من المتوقع أن يكون الناتج القومي الإجمالي العربي أكبر من الناتج المحلي الإجمالي العربي طالما كانت عوائد عناصر الإنتاج الأجنبية في أقطار الوطن العربي أقل من عوائد عناصر الإنتاج العربية في الخارج حيث أن :</a:t>
            </a:r>
          </a:p>
          <a:p>
            <a:pPr algn="ctr">
              <a:spcBef>
                <a:spcPct val="50000"/>
              </a:spcBef>
            </a:pPr>
            <a:r>
              <a:rPr lang="en-US" b="1">
                <a:solidFill>
                  <a:srgbClr val="000000"/>
                </a:solidFill>
                <a:latin typeface="Times New Roman" pitchFamily="18" charset="0"/>
                <a:cs typeface="Times New Roman" pitchFamily="18" charset="0"/>
              </a:rPr>
              <a:t>GNP = GDP + NFI</a:t>
            </a:r>
            <a:endParaRPr lang="ar-BH">
              <a:solidFill>
                <a:srgbClr val="000000"/>
              </a:solidFill>
              <a:latin typeface="Times New Roman" pitchFamily="18" charset="0"/>
              <a:cs typeface="Times New Roman" pitchFamily="18" charset="0"/>
            </a:endParaRPr>
          </a:p>
          <a:p>
            <a:pPr algn="just">
              <a:spcBef>
                <a:spcPct val="50000"/>
              </a:spcBef>
            </a:pPr>
            <a:endParaRPr lang="en-US">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heckerboard(across)">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checkerboard(across)">
                                      <p:cBhvr>
                                        <p:cTn id="12" dur="500"/>
                                        <p:tgtEl>
                                          <p:spTgt spid="2048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0484">
                                            <p:txEl>
                                              <p:pRg st="0" end="0"/>
                                            </p:txEl>
                                          </p:spTgt>
                                        </p:tgtEl>
                                        <p:attrNameLst>
                                          <p:attrName>style.visibility</p:attrName>
                                        </p:attrNameLst>
                                      </p:cBhvr>
                                      <p:to>
                                        <p:strVal val="visible"/>
                                      </p:to>
                                    </p:set>
                                    <p:animEffect transition="in" filter="checkerboard(across)">
                                      <p:cBhvr>
                                        <p:cTn id="17" dur="500"/>
                                        <p:tgtEl>
                                          <p:spTgt spid="2048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0484">
                                            <p:txEl>
                                              <p:pRg st="1" end="1"/>
                                            </p:txEl>
                                          </p:spTgt>
                                        </p:tgtEl>
                                        <p:attrNameLst>
                                          <p:attrName>style.visibility</p:attrName>
                                        </p:attrNameLst>
                                      </p:cBhvr>
                                      <p:to>
                                        <p:strVal val="visible"/>
                                      </p:to>
                                    </p:set>
                                    <p:animEffect transition="in" filter="checkerboard(across)">
                                      <p:cBhvr>
                                        <p:cTn id="22" dur="500"/>
                                        <p:tgtEl>
                                          <p:spTgt spid="2048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ph type="body" idx="1"/>
          </p:nvPr>
        </p:nvSpPr>
        <p:spPr>
          <a:xfrm>
            <a:off x="495300" y="692150"/>
            <a:ext cx="8915400" cy="2376488"/>
          </a:xfrm>
          <a:solidFill>
            <a:schemeClr val="bg1"/>
          </a:solidFill>
          <a:ln/>
        </p:spPr>
        <p:txBody>
          <a:bodyPr/>
          <a:lstStyle/>
          <a:p>
            <a:r>
              <a:rPr lang="ar-BH" b="1">
                <a:solidFill>
                  <a:srgbClr val="000000"/>
                </a:solidFill>
                <a:effectLst/>
              </a:rPr>
              <a:t>الدخل المحلي الصافي:</a:t>
            </a:r>
          </a:p>
          <a:p>
            <a:pPr algn="just"/>
            <a:r>
              <a:rPr lang="ar-BH" sz="2400">
                <a:solidFill>
                  <a:srgbClr val="000000"/>
                </a:solidFill>
                <a:effectLst/>
              </a:rPr>
              <a:t>يتم التوصل إلى الدخل المحلي الصافي بعد إضافة الإعانات غير المباشرة واستبعاد الضرائب غير المباشرة. أي طرح صافي الضرائب غير المباشرة من الناتج المحلي الصافي أي أن :</a:t>
            </a:r>
          </a:p>
          <a:p>
            <a:pPr algn="ctr"/>
            <a:r>
              <a:rPr lang="en-US" sz="2400" b="1">
                <a:solidFill>
                  <a:srgbClr val="000000"/>
                </a:solidFill>
                <a:effectLst/>
              </a:rPr>
              <a:t>NDI = NDP - NIT</a:t>
            </a:r>
            <a:endParaRPr lang="en-US" sz="2400">
              <a:solidFill>
                <a:srgbClr val="000000"/>
              </a:solidFill>
              <a:effectLst/>
            </a:endParaRPr>
          </a:p>
        </p:txBody>
      </p:sp>
      <p:sp>
        <p:nvSpPr>
          <p:cNvPr id="32773" name="Text Box 5"/>
          <p:cNvSpPr txBox="1">
            <a:spLocks noChangeArrowheads="1"/>
          </p:cNvSpPr>
          <p:nvPr/>
        </p:nvSpPr>
        <p:spPr bwMode="auto">
          <a:xfrm>
            <a:off x="271727" y="3754438"/>
            <a:ext cx="9362546" cy="1354217"/>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الناتج القومي الصافي:</a:t>
            </a:r>
          </a:p>
          <a:p>
            <a:pPr algn="just">
              <a:spcBef>
                <a:spcPct val="50000"/>
              </a:spcBef>
              <a:buFontTx/>
              <a:buBlip>
                <a:blip r:embed="rId2"/>
              </a:buBlip>
            </a:pPr>
            <a:r>
              <a:rPr lang="ar-BH">
                <a:solidFill>
                  <a:srgbClr val="000000"/>
                </a:solidFill>
              </a:rPr>
              <a:t>يقاس الناتج الإجمالي الصافي بالفرق بين الناتج القومي الإجمالي وإهلاكات الأصول الثابتة أي أن :</a:t>
            </a:r>
          </a:p>
          <a:p>
            <a:pPr algn="ctr">
              <a:spcBef>
                <a:spcPct val="50000"/>
              </a:spcBef>
              <a:buFontTx/>
              <a:buBlip>
                <a:blip r:embed="rId2"/>
              </a:buBlip>
            </a:pPr>
            <a:r>
              <a:rPr lang="en-US" b="1">
                <a:solidFill>
                  <a:srgbClr val="000000"/>
                </a:solidFill>
              </a:rPr>
              <a:t>NNP = GNP - Depreciation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checkerboard(across)">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checkerboard(across)">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checkerboard(across)">
                                      <p:cBhvr>
                                        <p:cTn id="17" dur="500"/>
                                        <p:tgtEl>
                                          <p:spTgt spid="327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2773">
                                            <p:txEl>
                                              <p:pRg st="0" end="0"/>
                                            </p:txEl>
                                          </p:spTgt>
                                        </p:tgtEl>
                                        <p:attrNameLst>
                                          <p:attrName>style.visibility</p:attrName>
                                        </p:attrNameLst>
                                      </p:cBhvr>
                                      <p:to>
                                        <p:strVal val="visible"/>
                                      </p:to>
                                    </p:set>
                                    <p:animEffect transition="in" filter="checkerboard(across)">
                                      <p:cBhvr>
                                        <p:cTn id="22" dur="500"/>
                                        <p:tgtEl>
                                          <p:spTgt spid="3277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2773">
                                            <p:txEl>
                                              <p:pRg st="1" end="1"/>
                                            </p:txEl>
                                          </p:spTgt>
                                        </p:tgtEl>
                                        <p:attrNameLst>
                                          <p:attrName>style.visibility</p:attrName>
                                        </p:attrNameLst>
                                      </p:cBhvr>
                                      <p:to>
                                        <p:strVal val="visible"/>
                                      </p:to>
                                    </p:set>
                                    <p:animEffect transition="in" filter="checkerboard(across)">
                                      <p:cBhvr>
                                        <p:cTn id="27" dur="500"/>
                                        <p:tgtEl>
                                          <p:spTgt spid="3277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2773">
                                            <p:txEl>
                                              <p:pRg st="2" end="2"/>
                                            </p:txEl>
                                          </p:spTgt>
                                        </p:tgtEl>
                                        <p:attrNameLst>
                                          <p:attrName>style.visibility</p:attrName>
                                        </p:attrNameLst>
                                      </p:cBhvr>
                                      <p:to>
                                        <p:strVal val="visible"/>
                                      </p:to>
                                    </p:set>
                                    <p:animEffect transition="in" filter="checkerboard(across)">
                                      <p:cBhvr>
                                        <p:cTn id="32" dur="500"/>
                                        <p:tgtEl>
                                          <p:spTgt spid="327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71727" y="700089"/>
            <a:ext cx="9362546" cy="1754326"/>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يتم التوصل إلى الدخل الشخصي بالطريقة التالية:</a:t>
            </a:r>
          </a:p>
          <a:p>
            <a:pPr algn="just">
              <a:spcBef>
                <a:spcPct val="50000"/>
              </a:spcBef>
            </a:pPr>
            <a:r>
              <a:rPr lang="ar-BH">
                <a:solidFill>
                  <a:srgbClr val="000000"/>
                </a:solidFill>
              </a:rPr>
              <a:t>لدخل الشخصي = صافي الدخل المحلي – (الضرائب على أرباح الشركات + الأرباح غير الموزعة + استقطاعات الضمان الاجتماعي) + (مدفوعات الضمان الاجتماعي وتعويضات البطالة والمساعدات الحكومية للأسر الفقيرة + الفوائد على الدين العام).</a:t>
            </a:r>
            <a:endParaRPr lang="en-US">
              <a:solidFill>
                <a:srgbClr val="000000"/>
              </a:solidFill>
            </a:endParaRPr>
          </a:p>
          <a:p>
            <a:pPr algn="just">
              <a:spcBef>
                <a:spcPct val="50000"/>
              </a:spcBef>
            </a:pPr>
            <a:endParaRPr lang="en-US">
              <a:solidFill>
                <a:srgbClr val="000000"/>
              </a:solidFill>
              <a:latin typeface="Arial" charset="0"/>
              <a:cs typeface="Arabic Transparent" pitchFamily="2" charset="-78"/>
            </a:endParaRPr>
          </a:p>
        </p:txBody>
      </p:sp>
      <p:sp>
        <p:nvSpPr>
          <p:cNvPr id="19459" name="Text Box 3"/>
          <p:cNvSpPr txBox="1">
            <a:spLocks noChangeArrowheads="1"/>
          </p:cNvSpPr>
          <p:nvPr/>
        </p:nvSpPr>
        <p:spPr bwMode="auto">
          <a:xfrm>
            <a:off x="271727" y="254000"/>
            <a:ext cx="9362546" cy="519113"/>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الدخل الشخصي:</a:t>
            </a:r>
            <a:endParaRPr lang="en-US" sz="2800" b="1">
              <a:solidFill>
                <a:srgbClr val="000000"/>
              </a:solidFill>
              <a:latin typeface="Arial" charset="0"/>
              <a:cs typeface="Arabic Transparent" pitchFamily="2" charset="-78"/>
            </a:endParaRPr>
          </a:p>
        </p:txBody>
      </p:sp>
      <p:sp>
        <p:nvSpPr>
          <p:cNvPr id="19462" name="Text Box 6"/>
          <p:cNvSpPr txBox="1">
            <a:spLocks noChangeArrowheads="1"/>
          </p:cNvSpPr>
          <p:nvPr/>
        </p:nvSpPr>
        <p:spPr bwMode="auto">
          <a:xfrm>
            <a:off x="271727" y="4149726"/>
            <a:ext cx="9362546" cy="800219"/>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a:t>
            </a:r>
            <a:r>
              <a:rPr lang="ar-BH">
                <a:solidFill>
                  <a:srgbClr val="000000"/>
                </a:solidFill>
              </a:rPr>
              <a:t>الدخل الشخصي المتاح هو الدخل الذي يملك الأفراد حق التصرف فيه بالإنفاق أو الادخار. ويحسب الدخل الشخصي المتاح بطرح ضريبة الدخل الشخصي من الدخل الشخصي، أي أن :</a:t>
            </a:r>
            <a:endParaRPr lang="en-US" b="1">
              <a:solidFill>
                <a:srgbClr val="000000"/>
              </a:solidFill>
              <a:latin typeface="Arial" charset="0"/>
              <a:cs typeface="Arabic Transparent" pitchFamily="2" charset="-78"/>
            </a:endParaRPr>
          </a:p>
        </p:txBody>
      </p:sp>
      <p:sp>
        <p:nvSpPr>
          <p:cNvPr id="19464" name="Text Box 8"/>
          <p:cNvSpPr txBox="1">
            <a:spLocks noChangeArrowheads="1"/>
          </p:cNvSpPr>
          <p:nvPr/>
        </p:nvSpPr>
        <p:spPr bwMode="auto">
          <a:xfrm>
            <a:off x="271727" y="5589588"/>
            <a:ext cx="9362546"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الدخل الشخصي المتاح = الدخل الشخصي – ضريبة الدخل الشخصي</a:t>
            </a:r>
            <a:endParaRPr lang="en-US" b="1">
              <a:solidFill>
                <a:srgbClr val="000000"/>
              </a:solidFill>
              <a:latin typeface="Arial" charset="0"/>
              <a:cs typeface="Arabic Transparent" pitchFamily="2" charset="-78"/>
            </a:endParaRPr>
          </a:p>
        </p:txBody>
      </p:sp>
      <p:sp>
        <p:nvSpPr>
          <p:cNvPr id="19468" name="Text Box 12"/>
          <p:cNvSpPr txBox="1">
            <a:spLocks noChangeArrowheads="1"/>
          </p:cNvSpPr>
          <p:nvPr/>
        </p:nvSpPr>
        <p:spPr bwMode="auto">
          <a:xfrm>
            <a:off x="5499894" y="3500438"/>
            <a:ext cx="4134379" cy="519112"/>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rPr>
              <a:t>الدخل الشخصي المتاح:</a:t>
            </a:r>
            <a:endParaRPr lang="en-US" sz="2800" b="1">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checkerboard(across)">
                                      <p:cBhvr>
                                        <p:cTn id="12" dur="500"/>
                                        <p:tgtEl>
                                          <p:spTgt spid="1945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468">
                                            <p:txEl>
                                              <p:pRg st="0" end="0"/>
                                            </p:txEl>
                                          </p:spTgt>
                                        </p:tgtEl>
                                        <p:attrNameLst>
                                          <p:attrName>style.visibility</p:attrName>
                                        </p:attrNameLst>
                                      </p:cBhvr>
                                      <p:to>
                                        <p:strVal val="visible"/>
                                      </p:to>
                                    </p:set>
                                    <p:animEffect transition="in" filter="checkerboard(across)">
                                      <p:cBhvr>
                                        <p:cTn id="17" dur="500"/>
                                        <p:tgtEl>
                                          <p:spTgt spid="1946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9462">
                                            <p:txEl>
                                              <p:pRg st="0" end="0"/>
                                            </p:txEl>
                                          </p:spTgt>
                                        </p:tgtEl>
                                        <p:attrNameLst>
                                          <p:attrName>style.visibility</p:attrName>
                                        </p:attrNameLst>
                                      </p:cBhvr>
                                      <p:to>
                                        <p:strVal val="visible"/>
                                      </p:to>
                                    </p:set>
                                    <p:animEffect transition="in" filter="checkerboard(across)">
                                      <p:cBhvr>
                                        <p:cTn id="22" dur="500"/>
                                        <p:tgtEl>
                                          <p:spTgt spid="1946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464"/>
                                        </p:tgtEl>
                                        <p:attrNameLst>
                                          <p:attrName>style.visibility</p:attrName>
                                        </p:attrNameLst>
                                      </p:cBhvr>
                                      <p:to>
                                        <p:strVal val="visible"/>
                                      </p:to>
                                    </p:set>
                                    <p:animEffect transition="in" filter="checkerboard(across)">
                                      <p:cBhvr>
                                        <p:cTn id="27" dur="20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6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ph type="body" idx="1"/>
          </p:nvPr>
        </p:nvSpPr>
        <p:spPr>
          <a:xfrm>
            <a:off x="495300" y="2781301"/>
            <a:ext cx="8915400" cy="3095625"/>
          </a:xfrm>
          <a:solidFill>
            <a:schemeClr val="bg1"/>
          </a:solidFill>
          <a:ln/>
        </p:spPr>
        <p:txBody>
          <a:bodyPr/>
          <a:lstStyle/>
          <a:p>
            <a:pPr algn="just">
              <a:lnSpc>
                <a:spcPct val="90000"/>
              </a:lnSpc>
            </a:pPr>
            <a:r>
              <a:rPr lang="ar-BH" sz="2800">
                <a:solidFill>
                  <a:srgbClr val="000000"/>
                </a:solidFill>
                <a:effectLst>
                  <a:outerShdw blurRad="38100" dist="38100" dir="2700000" algn="tl">
                    <a:srgbClr val="FFFFFF"/>
                  </a:outerShdw>
                </a:effectLst>
                <a:latin typeface="Times New Roman" pitchFamily="18" charset="0"/>
                <a:cs typeface="Times New Roman" pitchFamily="18" charset="0"/>
              </a:rPr>
              <a:t> </a:t>
            </a:r>
            <a:r>
              <a:rPr lang="ar-BH" sz="2800" b="1">
                <a:solidFill>
                  <a:srgbClr val="000000"/>
                </a:solidFill>
                <a:effectLst/>
                <a:latin typeface="Times New Roman" pitchFamily="18" charset="0"/>
                <a:cs typeface="Times New Roman" pitchFamily="18" charset="0"/>
              </a:rPr>
              <a:t>تغيرات الأسعار وتقدير الناتج الحقيقي :</a:t>
            </a:r>
          </a:p>
          <a:p>
            <a:pPr algn="just">
              <a:lnSpc>
                <a:spcPct val="90000"/>
              </a:lnSpc>
            </a:pPr>
            <a:r>
              <a:rPr lang="ar-BH" sz="2400">
                <a:solidFill>
                  <a:srgbClr val="000000"/>
                </a:solidFill>
                <a:effectLst/>
                <a:latin typeface="Times New Roman" pitchFamily="18" charset="0"/>
                <a:cs typeface="Times New Roman" pitchFamily="18" charset="0"/>
              </a:rPr>
              <a:t>لا يقتصر التحليل الاقتصادي على دراسة التغيرات الاقتصادية في فترة زمنية معينة، بل يتعداه إلى دراسة التغيرات الاقتصادية التي تطرأ بين فترة زمنية وأخرى.</a:t>
            </a:r>
          </a:p>
          <a:p>
            <a:pPr algn="just">
              <a:lnSpc>
                <a:spcPct val="90000"/>
              </a:lnSpc>
            </a:pPr>
            <a:endParaRPr lang="ar-BH" sz="2400">
              <a:solidFill>
                <a:srgbClr val="000000"/>
              </a:solidFill>
              <a:effectLst/>
              <a:latin typeface="Times New Roman" pitchFamily="18" charset="0"/>
              <a:cs typeface="Times New Roman" pitchFamily="18" charset="0"/>
            </a:endParaRPr>
          </a:p>
          <a:p>
            <a:pPr algn="just">
              <a:lnSpc>
                <a:spcPct val="90000"/>
              </a:lnSpc>
            </a:pPr>
            <a:r>
              <a:rPr lang="ar-BH" sz="2400">
                <a:solidFill>
                  <a:srgbClr val="000000"/>
                </a:solidFill>
                <a:effectLst/>
                <a:latin typeface="Times New Roman" pitchFamily="18" charset="0"/>
                <a:cs typeface="Times New Roman" pitchFamily="18" charset="0"/>
              </a:rPr>
              <a:t>وذلك لمعرفة العوامل التي تؤدي إلى مثل هذه التقلبات، وكذلك تحديد مدى التقدم الاقتصادي الذي حققه قطر معين، ونسبة التحسن الذي تحقق في مستوى معيشة الأفراد في هذا القطر خلال فترة معينة.</a:t>
            </a:r>
            <a:endParaRPr lang="en-US" sz="2400">
              <a:solidFill>
                <a:srgbClr val="000000"/>
              </a:solidFill>
              <a:effectLst/>
              <a:latin typeface="Times New Roman" pitchFamily="18" charset="0"/>
              <a:cs typeface="Times New Roman" pitchFamily="18" charset="0"/>
            </a:endParaRPr>
          </a:p>
        </p:txBody>
      </p:sp>
      <p:sp>
        <p:nvSpPr>
          <p:cNvPr id="33797" name="Text Box 5"/>
          <p:cNvSpPr txBox="1">
            <a:spLocks noChangeArrowheads="1"/>
          </p:cNvSpPr>
          <p:nvPr/>
        </p:nvSpPr>
        <p:spPr bwMode="auto">
          <a:xfrm>
            <a:off x="507340" y="692151"/>
            <a:ext cx="8891323"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ويوضح الجدول (1-4) صيغة مبسطة لكيفية التوصل إلى مفاهيم الدخل المختلفة، ابتداء من الناتج المحلي الإجمالي وانتهاء بالدخل الشخصي المتاح، وتوزيعه بين الإنفاق الاستهلاكي والادخار، وذلك استناداً إلى بيانات تقديرية لاقتصاد الوطن العربي في سنة 2004.</a:t>
            </a: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checkerboard(across)">
                                      <p:cBhvr>
                                        <p:cTn id="7" dur="2000"/>
                                        <p:tgtEl>
                                          <p:spTgt spid="3379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3796">
                                            <p:txEl>
                                              <p:pRg st="0" end="0"/>
                                            </p:txEl>
                                          </p:spTgt>
                                        </p:tgtEl>
                                        <p:attrNameLst>
                                          <p:attrName>style.visibility</p:attrName>
                                        </p:attrNameLst>
                                      </p:cBhvr>
                                      <p:to>
                                        <p:strVal val="visible"/>
                                      </p:to>
                                    </p:set>
                                    <p:animEffect transition="in" filter="checkerboard(across)">
                                      <p:cBhvr>
                                        <p:cTn id="12" dur="2000"/>
                                        <p:tgtEl>
                                          <p:spTgt spid="3379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3796">
                                            <p:txEl>
                                              <p:pRg st="1" end="1"/>
                                            </p:txEl>
                                          </p:spTgt>
                                        </p:tgtEl>
                                        <p:attrNameLst>
                                          <p:attrName>style.visibility</p:attrName>
                                        </p:attrNameLst>
                                      </p:cBhvr>
                                      <p:to>
                                        <p:strVal val="visible"/>
                                      </p:to>
                                    </p:set>
                                    <p:animEffect transition="in" filter="checkerboard(across)">
                                      <p:cBhvr>
                                        <p:cTn id="17" dur="2000"/>
                                        <p:tgtEl>
                                          <p:spTgt spid="3379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3796">
                                            <p:txEl>
                                              <p:pRg st="3" end="3"/>
                                            </p:txEl>
                                          </p:spTgt>
                                        </p:tgtEl>
                                        <p:attrNameLst>
                                          <p:attrName>style.visibility</p:attrName>
                                        </p:attrNameLst>
                                      </p:cBhvr>
                                      <p:to>
                                        <p:strVal val="visible"/>
                                      </p:to>
                                    </p:set>
                                    <p:animEffect transition="in" filter="checkerboard(across)">
                                      <p:cBhvr>
                                        <p:cTn id="22" dur="2000"/>
                                        <p:tgtEl>
                                          <p:spTgt spid="3379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18" name="Group 78"/>
          <p:cNvGraphicFramePr>
            <a:graphicFrameLocks noGrp="1"/>
          </p:cNvGraphicFramePr>
          <p:nvPr/>
        </p:nvGraphicFramePr>
        <p:xfrm>
          <a:off x="350838" y="1366838"/>
          <a:ext cx="9204325" cy="3870960"/>
        </p:xfrm>
        <a:graphic>
          <a:graphicData uri="http://schemas.openxmlformats.org/drawingml/2006/table">
            <a:tbl>
              <a:tblPr/>
              <a:tblGrid>
                <a:gridCol w="1793743"/>
                <a:gridCol w="7410582"/>
              </a:tblGrid>
              <a:tr h="180975">
                <a:tc gridSpan="2">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الجدول (1-4): المقاييس المختلفة للناتج والدخل لاقتصاد الوطن العربي في سنة 2004</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مليار دولار أمريكي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الفقرة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800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1- الناتج المحلي الأجمالي بالأسعار الجارية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+10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rgbClr val="000000"/>
                          </a:solidFill>
                          <a:effectLst/>
                          <a:latin typeface="Verdana" pitchFamily="34" charset="0"/>
                          <a:cs typeface="Arabic Transparent" pitchFamily="2" charset="-78"/>
                        </a:rPr>
                        <a:t>(NFI)</a:t>
                      </a: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صافي دخل عوامل الإنتاج من الخارج  </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810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2- الناتج القومي الإجمالي بالأسعار الجارية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-14</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إهلاك رأس المال الثابت</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796</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3- الناتج القومي الصافي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-56</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الضرائب غير المباشرة</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740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4- الدخل القومي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77" name="Group 345"/>
          <p:cNvGraphicFramePr>
            <a:graphicFrameLocks noGrp="1"/>
          </p:cNvGraphicFramePr>
          <p:nvPr/>
        </p:nvGraphicFramePr>
        <p:xfrm>
          <a:off x="0" y="104775"/>
          <a:ext cx="9906000" cy="6522404"/>
        </p:xfrm>
        <a:graphic>
          <a:graphicData uri="http://schemas.openxmlformats.org/drawingml/2006/table">
            <a:tbl>
              <a:tblPr/>
              <a:tblGrid>
                <a:gridCol w="2266685"/>
                <a:gridCol w="7639315"/>
              </a:tblGrid>
              <a:tr h="463550">
                <a:tc gridSpan="2">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تابع جدول (1-4): المقاييس المختلفة للناتج والدخل لاقتصاد الوطن العربي في سنة 2004</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857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مليار دولار أمريكي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الفقرة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740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4- الدخل القومي</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الضرائب على أرباح الشركات</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الأرباح غير الموزعة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607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استقطاعات الضمان الاجتماعي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دخل الاستثمارات الحكومية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المدفوعات التحويلية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الفوائد على الدين العام</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625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5- الدخل الشخصي</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ضريبة الدخل الشخصي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575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6- الدخل الشخصي المتاح</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الإنفاق الاستهلاكي الشخصي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الفوائد على القروض الاستهلاكية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صافي تحويلات غير المقيمين</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148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7- الادخار الشخصي</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194337" y="476251"/>
            <a:ext cx="9362546" cy="519113"/>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الناتج المحلي النقدي والحقيقي:</a:t>
            </a:r>
            <a:endParaRPr lang="en-US" sz="2800" b="1">
              <a:solidFill>
                <a:srgbClr val="000000"/>
              </a:solidFill>
              <a:latin typeface="Arial" charset="0"/>
              <a:cs typeface="Arabic Transparent" pitchFamily="2" charset="-78"/>
            </a:endParaRPr>
          </a:p>
        </p:txBody>
      </p:sp>
      <p:sp>
        <p:nvSpPr>
          <p:cNvPr id="36869" name="Text Box 5"/>
          <p:cNvSpPr txBox="1">
            <a:spLocks noChangeArrowheads="1"/>
          </p:cNvSpPr>
          <p:nvPr/>
        </p:nvSpPr>
        <p:spPr bwMode="auto">
          <a:xfrm>
            <a:off x="271727" y="1125539"/>
            <a:ext cx="9362546" cy="369332"/>
          </a:xfrm>
          <a:prstGeom prst="rect">
            <a:avLst/>
          </a:prstGeom>
          <a:solidFill>
            <a:schemeClr val="bg1"/>
          </a:solidFill>
          <a:ln w="9525" algn="ctr">
            <a:noFill/>
            <a:miter lim="800000"/>
            <a:headEnd/>
            <a:tailEnd/>
          </a:ln>
          <a:effectLst/>
        </p:spPr>
        <p:txBody>
          <a:bodyPr>
            <a:spAutoFit/>
          </a:bodyPr>
          <a:lstStyle/>
          <a:p>
            <a:pPr algn="just">
              <a:spcBef>
                <a:spcPct val="50000"/>
              </a:spcBef>
              <a:buFontTx/>
              <a:buBlip>
                <a:blip r:embed="rId2"/>
              </a:buBlip>
            </a:pPr>
            <a:r>
              <a:rPr lang="ar-BH">
                <a:solidFill>
                  <a:srgbClr val="000000"/>
                </a:solidFill>
                <a:latin typeface="Arial" charset="0"/>
                <a:cs typeface="Arabic Transparent" pitchFamily="2" charset="-78"/>
              </a:rPr>
              <a:t>الناتج المحلي الإجمالي الحقيقي هو ما يتم احتسابه بعد استبعاد أثر التغير في الأسعار عند دراسة التقلبات في رفاه المجتمع.</a:t>
            </a:r>
            <a:endParaRPr lang="en-US">
              <a:solidFill>
                <a:srgbClr val="000000"/>
              </a:solidFill>
              <a:latin typeface="Arial" charset="0"/>
              <a:cs typeface="Arabic Transparent" pitchFamily="2" charset="-78"/>
            </a:endParaRPr>
          </a:p>
        </p:txBody>
      </p:sp>
      <p:sp>
        <p:nvSpPr>
          <p:cNvPr id="36870" name="Text Box 6"/>
          <p:cNvSpPr txBox="1">
            <a:spLocks noChangeArrowheads="1"/>
          </p:cNvSpPr>
          <p:nvPr/>
        </p:nvSpPr>
        <p:spPr bwMode="auto">
          <a:xfrm>
            <a:off x="271727" y="2205038"/>
            <a:ext cx="9362546" cy="519112"/>
          </a:xfrm>
          <a:prstGeom prst="rect">
            <a:avLst/>
          </a:prstGeom>
          <a:noFill/>
          <a:ln w="9525" algn="ctr">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الرقم القياسي لأسعار المستهلك :</a:t>
            </a:r>
            <a:endParaRPr lang="en-US" sz="2800" b="1">
              <a:solidFill>
                <a:srgbClr val="000000"/>
              </a:solidFill>
              <a:latin typeface="Arial" charset="0"/>
              <a:cs typeface="Arabic Transparent" pitchFamily="2" charset="-78"/>
            </a:endParaRPr>
          </a:p>
        </p:txBody>
      </p:sp>
      <p:sp>
        <p:nvSpPr>
          <p:cNvPr id="36871" name="Text Box 7"/>
          <p:cNvSpPr txBox="1">
            <a:spLocks noChangeArrowheads="1"/>
          </p:cNvSpPr>
          <p:nvPr/>
        </p:nvSpPr>
        <p:spPr bwMode="auto">
          <a:xfrm>
            <a:off x="271727" y="2852738"/>
            <a:ext cx="9362546" cy="923330"/>
          </a:xfrm>
          <a:prstGeom prst="rect">
            <a:avLst/>
          </a:prstGeom>
          <a:solidFill>
            <a:schemeClr val="bg1"/>
          </a:solidFill>
          <a:ln w="9525" algn="ctr">
            <a:noFill/>
            <a:miter lim="800000"/>
            <a:headEnd/>
            <a:tailEnd/>
          </a:ln>
          <a:effectLst/>
        </p:spPr>
        <p:txBody>
          <a:bodyPr>
            <a:spAutoFit/>
          </a:bodyPr>
          <a:lstStyle/>
          <a:p>
            <a:pPr algn="just">
              <a:spcBef>
                <a:spcPct val="50000"/>
              </a:spcBef>
              <a:buFontTx/>
              <a:buBlip>
                <a:blip r:embed="rId2"/>
              </a:buBlip>
            </a:pPr>
            <a:r>
              <a:rPr lang="ar-BH">
                <a:solidFill>
                  <a:srgbClr val="000000"/>
                </a:solidFill>
                <a:latin typeface="Arial" charset="0"/>
                <a:cs typeface="Arabic Transparent" pitchFamily="2" charset="-78"/>
              </a:rPr>
              <a:t>يحسب الرقم القياسي لأسعار المستهلك بقسمة القيمة السوقية لكميات معينة من مجموعة من السلع والخدمات يطلق عليها السلة السوقية لسنة معينة يطلق عليها سنة المقارنة أو السنة الجارية، على القيمة السوقية لذات السلة من السلع والخدمات في سنة الأساس، وهي سنة تتصف الظروف الاقتصادية فيها بالاستقرار يتم اختيارها كنقطة مرجعية، ويضرب الناتج في مائة. </a:t>
            </a:r>
            <a:endParaRPr lang="en-US">
              <a:solidFill>
                <a:srgbClr val="000000"/>
              </a:solidFill>
              <a:latin typeface="Arial" charset="0"/>
              <a:cs typeface="Arabic Transparent" pitchFamily="2" charset="-78"/>
            </a:endParaRPr>
          </a:p>
        </p:txBody>
      </p:sp>
      <p:sp>
        <p:nvSpPr>
          <p:cNvPr id="36872" name="Text Box 8"/>
          <p:cNvSpPr txBox="1">
            <a:spLocks noChangeArrowheads="1"/>
          </p:cNvSpPr>
          <p:nvPr/>
        </p:nvSpPr>
        <p:spPr bwMode="auto">
          <a:xfrm>
            <a:off x="271727" y="5127626"/>
            <a:ext cx="9362546" cy="369332"/>
          </a:xfrm>
          <a:prstGeom prst="rect">
            <a:avLst/>
          </a:prstGeom>
          <a:solidFill>
            <a:schemeClr val="bg1"/>
          </a:solidFill>
          <a:ln w="9525" algn="ctr">
            <a:noFill/>
            <a:miter lim="800000"/>
            <a:headEnd/>
            <a:tailEnd/>
          </a:ln>
          <a:effectLst/>
        </p:spPr>
        <p:txBody>
          <a:bodyPr>
            <a:spAutoFit/>
          </a:bodyPr>
          <a:lstStyle/>
          <a:p>
            <a:pPr algn="just">
              <a:spcBef>
                <a:spcPct val="50000"/>
              </a:spcBef>
              <a:buFontTx/>
              <a:buBlip>
                <a:blip r:embed="rId2"/>
              </a:buBlip>
            </a:pPr>
            <a:r>
              <a:rPr lang="ar-BH">
                <a:solidFill>
                  <a:srgbClr val="000000"/>
                </a:solidFill>
                <a:latin typeface="Arial" charset="0"/>
                <a:cs typeface="Arabic Transparent" pitchFamily="2" charset="-78"/>
              </a:rPr>
              <a:t>إذا وقع الاختيار مثلاً على سنة 1992 كسنة أساس، أمكن حساب الرقم القياسي لأسعار المستهلك في سنة 2000 كالآتي :</a:t>
            </a: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Effect transition="in" filter="checkerboard(across)">
                                      <p:cBhvr>
                                        <p:cTn id="7" dur="5000"/>
                                        <p:tgtEl>
                                          <p:spTgt spid="368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6869">
                                            <p:txEl>
                                              <p:pRg st="0" end="0"/>
                                            </p:txEl>
                                          </p:spTgt>
                                        </p:tgtEl>
                                        <p:attrNameLst>
                                          <p:attrName>style.visibility</p:attrName>
                                        </p:attrNameLst>
                                      </p:cBhvr>
                                      <p:to>
                                        <p:strVal val="visible"/>
                                      </p:to>
                                    </p:set>
                                    <p:animEffect transition="in" filter="checkerboard(across)">
                                      <p:cBhvr>
                                        <p:cTn id="12" dur="5000"/>
                                        <p:tgtEl>
                                          <p:spTgt spid="3686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6870">
                                            <p:txEl>
                                              <p:pRg st="0" end="0"/>
                                            </p:txEl>
                                          </p:spTgt>
                                        </p:tgtEl>
                                        <p:attrNameLst>
                                          <p:attrName>style.visibility</p:attrName>
                                        </p:attrNameLst>
                                      </p:cBhvr>
                                      <p:to>
                                        <p:strVal val="visible"/>
                                      </p:to>
                                    </p:set>
                                    <p:animEffect transition="in" filter="checkerboard(across)">
                                      <p:cBhvr>
                                        <p:cTn id="17" dur="5000"/>
                                        <p:tgtEl>
                                          <p:spTgt spid="3687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6871"/>
                                        </p:tgtEl>
                                        <p:attrNameLst>
                                          <p:attrName>style.visibility</p:attrName>
                                        </p:attrNameLst>
                                      </p:cBhvr>
                                      <p:to>
                                        <p:strVal val="visible"/>
                                      </p:to>
                                    </p:set>
                                    <p:animEffect transition="in" filter="checkerboard(across)">
                                      <p:cBhvr>
                                        <p:cTn id="22" dur="5000"/>
                                        <p:tgtEl>
                                          <p:spTgt spid="3687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6872">
                                            <p:txEl>
                                              <p:pRg st="0" end="0"/>
                                            </p:txEl>
                                          </p:spTgt>
                                        </p:tgtEl>
                                        <p:attrNameLst>
                                          <p:attrName>style.visibility</p:attrName>
                                        </p:attrNameLst>
                                      </p:cBhvr>
                                      <p:to>
                                        <p:strVal val="visible"/>
                                      </p:to>
                                    </p:set>
                                    <p:animEffect transition="in" filter="checkerboard(across)">
                                      <p:cBhvr>
                                        <p:cTn id="27" dur="500"/>
                                        <p:tgtEl>
                                          <p:spTgt spid="368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7"/>
          <p:cNvSpPr txBox="1">
            <a:spLocks noChangeArrowheads="1"/>
          </p:cNvSpPr>
          <p:nvPr/>
        </p:nvSpPr>
        <p:spPr bwMode="auto">
          <a:xfrm>
            <a:off x="2457584" y="404814"/>
            <a:ext cx="4289160" cy="784830"/>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قيمة السلع السوقية في سنة (2000)</a:t>
            </a:r>
          </a:p>
          <a:p>
            <a:pPr algn="ctr">
              <a:spcBef>
                <a:spcPct val="50000"/>
              </a:spcBef>
            </a:pPr>
            <a:r>
              <a:rPr lang="ar-BH" b="1">
                <a:solidFill>
                  <a:srgbClr val="000000"/>
                </a:solidFill>
                <a:latin typeface="Arial" charset="0"/>
                <a:cs typeface="Arabic Transparent" pitchFamily="2" charset="-78"/>
              </a:rPr>
              <a:t>قيمة السلع السوقية في سنة (1992)</a:t>
            </a:r>
            <a:endParaRPr lang="en-US" b="1">
              <a:solidFill>
                <a:srgbClr val="000000"/>
              </a:solidFill>
              <a:latin typeface="Arial" charset="0"/>
              <a:cs typeface="Arabic Transparent" pitchFamily="2" charset="-78"/>
            </a:endParaRPr>
          </a:p>
        </p:txBody>
      </p:sp>
      <p:sp>
        <p:nvSpPr>
          <p:cNvPr id="17416" name="Text Box 8"/>
          <p:cNvSpPr txBox="1">
            <a:spLocks noChangeArrowheads="1"/>
          </p:cNvSpPr>
          <p:nvPr/>
        </p:nvSpPr>
        <p:spPr bwMode="auto">
          <a:xfrm>
            <a:off x="1052512" y="620713"/>
            <a:ext cx="1246850"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 100</a:t>
            </a:r>
            <a:endParaRPr lang="en-US" b="1">
              <a:solidFill>
                <a:srgbClr val="000000"/>
              </a:solidFill>
              <a:latin typeface="Arial" charset="0"/>
              <a:cs typeface="Arabic Transparent" pitchFamily="2" charset="-78"/>
            </a:endParaRPr>
          </a:p>
        </p:txBody>
      </p:sp>
      <p:sp>
        <p:nvSpPr>
          <p:cNvPr id="17417" name="Line 9"/>
          <p:cNvSpPr>
            <a:spLocks noChangeShapeType="1"/>
          </p:cNvSpPr>
          <p:nvPr/>
        </p:nvSpPr>
        <p:spPr bwMode="auto">
          <a:xfrm>
            <a:off x="2534973" y="836613"/>
            <a:ext cx="4211770" cy="0"/>
          </a:xfrm>
          <a:prstGeom prst="line">
            <a:avLst/>
          </a:prstGeom>
          <a:noFill/>
          <a:ln w="28575">
            <a:solidFill>
              <a:srgbClr val="000000"/>
            </a:solidFill>
            <a:round/>
            <a:headEnd/>
            <a:tailEnd/>
          </a:ln>
          <a:effectLst/>
        </p:spPr>
        <p:txBody>
          <a:bodyPr>
            <a:spAutoFit/>
          </a:bodyPr>
          <a:lstStyle/>
          <a:p>
            <a:endParaRPr lang="en-US"/>
          </a:p>
        </p:txBody>
      </p:sp>
      <p:sp>
        <p:nvSpPr>
          <p:cNvPr id="17418" name="Text Box 10"/>
          <p:cNvSpPr txBox="1">
            <a:spLocks noChangeArrowheads="1"/>
          </p:cNvSpPr>
          <p:nvPr/>
        </p:nvSpPr>
        <p:spPr bwMode="auto">
          <a:xfrm>
            <a:off x="271727" y="1773238"/>
            <a:ext cx="9362546" cy="1615827"/>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ويطلق على الرقم القياسي لأسعار المستهلك، الرقم القياسي لتكاليف المعيشة، ويعتبر مؤشراً هاماً لقياس نسبة التضخم، وبالتالي تحديد الدخل الحقيقي أو القوة الشرائية للدخل النقدي. </a:t>
            </a:r>
          </a:p>
          <a:p>
            <a:pPr algn="just">
              <a:spcBef>
                <a:spcPct val="50000"/>
              </a:spcBef>
            </a:pPr>
            <a:r>
              <a:rPr lang="ar-BH">
                <a:solidFill>
                  <a:srgbClr val="000000"/>
                </a:solidFill>
                <a:latin typeface="Arial" charset="0"/>
                <a:cs typeface="Arabic Transparent" pitchFamily="2" charset="-78"/>
              </a:rPr>
              <a:t>ويكتسب الرقم القياسي لأسعار المستهلك أهمية خاصة في الحياة العملية بالنسبة لتحديد الأجور والرواتب، خاصة في الأقطار المتقدمة. حيث تزيد الأجور بنسبة الزيادة في الرقم القياسي لأسعار المستهلك، حيث يتم حساب الأجر الحقيقي باستخدام المعادلة التالية :</a:t>
            </a:r>
            <a:endParaRPr lang="en-US">
              <a:solidFill>
                <a:srgbClr val="000000"/>
              </a:solidFill>
              <a:latin typeface="Arial" charset="0"/>
              <a:cs typeface="Arabic Transparent" pitchFamily="2" charset="-78"/>
            </a:endParaRPr>
          </a:p>
        </p:txBody>
      </p:sp>
      <p:sp>
        <p:nvSpPr>
          <p:cNvPr id="17419" name="Text Box 11"/>
          <p:cNvSpPr txBox="1">
            <a:spLocks noChangeArrowheads="1"/>
          </p:cNvSpPr>
          <p:nvPr/>
        </p:nvSpPr>
        <p:spPr bwMode="auto">
          <a:xfrm>
            <a:off x="2846256" y="4867276"/>
            <a:ext cx="3277923" cy="784830"/>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الأجر النقدي</a:t>
            </a:r>
          </a:p>
          <a:p>
            <a:pPr algn="ctr">
              <a:spcBef>
                <a:spcPct val="50000"/>
              </a:spcBef>
            </a:pPr>
            <a:r>
              <a:rPr lang="ar-BH" b="1">
                <a:solidFill>
                  <a:srgbClr val="000000"/>
                </a:solidFill>
                <a:latin typeface="Arial" charset="0"/>
                <a:cs typeface="Arabic Transparent" pitchFamily="2" charset="-78"/>
              </a:rPr>
              <a:t>الرقم القياسي لأسعار المستهلك</a:t>
            </a:r>
            <a:endParaRPr lang="en-US" b="1">
              <a:solidFill>
                <a:srgbClr val="000000"/>
              </a:solidFill>
              <a:latin typeface="Arial" charset="0"/>
              <a:cs typeface="Arabic Transparent" pitchFamily="2" charset="-78"/>
            </a:endParaRPr>
          </a:p>
        </p:txBody>
      </p:sp>
      <p:sp>
        <p:nvSpPr>
          <p:cNvPr id="17420" name="Line 12"/>
          <p:cNvSpPr>
            <a:spLocks noChangeShapeType="1"/>
          </p:cNvSpPr>
          <p:nvPr/>
        </p:nvSpPr>
        <p:spPr bwMode="auto">
          <a:xfrm>
            <a:off x="2846256" y="5373688"/>
            <a:ext cx="3276203" cy="0"/>
          </a:xfrm>
          <a:prstGeom prst="line">
            <a:avLst/>
          </a:prstGeom>
          <a:noFill/>
          <a:ln w="28575">
            <a:solidFill>
              <a:srgbClr val="000000"/>
            </a:solidFill>
            <a:round/>
            <a:headEnd/>
            <a:tailEnd/>
          </a:ln>
          <a:effectLst/>
        </p:spPr>
        <p:txBody>
          <a:bodyPr/>
          <a:lstStyle/>
          <a:p>
            <a:endParaRPr lang="en-US"/>
          </a:p>
        </p:txBody>
      </p:sp>
      <p:sp>
        <p:nvSpPr>
          <p:cNvPr id="17422" name="Text Box 14"/>
          <p:cNvSpPr txBox="1">
            <a:spLocks noChangeArrowheads="1"/>
          </p:cNvSpPr>
          <p:nvPr/>
        </p:nvSpPr>
        <p:spPr bwMode="auto">
          <a:xfrm>
            <a:off x="1209015" y="5132388"/>
            <a:ext cx="1482460"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 100</a:t>
            </a:r>
            <a:endParaRPr lang="en-US" b="1">
              <a:solidFill>
                <a:srgbClr val="000000"/>
              </a:solidFill>
              <a:latin typeface="Arial" charset="0"/>
              <a:cs typeface="Arabic Transparent" pitchFamily="2" charset="-78"/>
            </a:endParaRPr>
          </a:p>
        </p:txBody>
      </p:sp>
      <p:sp>
        <p:nvSpPr>
          <p:cNvPr id="17423" name="Text Box 15"/>
          <p:cNvSpPr txBox="1">
            <a:spLocks noChangeArrowheads="1"/>
          </p:cNvSpPr>
          <p:nvPr/>
        </p:nvSpPr>
        <p:spPr bwMode="auto">
          <a:xfrm>
            <a:off x="6122459" y="5203825"/>
            <a:ext cx="2184135"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الأجر الحقيقي =</a:t>
            </a:r>
            <a:endParaRPr lang="en-US"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checkerboard(across)">
                                      <p:cBhvr>
                                        <p:cTn id="7" dur="2000"/>
                                        <p:tgtEl>
                                          <p:spTgt spid="174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6"/>
                                        </p:tgtEl>
                                        <p:attrNameLst>
                                          <p:attrName>style.visibility</p:attrName>
                                        </p:attrNameLst>
                                      </p:cBhvr>
                                      <p:to>
                                        <p:strVal val="visible"/>
                                      </p:to>
                                    </p:set>
                                    <p:animEffect transition="in" filter="checkerboard(across)">
                                      <p:cBhvr>
                                        <p:cTn id="12" dur="2000"/>
                                        <p:tgtEl>
                                          <p:spTgt spid="1741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418">
                                            <p:txEl>
                                              <p:pRg st="0" end="0"/>
                                            </p:txEl>
                                          </p:spTgt>
                                        </p:tgtEl>
                                        <p:attrNameLst>
                                          <p:attrName>style.visibility</p:attrName>
                                        </p:attrNameLst>
                                      </p:cBhvr>
                                      <p:to>
                                        <p:strVal val="visible"/>
                                      </p:to>
                                    </p:set>
                                    <p:animEffect transition="in" filter="checkerboard(across)">
                                      <p:cBhvr>
                                        <p:cTn id="17" dur="2000"/>
                                        <p:tgtEl>
                                          <p:spTgt spid="174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7418">
                                            <p:txEl>
                                              <p:pRg st="1" end="1"/>
                                            </p:txEl>
                                          </p:spTgt>
                                        </p:tgtEl>
                                        <p:attrNameLst>
                                          <p:attrName>style.visibility</p:attrName>
                                        </p:attrNameLst>
                                      </p:cBhvr>
                                      <p:to>
                                        <p:strVal val="visible"/>
                                      </p:to>
                                    </p:set>
                                    <p:animEffect transition="in" filter="checkerboard(across)">
                                      <p:cBhvr>
                                        <p:cTn id="22" dur="2000"/>
                                        <p:tgtEl>
                                          <p:spTgt spid="1741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23"/>
                                        </p:tgtEl>
                                        <p:attrNameLst>
                                          <p:attrName>style.visibility</p:attrName>
                                        </p:attrNameLst>
                                      </p:cBhvr>
                                      <p:to>
                                        <p:strVal val="visible"/>
                                      </p:to>
                                    </p:set>
                                    <p:animEffect transition="in" filter="checkerboard(across)">
                                      <p:cBhvr>
                                        <p:cTn id="27" dur="2000"/>
                                        <p:tgtEl>
                                          <p:spTgt spid="17423"/>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7419"/>
                                        </p:tgtEl>
                                        <p:attrNameLst>
                                          <p:attrName>style.visibility</p:attrName>
                                        </p:attrNameLst>
                                      </p:cBhvr>
                                      <p:to>
                                        <p:strVal val="visible"/>
                                      </p:to>
                                    </p:set>
                                    <p:animEffect transition="in" filter="checkerboard(across)">
                                      <p:cBhvr>
                                        <p:cTn id="32" dur="2000"/>
                                        <p:tgtEl>
                                          <p:spTgt spid="1741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7422"/>
                                        </p:tgtEl>
                                        <p:attrNameLst>
                                          <p:attrName>style.visibility</p:attrName>
                                        </p:attrNameLst>
                                      </p:cBhvr>
                                      <p:to>
                                        <p:strVal val="visible"/>
                                      </p:to>
                                    </p:set>
                                    <p:animEffect transition="in" filter="checkerboard(across)">
                                      <p:cBhvr>
                                        <p:cTn id="37" dur="2000"/>
                                        <p:tgtEl>
                                          <p:spTgt spid="17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9" grpId="0" animBg="1"/>
      <p:bldP spid="17422" grpId="0" animBg="1"/>
      <p:bldP spid="174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71727" y="188913"/>
            <a:ext cx="9362546" cy="646331"/>
          </a:xfrm>
          <a:prstGeom prst="rect">
            <a:avLst/>
          </a:prstGeom>
          <a:no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كما يستخدم الرقم القياسي لأسعار المستهلك في قياس معدل التضخم في الأسعار. فإذا زاد </a:t>
            </a:r>
            <a:r>
              <a:rPr lang="en-US">
                <a:solidFill>
                  <a:srgbClr val="000000"/>
                </a:solidFill>
                <a:latin typeface="Arial" charset="0"/>
                <a:cs typeface="Arabic Transparent" pitchFamily="2" charset="-78"/>
              </a:rPr>
              <a:t>CPI</a:t>
            </a:r>
            <a:r>
              <a:rPr lang="ar-BH">
                <a:solidFill>
                  <a:srgbClr val="000000"/>
                </a:solidFill>
                <a:latin typeface="Arial" charset="0"/>
                <a:cs typeface="Arabic Transparent" pitchFamily="2" charset="-78"/>
              </a:rPr>
              <a:t> من 120 في سنة 1990 إلى 150 في سنة 2000 يكون معدل التضخم </a:t>
            </a:r>
            <a:r>
              <a:rPr lang="en-US">
                <a:solidFill>
                  <a:srgbClr val="000000"/>
                </a:solidFill>
                <a:latin typeface="Arial" charset="0"/>
                <a:cs typeface="Arabic Transparent" pitchFamily="2" charset="-78"/>
              </a:rPr>
              <a:t>(IR)</a:t>
            </a:r>
            <a:r>
              <a:rPr lang="ar-BH">
                <a:solidFill>
                  <a:srgbClr val="000000"/>
                </a:solidFill>
                <a:latin typeface="Arial" charset="0"/>
                <a:cs typeface="Arabic Transparent" pitchFamily="2" charset="-78"/>
              </a:rPr>
              <a:t> في سنة 2000 كما يلي :</a:t>
            </a:r>
            <a:endParaRPr lang="en-US">
              <a:solidFill>
                <a:srgbClr val="000000"/>
              </a:solidFill>
              <a:latin typeface="Arial" charset="0"/>
              <a:cs typeface="Arabic Transparent" pitchFamily="2" charset="-78"/>
            </a:endParaRPr>
          </a:p>
        </p:txBody>
      </p:sp>
      <p:sp>
        <p:nvSpPr>
          <p:cNvPr id="16387" name="Text Box 3"/>
          <p:cNvSpPr txBox="1">
            <a:spLocks noChangeArrowheads="1"/>
          </p:cNvSpPr>
          <p:nvPr/>
        </p:nvSpPr>
        <p:spPr bwMode="auto">
          <a:xfrm>
            <a:off x="2454144" y="1128714"/>
            <a:ext cx="3277923" cy="784830"/>
          </a:xfrm>
          <a:prstGeom prst="rect">
            <a:avLst/>
          </a:prstGeom>
          <a:solidFill>
            <a:schemeClr val="bg1"/>
          </a:solidFill>
          <a:ln w="9525">
            <a:noFill/>
            <a:miter lim="800000"/>
            <a:headEnd/>
            <a:tailEnd/>
          </a:ln>
          <a:effectLst/>
        </p:spPr>
        <p:txBody>
          <a:bodyPr>
            <a:spAutoFit/>
          </a:bodyPr>
          <a:lstStyle/>
          <a:p>
            <a:pPr algn="ctr">
              <a:spcBef>
                <a:spcPct val="50000"/>
              </a:spcBef>
            </a:pPr>
            <a:r>
              <a:rPr lang="en-US" b="1">
                <a:solidFill>
                  <a:srgbClr val="000000"/>
                </a:solidFill>
                <a:latin typeface="Arial" charset="0"/>
                <a:cs typeface="Arabic Transparent" pitchFamily="2" charset="-78"/>
              </a:rPr>
              <a:t>CPI</a:t>
            </a:r>
            <a:r>
              <a:rPr lang="en-US" b="1" baseline="-25000">
                <a:solidFill>
                  <a:srgbClr val="000000"/>
                </a:solidFill>
                <a:latin typeface="Arial" charset="0"/>
                <a:cs typeface="Arabic Transparent" pitchFamily="2" charset="-78"/>
              </a:rPr>
              <a:t>2000</a:t>
            </a:r>
            <a:r>
              <a:rPr lang="en-US" b="1">
                <a:solidFill>
                  <a:srgbClr val="000000"/>
                </a:solidFill>
                <a:latin typeface="Arial" charset="0"/>
                <a:cs typeface="Arabic Transparent" pitchFamily="2" charset="-78"/>
              </a:rPr>
              <a:t> – CPI</a:t>
            </a:r>
            <a:r>
              <a:rPr lang="en-US" b="1" baseline="-25000">
                <a:solidFill>
                  <a:srgbClr val="000000"/>
                </a:solidFill>
                <a:latin typeface="Arial" charset="0"/>
                <a:cs typeface="Arabic Transparent" pitchFamily="2" charset="-78"/>
              </a:rPr>
              <a:t>1990</a:t>
            </a:r>
            <a:endParaRPr lang="ar-BH" b="1" baseline="-25000">
              <a:solidFill>
                <a:srgbClr val="000000"/>
              </a:solidFill>
              <a:latin typeface="Arial" charset="0"/>
              <a:cs typeface="Arabic Transparent" pitchFamily="2" charset="-78"/>
            </a:endParaRPr>
          </a:p>
          <a:p>
            <a:pPr algn="ctr">
              <a:spcBef>
                <a:spcPct val="50000"/>
              </a:spcBef>
            </a:pPr>
            <a:r>
              <a:rPr lang="en-US" b="1">
                <a:solidFill>
                  <a:srgbClr val="000000"/>
                </a:solidFill>
                <a:latin typeface="Arial" charset="0"/>
                <a:cs typeface="Arabic Transparent" pitchFamily="2" charset="-78"/>
              </a:rPr>
              <a:t>CPI</a:t>
            </a:r>
            <a:r>
              <a:rPr lang="en-US" b="1" baseline="-25000">
                <a:solidFill>
                  <a:srgbClr val="000000"/>
                </a:solidFill>
                <a:latin typeface="Arial" charset="0"/>
                <a:cs typeface="Arabic Transparent" pitchFamily="2" charset="-78"/>
              </a:rPr>
              <a:t>1990</a:t>
            </a:r>
          </a:p>
        </p:txBody>
      </p:sp>
      <p:sp>
        <p:nvSpPr>
          <p:cNvPr id="16388" name="Text Box 4"/>
          <p:cNvSpPr txBox="1">
            <a:spLocks noChangeArrowheads="1"/>
          </p:cNvSpPr>
          <p:nvPr/>
        </p:nvSpPr>
        <p:spPr bwMode="auto">
          <a:xfrm>
            <a:off x="1286405" y="1446213"/>
            <a:ext cx="1248569"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 100</a:t>
            </a:r>
            <a:endParaRPr lang="en-US" b="1">
              <a:solidFill>
                <a:srgbClr val="000000"/>
              </a:solidFill>
              <a:latin typeface="Arial" charset="0"/>
              <a:cs typeface="Arabic Transparent" pitchFamily="2" charset="-78"/>
            </a:endParaRPr>
          </a:p>
        </p:txBody>
      </p:sp>
      <p:sp>
        <p:nvSpPr>
          <p:cNvPr id="16389" name="Line 5"/>
          <p:cNvSpPr>
            <a:spLocks noChangeShapeType="1"/>
          </p:cNvSpPr>
          <p:nvPr/>
        </p:nvSpPr>
        <p:spPr bwMode="auto">
          <a:xfrm>
            <a:off x="2454144" y="1628775"/>
            <a:ext cx="3276203" cy="0"/>
          </a:xfrm>
          <a:prstGeom prst="line">
            <a:avLst/>
          </a:prstGeom>
          <a:noFill/>
          <a:ln w="28575">
            <a:solidFill>
              <a:srgbClr val="000000"/>
            </a:solidFill>
            <a:round/>
            <a:headEnd/>
            <a:tailEnd/>
          </a:ln>
          <a:effectLst/>
        </p:spPr>
        <p:txBody>
          <a:bodyPr/>
          <a:lstStyle/>
          <a:p>
            <a:endParaRPr lang="en-US"/>
          </a:p>
        </p:txBody>
      </p:sp>
      <p:sp>
        <p:nvSpPr>
          <p:cNvPr id="16390" name="Text Box 6"/>
          <p:cNvSpPr txBox="1">
            <a:spLocks noChangeArrowheads="1"/>
          </p:cNvSpPr>
          <p:nvPr/>
        </p:nvSpPr>
        <p:spPr bwMode="auto">
          <a:xfrm>
            <a:off x="5654676" y="1458913"/>
            <a:ext cx="3119702"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معدل التضخم </a:t>
            </a:r>
            <a:r>
              <a:rPr lang="en-US" b="1">
                <a:solidFill>
                  <a:srgbClr val="000000"/>
                </a:solidFill>
                <a:latin typeface="Arial" charset="0"/>
                <a:cs typeface="Arabic Transparent" pitchFamily="2" charset="-78"/>
              </a:rPr>
              <a:t>(IR)</a:t>
            </a:r>
            <a:r>
              <a:rPr lang="ar-BH" b="1">
                <a:solidFill>
                  <a:srgbClr val="000000"/>
                </a:solidFill>
                <a:latin typeface="Arial" charset="0"/>
                <a:cs typeface="Arabic Transparent" pitchFamily="2" charset="-78"/>
              </a:rPr>
              <a:t> =</a:t>
            </a:r>
            <a:endParaRPr lang="en-US" b="1">
              <a:solidFill>
                <a:srgbClr val="000000"/>
              </a:solidFill>
              <a:latin typeface="Arial" charset="0"/>
              <a:cs typeface="Arabic Transparent" pitchFamily="2" charset="-78"/>
            </a:endParaRPr>
          </a:p>
        </p:txBody>
      </p:sp>
      <p:sp>
        <p:nvSpPr>
          <p:cNvPr id="16391" name="Text Box 7"/>
          <p:cNvSpPr txBox="1">
            <a:spLocks noChangeArrowheads="1"/>
          </p:cNvSpPr>
          <p:nvPr/>
        </p:nvSpPr>
        <p:spPr bwMode="auto">
          <a:xfrm>
            <a:off x="271727" y="2462214"/>
            <a:ext cx="9362546" cy="646331"/>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وبالرغم من الاستخدام الواسع للرقم القياسي لأسعار المستهلك في قياس معدل التضخم، إلا أن هناك بعض التحفظات على مدى دقته كمؤشر للتضخم وذلك للأسباب التالية :</a:t>
            </a:r>
            <a:endParaRPr lang="en-US">
              <a:solidFill>
                <a:srgbClr val="000000"/>
              </a:solidFill>
              <a:latin typeface="Arial" charset="0"/>
              <a:cs typeface="Arabic Transparent" pitchFamily="2" charset="-78"/>
            </a:endParaRPr>
          </a:p>
        </p:txBody>
      </p:sp>
      <p:sp>
        <p:nvSpPr>
          <p:cNvPr id="16392" name="Text Box 8"/>
          <p:cNvSpPr txBox="1">
            <a:spLocks noChangeArrowheads="1"/>
          </p:cNvSpPr>
          <p:nvPr/>
        </p:nvSpPr>
        <p:spPr bwMode="auto">
          <a:xfrm>
            <a:off x="5264283" y="3589338"/>
            <a:ext cx="4369990" cy="2031325"/>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a:solidFill>
                  <a:srgbClr val="000000"/>
                </a:solidFill>
                <a:latin typeface="Arial" charset="0"/>
                <a:cs typeface="Arabic Transparent" pitchFamily="2" charset="-78"/>
              </a:rPr>
              <a:t> التغيرات في الأنماط الاستهلاكية</a:t>
            </a:r>
          </a:p>
          <a:p>
            <a:pPr algn="just">
              <a:spcBef>
                <a:spcPct val="50000"/>
              </a:spcBef>
              <a:buFontTx/>
              <a:buBlip>
                <a:blip r:embed="rId2"/>
              </a:buBlip>
            </a:pPr>
            <a:r>
              <a:rPr lang="ar-BH">
                <a:solidFill>
                  <a:srgbClr val="000000"/>
                </a:solidFill>
              </a:rPr>
              <a:t>ظهور السلع والخدمات الجديدة</a:t>
            </a:r>
          </a:p>
          <a:p>
            <a:pPr algn="just">
              <a:spcBef>
                <a:spcPct val="50000"/>
              </a:spcBef>
              <a:buFontTx/>
              <a:buBlip>
                <a:blip r:embed="rId2"/>
              </a:buBlip>
            </a:pPr>
            <a:r>
              <a:rPr lang="ar-BH">
                <a:solidFill>
                  <a:srgbClr val="000000"/>
                </a:solidFill>
              </a:rPr>
              <a:t>التحسن في نوعية المنتجات</a:t>
            </a:r>
          </a:p>
          <a:p>
            <a:pPr algn="just">
              <a:spcBef>
                <a:spcPct val="50000"/>
              </a:spcBef>
              <a:buFontTx/>
              <a:buBlip>
                <a:blip r:embed="rId2"/>
              </a:buBlip>
            </a:pPr>
            <a:r>
              <a:rPr lang="ar-BH">
                <a:solidFill>
                  <a:srgbClr val="000000"/>
                </a:solidFill>
              </a:rPr>
              <a:t>تخفيضات الأسعار</a:t>
            </a:r>
          </a:p>
          <a:p>
            <a:pPr algn="just">
              <a:spcBef>
                <a:spcPct val="50000"/>
              </a:spcBef>
              <a:buFontTx/>
              <a:buBlip>
                <a:blip r:embed="rId2"/>
              </a:buBlip>
            </a:pPr>
            <a:endParaRPr 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heckerboard(down)">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6390"/>
                                        </p:tgtEl>
                                        <p:attrNameLst>
                                          <p:attrName>style.visibility</p:attrName>
                                        </p:attrNameLst>
                                      </p:cBhvr>
                                      <p:to>
                                        <p:strVal val="visible"/>
                                      </p:to>
                                    </p:set>
                                    <p:animEffect transition="in" filter="checkerboard(down)">
                                      <p:cBhvr>
                                        <p:cTn id="12" dur="2000"/>
                                        <p:tgtEl>
                                          <p:spTgt spid="1639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16387"/>
                                        </p:tgtEl>
                                        <p:attrNameLst>
                                          <p:attrName>style.visibility</p:attrName>
                                        </p:attrNameLst>
                                      </p:cBhvr>
                                      <p:to>
                                        <p:strVal val="visible"/>
                                      </p:to>
                                    </p:set>
                                    <p:animEffect transition="in" filter="checkerboard(down)">
                                      <p:cBhvr>
                                        <p:cTn id="17" dur="2000"/>
                                        <p:tgtEl>
                                          <p:spTgt spid="1638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16388"/>
                                        </p:tgtEl>
                                        <p:attrNameLst>
                                          <p:attrName>style.visibility</p:attrName>
                                        </p:attrNameLst>
                                      </p:cBhvr>
                                      <p:to>
                                        <p:strVal val="visible"/>
                                      </p:to>
                                    </p:set>
                                    <p:animEffect transition="in" filter="checkerboard(down)">
                                      <p:cBhvr>
                                        <p:cTn id="22" dur="2000"/>
                                        <p:tgtEl>
                                          <p:spTgt spid="1638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childTnLst>
                                    <p:set>
                                      <p:cBhvr>
                                        <p:cTn id="26" dur="1" fill="hold">
                                          <p:stCondLst>
                                            <p:cond delay="0"/>
                                          </p:stCondLst>
                                        </p:cTn>
                                        <p:tgtEl>
                                          <p:spTgt spid="16391"/>
                                        </p:tgtEl>
                                        <p:attrNameLst>
                                          <p:attrName>style.visibility</p:attrName>
                                        </p:attrNameLst>
                                      </p:cBhvr>
                                      <p:to>
                                        <p:strVal val="visible"/>
                                      </p:to>
                                    </p:set>
                                    <p:animEffect transition="in" filter="checkerboard(down)">
                                      <p:cBhvr>
                                        <p:cTn id="27" dur="2000"/>
                                        <p:tgtEl>
                                          <p:spTgt spid="1639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5" fill="hold" nodeType="clickEffect">
                                  <p:stCondLst>
                                    <p:cond delay="0"/>
                                  </p:stCondLst>
                                  <p:childTnLst>
                                    <p:set>
                                      <p:cBhvr>
                                        <p:cTn id="31" dur="1" fill="hold">
                                          <p:stCondLst>
                                            <p:cond delay="0"/>
                                          </p:stCondLst>
                                        </p:cTn>
                                        <p:tgtEl>
                                          <p:spTgt spid="16392">
                                            <p:txEl>
                                              <p:pRg st="0" end="0"/>
                                            </p:txEl>
                                          </p:spTgt>
                                        </p:tgtEl>
                                        <p:attrNameLst>
                                          <p:attrName>style.visibility</p:attrName>
                                        </p:attrNameLst>
                                      </p:cBhvr>
                                      <p:to>
                                        <p:strVal val="visible"/>
                                      </p:to>
                                    </p:set>
                                    <p:animEffect transition="in" filter="checkerboard(down)">
                                      <p:cBhvr>
                                        <p:cTn id="32" dur="2000"/>
                                        <p:tgtEl>
                                          <p:spTgt spid="1639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nodeType="clickEffect">
                                  <p:stCondLst>
                                    <p:cond delay="0"/>
                                  </p:stCondLst>
                                  <p:childTnLst>
                                    <p:set>
                                      <p:cBhvr>
                                        <p:cTn id="36" dur="1" fill="hold">
                                          <p:stCondLst>
                                            <p:cond delay="0"/>
                                          </p:stCondLst>
                                        </p:cTn>
                                        <p:tgtEl>
                                          <p:spTgt spid="16392">
                                            <p:txEl>
                                              <p:pRg st="1" end="1"/>
                                            </p:txEl>
                                          </p:spTgt>
                                        </p:tgtEl>
                                        <p:attrNameLst>
                                          <p:attrName>style.visibility</p:attrName>
                                        </p:attrNameLst>
                                      </p:cBhvr>
                                      <p:to>
                                        <p:strVal val="visible"/>
                                      </p:to>
                                    </p:set>
                                    <p:animEffect transition="in" filter="checkerboard(down)">
                                      <p:cBhvr>
                                        <p:cTn id="37" dur="2000"/>
                                        <p:tgtEl>
                                          <p:spTgt spid="1639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5" fill="hold" nodeType="clickEffect">
                                  <p:stCondLst>
                                    <p:cond delay="0"/>
                                  </p:stCondLst>
                                  <p:childTnLst>
                                    <p:set>
                                      <p:cBhvr>
                                        <p:cTn id="41" dur="1" fill="hold">
                                          <p:stCondLst>
                                            <p:cond delay="0"/>
                                          </p:stCondLst>
                                        </p:cTn>
                                        <p:tgtEl>
                                          <p:spTgt spid="16392">
                                            <p:txEl>
                                              <p:pRg st="2" end="2"/>
                                            </p:txEl>
                                          </p:spTgt>
                                        </p:tgtEl>
                                        <p:attrNameLst>
                                          <p:attrName>style.visibility</p:attrName>
                                        </p:attrNameLst>
                                      </p:cBhvr>
                                      <p:to>
                                        <p:strVal val="visible"/>
                                      </p:to>
                                    </p:set>
                                    <p:animEffect transition="in" filter="checkerboard(down)">
                                      <p:cBhvr>
                                        <p:cTn id="42" dur="2000"/>
                                        <p:tgtEl>
                                          <p:spTgt spid="1639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5" fill="hold" nodeType="clickEffect">
                                  <p:stCondLst>
                                    <p:cond delay="0"/>
                                  </p:stCondLst>
                                  <p:childTnLst>
                                    <p:set>
                                      <p:cBhvr>
                                        <p:cTn id="46" dur="1" fill="hold">
                                          <p:stCondLst>
                                            <p:cond delay="0"/>
                                          </p:stCondLst>
                                        </p:cTn>
                                        <p:tgtEl>
                                          <p:spTgt spid="16392">
                                            <p:txEl>
                                              <p:pRg st="3" end="3"/>
                                            </p:txEl>
                                          </p:spTgt>
                                        </p:tgtEl>
                                        <p:attrNameLst>
                                          <p:attrName>style.visibility</p:attrName>
                                        </p:attrNameLst>
                                      </p:cBhvr>
                                      <p:to>
                                        <p:strVal val="visible"/>
                                      </p:to>
                                    </p:set>
                                    <p:animEffect transition="in" filter="checkerboard(down)">
                                      <p:cBhvr>
                                        <p:cTn id="47" dur="2000"/>
                                        <p:tgtEl>
                                          <p:spTgt spid="163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animBg="1"/>
      <p:bldP spid="16388" grpId="0" animBg="1"/>
      <p:bldP spid="16390" grpId="0" animBg="1"/>
      <p:bldP spid="1639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4328717" y="476251"/>
            <a:ext cx="5305557" cy="519113"/>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مخفض النتاج المحلي الإجمالي:</a:t>
            </a:r>
            <a:endParaRPr lang="en-US" sz="2800" b="1">
              <a:solidFill>
                <a:srgbClr val="000000"/>
              </a:solidFill>
              <a:latin typeface="Arial" charset="0"/>
              <a:cs typeface="Arabic Transparent" pitchFamily="2" charset="-78"/>
            </a:endParaRPr>
          </a:p>
        </p:txBody>
      </p:sp>
      <p:sp>
        <p:nvSpPr>
          <p:cNvPr id="37893" name="Text Box 5"/>
          <p:cNvSpPr txBox="1">
            <a:spLocks noChangeArrowheads="1"/>
          </p:cNvSpPr>
          <p:nvPr/>
        </p:nvSpPr>
        <p:spPr bwMode="auto">
          <a:xfrm>
            <a:off x="349118" y="1052514"/>
            <a:ext cx="9362546" cy="923330"/>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هو رقم قياسي للأسعار المرجحة بكميات السلع والخدمات. ويعتبر أكثر شمولاً من الرقم القياسي لأسعار المستهلك، لأنه لا يشتمل فقط على أسعار السلع والخدمات الاستهلاكية، بل يشتمل كذلك على أسعار السلع الاستثمارية، وأسعار السلع والخدمات التي تشتريها الحكومة.</a:t>
            </a:r>
            <a:endParaRPr lang="en-US">
              <a:solidFill>
                <a:srgbClr val="000000"/>
              </a:solidFill>
              <a:latin typeface="Arial" charset="0"/>
              <a:cs typeface="Arabic Transparent" pitchFamily="2" charset="-78"/>
            </a:endParaRPr>
          </a:p>
        </p:txBody>
      </p:sp>
      <p:sp>
        <p:nvSpPr>
          <p:cNvPr id="37894" name="Text Box 6"/>
          <p:cNvSpPr txBox="1">
            <a:spLocks noChangeArrowheads="1"/>
          </p:cNvSpPr>
          <p:nvPr/>
        </p:nvSpPr>
        <p:spPr bwMode="auto">
          <a:xfrm>
            <a:off x="271727" y="2817813"/>
            <a:ext cx="9362546" cy="646331"/>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ويوضح الجدول (1-5) كيفية حساب الناتج المحلي الحقيقي عن طريق تقويم الكميات المنتجة من السلع والخدمات المكونة للنتاج المحلي بالأسعار الثابتة لسنة الأساس 1992.</a:t>
            </a:r>
            <a:endParaRPr lang="en-US">
              <a:solidFill>
                <a:srgbClr val="000000"/>
              </a:solidFill>
              <a:latin typeface="Arial" charset="0"/>
              <a:cs typeface="Arabic Transparent" pitchFamily="2" charset="-78"/>
            </a:endParaRPr>
          </a:p>
        </p:txBody>
      </p:sp>
      <p:sp>
        <p:nvSpPr>
          <p:cNvPr id="37895" name="Text Box 7"/>
          <p:cNvSpPr txBox="1">
            <a:spLocks noChangeArrowheads="1"/>
          </p:cNvSpPr>
          <p:nvPr/>
        </p:nvSpPr>
        <p:spPr bwMode="auto">
          <a:xfrm>
            <a:off x="271727" y="4292601"/>
            <a:ext cx="9362546" cy="369332"/>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ويمكن تحويل الناتج المحلي الإسمي إلى الناتج المحلي الحقيقي لأي سنة باستخدام المعادلة التالية :</a:t>
            </a:r>
            <a:endParaRPr lang="en-US">
              <a:solidFill>
                <a:srgbClr val="000000"/>
              </a:solidFill>
              <a:latin typeface="Arial" charset="0"/>
              <a:cs typeface="Arabic Transparent" pitchFamily="2" charset="-78"/>
            </a:endParaRPr>
          </a:p>
        </p:txBody>
      </p:sp>
      <p:sp>
        <p:nvSpPr>
          <p:cNvPr id="37896" name="Text Box 8"/>
          <p:cNvSpPr txBox="1">
            <a:spLocks noChangeArrowheads="1"/>
          </p:cNvSpPr>
          <p:nvPr/>
        </p:nvSpPr>
        <p:spPr bwMode="auto">
          <a:xfrm>
            <a:off x="2144581" y="5445125"/>
            <a:ext cx="4211769" cy="784830"/>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الناتج المحلي الإسمي</a:t>
            </a:r>
            <a:endParaRPr lang="ar-BH" b="1" baseline="-25000">
              <a:solidFill>
                <a:srgbClr val="000000"/>
              </a:solidFill>
              <a:latin typeface="Arial" charset="0"/>
              <a:cs typeface="Arabic Transparent" pitchFamily="2" charset="-78"/>
            </a:endParaRPr>
          </a:p>
          <a:p>
            <a:pPr algn="ctr">
              <a:spcBef>
                <a:spcPct val="50000"/>
              </a:spcBef>
            </a:pPr>
            <a:r>
              <a:rPr lang="ar-BH" b="1">
                <a:solidFill>
                  <a:srgbClr val="000000"/>
                </a:solidFill>
                <a:latin typeface="Arial" charset="0"/>
                <a:cs typeface="Arabic Transparent" pitchFamily="2" charset="-78"/>
              </a:rPr>
              <a:t>مخفض الناتج المحلي الإجمالي</a:t>
            </a:r>
            <a:endParaRPr lang="en-US" b="1" baseline="-25000">
              <a:solidFill>
                <a:srgbClr val="000000"/>
              </a:solidFill>
              <a:latin typeface="Arial" charset="0"/>
              <a:cs typeface="Arabic Transparent" pitchFamily="2" charset="-78"/>
            </a:endParaRPr>
          </a:p>
        </p:txBody>
      </p:sp>
      <p:sp>
        <p:nvSpPr>
          <p:cNvPr id="37897" name="Line 9"/>
          <p:cNvSpPr>
            <a:spLocks noChangeShapeType="1"/>
          </p:cNvSpPr>
          <p:nvPr/>
        </p:nvSpPr>
        <p:spPr bwMode="auto">
          <a:xfrm>
            <a:off x="2691475" y="5949950"/>
            <a:ext cx="3276203" cy="0"/>
          </a:xfrm>
          <a:prstGeom prst="line">
            <a:avLst/>
          </a:prstGeom>
          <a:noFill/>
          <a:ln w="28575">
            <a:solidFill>
              <a:srgbClr val="000000"/>
            </a:solidFill>
            <a:round/>
            <a:headEnd/>
            <a:tailEnd/>
          </a:ln>
          <a:effectLst/>
        </p:spPr>
        <p:txBody>
          <a:bodyPr/>
          <a:lstStyle/>
          <a:p>
            <a:endParaRPr lang="en-US"/>
          </a:p>
        </p:txBody>
      </p:sp>
      <p:sp>
        <p:nvSpPr>
          <p:cNvPr id="37898" name="Text Box 10"/>
          <p:cNvSpPr txBox="1">
            <a:spLocks noChangeArrowheads="1"/>
          </p:cNvSpPr>
          <p:nvPr/>
        </p:nvSpPr>
        <p:spPr bwMode="auto">
          <a:xfrm>
            <a:off x="6045068" y="5734050"/>
            <a:ext cx="3040592"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النتاج المحلي الحقيقي =</a:t>
            </a:r>
            <a:endParaRPr lang="en-US" b="1">
              <a:solidFill>
                <a:srgbClr val="000000"/>
              </a:solidFill>
              <a:latin typeface="Arial" charset="0"/>
              <a:cs typeface="Arabic Transparent" pitchFamily="2" charset="-78"/>
            </a:endParaRPr>
          </a:p>
        </p:txBody>
      </p:sp>
      <p:sp>
        <p:nvSpPr>
          <p:cNvPr id="37899" name="Text Box 11"/>
          <p:cNvSpPr txBox="1">
            <a:spLocks noChangeArrowheads="1"/>
          </p:cNvSpPr>
          <p:nvPr/>
        </p:nvSpPr>
        <p:spPr bwMode="auto">
          <a:xfrm>
            <a:off x="1052513" y="5661025"/>
            <a:ext cx="1558131"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 100</a:t>
            </a:r>
            <a:endParaRPr lang="en-US"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animEffect transition="in" filter="checkerboard(across)">
                                      <p:cBhvr>
                                        <p:cTn id="7" dur="2000"/>
                                        <p:tgtEl>
                                          <p:spTgt spid="378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3"/>
                                        </p:tgtEl>
                                        <p:attrNameLst>
                                          <p:attrName>style.visibility</p:attrName>
                                        </p:attrNameLst>
                                      </p:cBhvr>
                                      <p:to>
                                        <p:strVal val="visible"/>
                                      </p:to>
                                    </p:set>
                                    <p:animEffect transition="in" filter="checkerboard(across)">
                                      <p:cBhvr>
                                        <p:cTn id="12" dur="2000"/>
                                        <p:tgtEl>
                                          <p:spTgt spid="3789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4"/>
                                        </p:tgtEl>
                                        <p:attrNameLst>
                                          <p:attrName>style.visibility</p:attrName>
                                        </p:attrNameLst>
                                      </p:cBhvr>
                                      <p:to>
                                        <p:strVal val="visible"/>
                                      </p:to>
                                    </p:set>
                                    <p:animEffect transition="in" filter="checkerboard(across)">
                                      <p:cBhvr>
                                        <p:cTn id="17" dur="2000"/>
                                        <p:tgtEl>
                                          <p:spTgt spid="3789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5"/>
                                        </p:tgtEl>
                                        <p:attrNameLst>
                                          <p:attrName>style.visibility</p:attrName>
                                        </p:attrNameLst>
                                      </p:cBhvr>
                                      <p:to>
                                        <p:strVal val="visible"/>
                                      </p:to>
                                    </p:set>
                                    <p:animEffect transition="in" filter="checkerboard(across)">
                                      <p:cBhvr>
                                        <p:cTn id="22" dur="2000"/>
                                        <p:tgtEl>
                                          <p:spTgt spid="3789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7898"/>
                                        </p:tgtEl>
                                        <p:attrNameLst>
                                          <p:attrName>style.visibility</p:attrName>
                                        </p:attrNameLst>
                                      </p:cBhvr>
                                      <p:to>
                                        <p:strVal val="visible"/>
                                      </p:to>
                                    </p:set>
                                    <p:animEffect transition="in" filter="checkerboard(across)">
                                      <p:cBhvr>
                                        <p:cTn id="27" dur="2000"/>
                                        <p:tgtEl>
                                          <p:spTgt spid="3789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7896"/>
                                        </p:tgtEl>
                                        <p:attrNameLst>
                                          <p:attrName>style.visibility</p:attrName>
                                        </p:attrNameLst>
                                      </p:cBhvr>
                                      <p:to>
                                        <p:strVal val="visible"/>
                                      </p:to>
                                    </p:set>
                                    <p:animEffect transition="in" filter="checkerboard(across)">
                                      <p:cBhvr>
                                        <p:cTn id="32" dur="2000"/>
                                        <p:tgtEl>
                                          <p:spTgt spid="3789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7899"/>
                                        </p:tgtEl>
                                        <p:attrNameLst>
                                          <p:attrName>style.visibility</p:attrName>
                                        </p:attrNameLst>
                                      </p:cBhvr>
                                      <p:to>
                                        <p:strVal val="visible"/>
                                      </p:to>
                                    </p:set>
                                    <p:animEffect transition="in" filter="checkerboard(across)">
                                      <p:cBhvr>
                                        <p:cTn id="37" dur="2000"/>
                                        <p:tgtEl>
                                          <p:spTgt spid="3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4" grpId="0" animBg="1"/>
      <p:bldP spid="37895" grpId="0" animBg="1"/>
      <p:bldP spid="37896" grpId="0" animBg="1"/>
      <p:bldP spid="37898" grpId="0" animBg="1"/>
      <p:bldP spid="3789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545" name="Group 185"/>
          <p:cNvGraphicFramePr>
            <a:graphicFrameLocks noGrp="1"/>
          </p:cNvGraphicFramePr>
          <p:nvPr/>
        </p:nvGraphicFramePr>
        <p:xfrm>
          <a:off x="116946" y="404814"/>
          <a:ext cx="9634273" cy="5975351"/>
        </p:xfrm>
        <a:graphic>
          <a:graphicData uri="http://schemas.openxmlformats.org/drawingml/2006/table">
            <a:tbl>
              <a:tblPr/>
              <a:tblGrid>
                <a:gridCol w="2491979"/>
                <a:gridCol w="1016396"/>
                <a:gridCol w="1016397"/>
                <a:gridCol w="937286"/>
                <a:gridCol w="1095508"/>
                <a:gridCol w="854736"/>
                <a:gridCol w="858177"/>
                <a:gridCol w="1363794"/>
              </a:tblGrid>
              <a:tr h="23304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الحقيقي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2000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الثابتة)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الإجمالي</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2000</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الجارية)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الإجمالي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1992</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الجارية)</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1992 = سنة الأساس</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السلع والخدمات</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762125">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(7) = (4) × (2)</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(6)</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مجموع</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(5)</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السعر</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(4)</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الكمية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(3)</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مجموع 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(2)</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السعر</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(1)</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الكمية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70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360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12</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A</a:t>
                      </a: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865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180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B</a:t>
                      </a: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706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480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71727" y="700088"/>
            <a:ext cx="9362546" cy="646331"/>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يقاس النمو الاقتصادي بمعدل الزيادة في الناتج المحلي الإجمالي الحقيقي من سنة إلى أخرى. ويمكن قياس النمو الاقتصادي باستخدام الناتج المحلي الإجمالي الحقيقي على النحو التالي :</a:t>
            </a:r>
            <a:endParaRPr lang="en-US">
              <a:solidFill>
                <a:srgbClr val="000000"/>
              </a:solidFill>
              <a:latin typeface="Arial" charset="0"/>
              <a:cs typeface="Arabic Transparent" pitchFamily="2" charset="-78"/>
            </a:endParaRPr>
          </a:p>
        </p:txBody>
      </p:sp>
      <p:sp>
        <p:nvSpPr>
          <p:cNvPr id="14339" name="Text Box 3"/>
          <p:cNvSpPr txBox="1">
            <a:spLocks noChangeArrowheads="1"/>
          </p:cNvSpPr>
          <p:nvPr/>
        </p:nvSpPr>
        <p:spPr bwMode="auto">
          <a:xfrm>
            <a:off x="271727" y="254000"/>
            <a:ext cx="9362546" cy="519113"/>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النمو الاقتصادي:</a:t>
            </a:r>
            <a:endParaRPr lang="en-US" sz="2800" b="1">
              <a:solidFill>
                <a:srgbClr val="000000"/>
              </a:solidFill>
              <a:latin typeface="Arial" charset="0"/>
              <a:cs typeface="Arabic Transparent" pitchFamily="2" charset="-78"/>
            </a:endParaRPr>
          </a:p>
        </p:txBody>
      </p:sp>
      <p:sp>
        <p:nvSpPr>
          <p:cNvPr id="14340" name="Text Box 4"/>
          <p:cNvSpPr txBox="1">
            <a:spLocks noChangeArrowheads="1"/>
          </p:cNvSpPr>
          <p:nvPr/>
        </p:nvSpPr>
        <p:spPr bwMode="auto">
          <a:xfrm>
            <a:off x="1442906" y="1992314"/>
            <a:ext cx="3821377" cy="784830"/>
          </a:xfrm>
          <a:prstGeom prst="rect">
            <a:avLst/>
          </a:prstGeom>
          <a:solidFill>
            <a:schemeClr val="bg1"/>
          </a:solidFill>
          <a:ln w="9525">
            <a:noFill/>
            <a:miter lim="800000"/>
            <a:headEnd/>
            <a:tailEnd/>
          </a:ln>
          <a:effectLst/>
        </p:spPr>
        <p:txBody>
          <a:bodyPr>
            <a:spAutoFit/>
          </a:bodyPr>
          <a:lstStyle/>
          <a:p>
            <a:pPr algn="ctr">
              <a:spcBef>
                <a:spcPct val="50000"/>
              </a:spcBef>
            </a:pPr>
            <a:r>
              <a:rPr lang="en-US" b="1">
                <a:solidFill>
                  <a:srgbClr val="000000"/>
                </a:solidFill>
                <a:latin typeface="Arial" charset="0"/>
                <a:cs typeface="Arabic Transparent" pitchFamily="2" charset="-78"/>
              </a:rPr>
              <a:t>RDGP</a:t>
            </a:r>
            <a:r>
              <a:rPr lang="en-US" b="1" baseline="-25000">
                <a:solidFill>
                  <a:srgbClr val="000000"/>
                </a:solidFill>
                <a:latin typeface="Arial" charset="0"/>
                <a:cs typeface="Arabic Transparent" pitchFamily="2" charset="-78"/>
              </a:rPr>
              <a:t>2003</a:t>
            </a:r>
            <a:r>
              <a:rPr lang="en-US" b="1">
                <a:solidFill>
                  <a:srgbClr val="000000"/>
                </a:solidFill>
                <a:latin typeface="Arial" charset="0"/>
                <a:cs typeface="Arabic Transparent" pitchFamily="2" charset="-78"/>
              </a:rPr>
              <a:t> – RGDP</a:t>
            </a:r>
            <a:r>
              <a:rPr lang="en-US" b="1" baseline="-25000">
                <a:solidFill>
                  <a:srgbClr val="000000"/>
                </a:solidFill>
                <a:latin typeface="Arial" charset="0"/>
                <a:cs typeface="Arabic Transparent" pitchFamily="2" charset="-78"/>
              </a:rPr>
              <a:t>2004</a:t>
            </a:r>
            <a:endParaRPr lang="ar-BH" b="1" baseline="-25000">
              <a:solidFill>
                <a:srgbClr val="000000"/>
              </a:solidFill>
              <a:latin typeface="Arial" charset="0"/>
              <a:cs typeface="Arabic Transparent" pitchFamily="2" charset="-78"/>
            </a:endParaRPr>
          </a:p>
          <a:p>
            <a:pPr algn="ctr">
              <a:spcBef>
                <a:spcPct val="50000"/>
              </a:spcBef>
            </a:pPr>
            <a:r>
              <a:rPr lang="en-US" b="1">
                <a:solidFill>
                  <a:srgbClr val="000000"/>
                </a:solidFill>
                <a:latin typeface="Arial" charset="0"/>
                <a:cs typeface="Arabic Transparent" pitchFamily="2" charset="-78"/>
              </a:rPr>
              <a:t>RGDP</a:t>
            </a:r>
            <a:r>
              <a:rPr lang="en-US" b="1" baseline="-25000">
                <a:solidFill>
                  <a:srgbClr val="000000"/>
                </a:solidFill>
                <a:latin typeface="Arial" charset="0"/>
                <a:cs typeface="Arabic Transparent" pitchFamily="2" charset="-78"/>
              </a:rPr>
              <a:t>2003</a:t>
            </a:r>
          </a:p>
        </p:txBody>
      </p:sp>
      <p:sp>
        <p:nvSpPr>
          <p:cNvPr id="14341" name="Text Box 5"/>
          <p:cNvSpPr txBox="1">
            <a:spLocks noChangeArrowheads="1"/>
          </p:cNvSpPr>
          <p:nvPr/>
        </p:nvSpPr>
        <p:spPr bwMode="auto">
          <a:xfrm>
            <a:off x="116947" y="2251075"/>
            <a:ext cx="1482460"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 100</a:t>
            </a:r>
            <a:endParaRPr lang="en-US" b="1">
              <a:solidFill>
                <a:srgbClr val="000000"/>
              </a:solidFill>
              <a:latin typeface="Arial" charset="0"/>
              <a:cs typeface="Arabic Transparent" pitchFamily="2" charset="-78"/>
            </a:endParaRPr>
          </a:p>
        </p:txBody>
      </p:sp>
      <p:sp>
        <p:nvSpPr>
          <p:cNvPr id="14342" name="Line 6"/>
          <p:cNvSpPr>
            <a:spLocks noChangeShapeType="1"/>
          </p:cNvSpPr>
          <p:nvPr/>
        </p:nvSpPr>
        <p:spPr bwMode="auto">
          <a:xfrm>
            <a:off x="1754187" y="2492375"/>
            <a:ext cx="3276204" cy="0"/>
          </a:xfrm>
          <a:prstGeom prst="line">
            <a:avLst/>
          </a:prstGeom>
          <a:noFill/>
          <a:ln w="28575">
            <a:solidFill>
              <a:srgbClr val="000000"/>
            </a:solidFill>
            <a:round/>
            <a:headEnd/>
            <a:tailEnd/>
          </a:ln>
          <a:effectLst/>
        </p:spPr>
        <p:txBody>
          <a:bodyPr/>
          <a:lstStyle/>
          <a:p>
            <a:endParaRPr lang="en-US"/>
          </a:p>
        </p:txBody>
      </p:sp>
      <p:sp>
        <p:nvSpPr>
          <p:cNvPr id="14343" name="Text Box 7"/>
          <p:cNvSpPr txBox="1">
            <a:spLocks noChangeArrowheads="1"/>
          </p:cNvSpPr>
          <p:nvPr/>
        </p:nvSpPr>
        <p:spPr bwMode="auto">
          <a:xfrm>
            <a:off x="5226448" y="2251075"/>
            <a:ext cx="4679553"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معدل النمو الاقتصادي في سنة 2004 =</a:t>
            </a:r>
            <a:endParaRPr lang="en-US" b="1">
              <a:solidFill>
                <a:srgbClr val="000000"/>
              </a:solidFill>
              <a:latin typeface="Arial" charset="0"/>
              <a:cs typeface="Arabic Transparent" pitchFamily="2" charset="-78"/>
            </a:endParaRPr>
          </a:p>
        </p:txBody>
      </p:sp>
      <p:sp>
        <p:nvSpPr>
          <p:cNvPr id="14344" name="Text Box 8"/>
          <p:cNvSpPr txBox="1">
            <a:spLocks noChangeArrowheads="1"/>
          </p:cNvSpPr>
          <p:nvPr/>
        </p:nvSpPr>
        <p:spPr bwMode="auto">
          <a:xfrm>
            <a:off x="271727" y="3182939"/>
            <a:ext cx="9362546" cy="646331"/>
          </a:xfrm>
          <a:prstGeom prst="rect">
            <a:avLst/>
          </a:prstGeom>
          <a:solidFill>
            <a:schemeClr val="bg1"/>
          </a:solidFill>
          <a:ln w="9525">
            <a:noFill/>
            <a:miter lim="800000"/>
            <a:headEnd/>
            <a:tailEnd/>
          </a:ln>
          <a:effectLst/>
        </p:spPr>
        <p:txBody>
          <a:bodyPr>
            <a:spAutoFit/>
          </a:bodyPr>
          <a:lstStyle/>
          <a:p>
            <a:pPr algn="just">
              <a:spcBef>
                <a:spcPct val="50000"/>
              </a:spcBef>
            </a:pPr>
            <a:r>
              <a:rPr lang="ar-BH">
                <a:solidFill>
                  <a:srgbClr val="000000"/>
                </a:solidFill>
                <a:latin typeface="Arial" charset="0"/>
                <a:cs typeface="Arabic Transparent" pitchFamily="2" charset="-78"/>
              </a:rPr>
              <a:t>كما تستخدم أرقام الناتج الحقيقي في قياس الناتج الحقيقي للفرد، الذي يعتبر مؤشراً لمستوى رفاهية المجتمع. ويقاس الناتج الحقيقي للفرد باستخدام المعادلة التالية :</a:t>
            </a:r>
            <a:endParaRPr lang="en-US">
              <a:solidFill>
                <a:srgbClr val="000000"/>
              </a:solidFill>
              <a:latin typeface="Arial" charset="0"/>
              <a:cs typeface="Arabic Transparent" pitchFamily="2" charset="-78"/>
            </a:endParaRPr>
          </a:p>
        </p:txBody>
      </p:sp>
      <p:sp>
        <p:nvSpPr>
          <p:cNvPr id="14345" name="Text Box 9"/>
          <p:cNvSpPr txBox="1">
            <a:spLocks noChangeArrowheads="1"/>
          </p:cNvSpPr>
          <p:nvPr/>
        </p:nvSpPr>
        <p:spPr bwMode="auto">
          <a:xfrm>
            <a:off x="1910690" y="4440239"/>
            <a:ext cx="3821377" cy="784830"/>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الناتج المحلي الإجمالي الحقيقي</a:t>
            </a:r>
            <a:endParaRPr lang="ar-BH" b="1" baseline="-25000">
              <a:solidFill>
                <a:srgbClr val="000000"/>
              </a:solidFill>
              <a:latin typeface="Arial" charset="0"/>
              <a:cs typeface="Arabic Transparent" pitchFamily="2" charset="-78"/>
            </a:endParaRPr>
          </a:p>
          <a:p>
            <a:pPr algn="ctr">
              <a:spcBef>
                <a:spcPct val="50000"/>
              </a:spcBef>
            </a:pPr>
            <a:r>
              <a:rPr lang="ar-BH" b="1">
                <a:solidFill>
                  <a:srgbClr val="000000"/>
                </a:solidFill>
                <a:latin typeface="Arial" charset="0"/>
                <a:cs typeface="Arabic Transparent" pitchFamily="2" charset="-78"/>
              </a:rPr>
              <a:t>عدد السكان</a:t>
            </a:r>
            <a:endParaRPr lang="en-US" b="1" baseline="-25000">
              <a:solidFill>
                <a:srgbClr val="000000"/>
              </a:solidFill>
              <a:latin typeface="Arial" charset="0"/>
              <a:cs typeface="Arabic Transparent" pitchFamily="2" charset="-78"/>
            </a:endParaRPr>
          </a:p>
        </p:txBody>
      </p:sp>
      <p:sp>
        <p:nvSpPr>
          <p:cNvPr id="14346" name="Line 10"/>
          <p:cNvSpPr>
            <a:spLocks noChangeShapeType="1"/>
          </p:cNvSpPr>
          <p:nvPr/>
        </p:nvSpPr>
        <p:spPr bwMode="auto">
          <a:xfrm>
            <a:off x="1988079" y="4941888"/>
            <a:ext cx="3585766" cy="0"/>
          </a:xfrm>
          <a:prstGeom prst="line">
            <a:avLst/>
          </a:prstGeom>
          <a:noFill/>
          <a:ln w="28575">
            <a:solidFill>
              <a:srgbClr val="000000"/>
            </a:solidFill>
            <a:round/>
            <a:headEnd/>
            <a:tailEnd/>
          </a:ln>
          <a:effectLst/>
        </p:spPr>
        <p:txBody>
          <a:bodyPr/>
          <a:lstStyle/>
          <a:p>
            <a:endParaRPr lang="en-US"/>
          </a:p>
        </p:txBody>
      </p:sp>
      <p:sp>
        <p:nvSpPr>
          <p:cNvPr id="14347" name="Text Box 11"/>
          <p:cNvSpPr txBox="1">
            <a:spLocks noChangeArrowheads="1"/>
          </p:cNvSpPr>
          <p:nvPr/>
        </p:nvSpPr>
        <p:spPr bwMode="auto">
          <a:xfrm>
            <a:off x="5654675" y="4724400"/>
            <a:ext cx="3510095" cy="369332"/>
          </a:xfrm>
          <a:prstGeom prst="rect">
            <a:avLst/>
          </a:prstGeom>
          <a:solidFill>
            <a:schemeClr val="bg1"/>
          </a:solidFill>
          <a:ln w="9525">
            <a:noFill/>
            <a:miter lim="800000"/>
            <a:headEnd/>
            <a:tailEnd/>
          </a:ln>
          <a:effectLst/>
        </p:spPr>
        <p:txBody>
          <a:bodyPr>
            <a:spAutoFit/>
          </a:bodyPr>
          <a:lstStyle/>
          <a:p>
            <a:pPr algn="ctr">
              <a:spcBef>
                <a:spcPct val="50000"/>
              </a:spcBef>
            </a:pPr>
            <a:r>
              <a:rPr lang="ar-BH" b="1">
                <a:solidFill>
                  <a:srgbClr val="000000"/>
                </a:solidFill>
                <a:latin typeface="Arial" charset="0"/>
                <a:cs typeface="Arabic Transparent" pitchFamily="2" charset="-78"/>
              </a:rPr>
              <a:t>الناتج المحلي الحقيقي للفرد =</a:t>
            </a:r>
            <a:endParaRPr lang="en-US" b="1">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checkerboard(across)">
                                      <p:cBhvr>
                                        <p:cTn id="7" dur="20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checkerboard(across)">
                                      <p:cBhvr>
                                        <p:cTn id="12" dur="20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checkerboard(across)">
                                      <p:cBhvr>
                                        <p:cTn id="17" dur="2000"/>
                                        <p:tgtEl>
                                          <p:spTgt spid="1434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checkerboard(across)">
                                      <p:cBhvr>
                                        <p:cTn id="22" dur="2000"/>
                                        <p:tgtEl>
                                          <p:spTgt spid="1434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41"/>
                                        </p:tgtEl>
                                        <p:attrNameLst>
                                          <p:attrName>style.visibility</p:attrName>
                                        </p:attrNameLst>
                                      </p:cBhvr>
                                      <p:to>
                                        <p:strVal val="visible"/>
                                      </p:to>
                                    </p:set>
                                    <p:animEffect transition="in" filter="checkerboard(across)">
                                      <p:cBhvr>
                                        <p:cTn id="27" dur="2000"/>
                                        <p:tgtEl>
                                          <p:spTgt spid="1434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44"/>
                                        </p:tgtEl>
                                        <p:attrNameLst>
                                          <p:attrName>style.visibility</p:attrName>
                                        </p:attrNameLst>
                                      </p:cBhvr>
                                      <p:to>
                                        <p:strVal val="visible"/>
                                      </p:to>
                                    </p:set>
                                    <p:animEffect transition="in" filter="checkerboard(across)">
                                      <p:cBhvr>
                                        <p:cTn id="32" dur="2000"/>
                                        <p:tgtEl>
                                          <p:spTgt spid="14344"/>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4347"/>
                                        </p:tgtEl>
                                        <p:attrNameLst>
                                          <p:attrName>style.visibility</p:attrName>
                                        </p:attrNameLst>
                                      </p:cBhvr>
                                      <p:to>
                                        <p:strVal val="visible"/>
                                      </p:to>
                                    </p:set>
                                    <p:animEffect transition="in" filter="checkerboard(across)">
                                      <p:cBhvr>
                                        <p:cTn id="37" dur="2000"/>
                                        <p:tgtEl>
                                          <p:spTgt spid="14347"/>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345"/>
                                        </p:tgtEl>
                                        <p:attrNameLst>
                                          <p:attrName>style.visibility</p:attrName>
                                        </p:attrNameLst>
                                      </p:cBhvr>
                                      <p:to>
                                        <p:strVal val="visible"/>
                                      </p:to>
                                    </p:set>
                                    <p:animEffect transition="in" filter="checkerboard(across)">
                                      <p:cBhvr>
                                        <p:cTn id="42" dur="2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p:bldP spid="14340" grpId="0" animBg="1"/>
      <p:bldP spid="14341" grpId="0" animBg="1"/>
      <p:bldP spid="14343" grpId="0" animBg="1"/>
      <p:bldP spid="14344" grpId="0" animBg="1"/>
      <p:bldP spid="14345" grpId="0" animBg="1"/>
      <p:bldP spid="1434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71727" y="188913"/>
            <a:ext cx="9362546" cy="519112"/>
          </a:xfrm>
          <a:prstGeom prst="rect">
            <a:avLst/>
          </a:prstGeom>
          <a:noFill/>
          <a:ln w="9525">
            <a:noFill/>
            <a:miter lim="800000"/>
            <a:headEnd/>
            <a:tailEnd/>
          </a:ln>
          <a:effectLst/>
        </p:spPr>
        <p:txBody>
          <a:bodyPr>
            <a:spAutoFit/>
          </a:bodyPr>
          <a:lstStyle/>
          <a:p>
            <a:pPr algn="just">
              <a:spcBef>
                <a:spcPct val="50000"/>
              </a:spcBef>
              <a:buFontTx/>
              <a:buBlip>
                <a:blip r:embed="rId2"/>
              </a:buBlip>
            </a:pPr>
            <a:r>
              <a:rPr lang="ar-BH" sz="2800" b="1">
                <a:solidFill>
                  <a:srgbClr val="000000"/>
                </a:solidFill>
                <a:latin typeface="Arial" charset="0"/>
                <a:cs typeface="Arabic Transparent" pitchFamily="2" charset="-78"/>
              </a:rPr>
              <a:t> مآخذ على استخدام معدل الناتج المحلي كمؤشر للرفاهية :</a:t>
            </a:r>
            <a:endParaRPr lang="en-US" sz="2800" b="1">
              <a:solidFill>
                <a:srgbClr val="000000"/>
              </a:solidFill>
              <a:latin typeface="Arial" charset="0"/>
              <a:cs typeface="Arabic Transparent" pitchFamily="2" charset="-78"/>
            </a:endParaRPr>
          </a:p>
        </p:txBody>
      </p:sp>
      <p:sp>
        <p:nvSpPr>
          <p:cNvPr id="13315" name="Text Box 3"/>
          <p:cNvSpPr txBox="1">
            <a:spLocks noChangeArrowheads="1"/>
          </p:cNvSpPr>
          <p:nvPr/>
        </p:nvSpPr>
        <p:spPr bwMode="auto">
          <a:xfrm>
            <a:off x="271727" y="622301"/>
            <a:ext cx="9362546" cy="3277820"/>
          </a:xfrm>
          <a:prstGeom prst="rect">
            <a:avLst/>
          </a:prstGeom>
          <a:solidFill>
            <a:schemeClr val="bg1"/>
          </a:solidFill>
          <a:ln w="9525">
            <a:noFill/>
            <a:miter lim="800000"/>
            <a:headEnd/>
            <a:tailEnd/>
          </a:ln>
          <a:effectLst/>
        </p:spPr>
        <p:txBody>
          <a:bodyPr>
            <a:spAutoFit/>
          </a:bodyPr>
          <a:lstStyle/>
          <a:p>
            <a:pPr marL="800100" lvl="1" indent="-342900" algn="just">
              <a:spcBef>
                <a:spcPct val="50000"/>
              </a:spcBef>
              <a:buFont typeface="Wingdings" pitchFamily="2" charset="2"/>
              <a:buAutoNum type="arabicPeriod"/>
            </a:pPr>
            <a:r>
              <a:rPr lang="ar-BH">
                <a:solidFill>
                  <a:srgbClr val="000000"/>
                </a:solidFill>
                <a:latin typeface="Arial" charset="0"/>
                <a:cs typeface="Arabic Transparent" pitchFamily="2" charset="-78"/>
              </a:rPr>
              <a:t> إن الناتج المحلي يمثل القيمة النقدية للسلع والخدمات التي يتم تسويقها، لذا فإنه لا يشتمل على السلع والخدمات التي لا يتم تداولها في الأسواق، كالخدمات المنزلية التي تؤديها الزوجة وأعمال الصيانة التي يؤديها الزوج.</a:t>
            </a:r>
          </a:p>
          <a:p>
            <a:pPr marL="800100" lvl="1" indent="-342900" algn="just">
              <a:spcBef>
                <a:spcPct val="50000"/>
              </a:spcBef>
              <a:buFont typeface="Wingdings" pitchFamily="2" charset="2"/>
              <a:buAutoNum type="arabicPeriod"/>
            </a:pPr>
            <a:r>
              <a:rPr lang="ar-BH">
                <a:solidFill>
                  <a:srgbClr val="000000"/>
                </a:solidFill>
              </a:rPr>
              <a:t> تتجاهل الطريقة المتبعة في تقدير الناتج المحلي الإجمالي قيمة وقت الراحة الذي يستمتع به أفراد المجتمع ويسهم في زيادة رفاهيتهم.</a:t>
            </a:r>
          </a:p>
          <a:p>
            <a:pPr marL="800100" lvl="1" indent="-342900" algn="just">
              <a:spcBef>
                <a:spcPct val="50000"/>
              </a:spcBef>
              <a:buFont typeface="Wingdings" pitchFamily="2" charset="2"/>
              <a:buAutoNum type="arabicPeriod"/>
            </a:pPr>
            <a:r>
              <a:rPr lang="ar-BH">
                <a:solidFill>
                  <a:srgbClr val="000000"/>
                </a:solidFill>
              </a:rPr>
              <a:t> لا تعكس مقارنة الناتج المحلي للأقطار المختلفة صورة دقيقة لتباين مستويات الرفاهية الاجتماعية لسكان هذه الأقطار.</a:t>
            </a:r>
            <a:endParaRPr lang="en-US">
              <a:solidFill>
                <a:srgbClr val="000000"/>
              </a:solidFill>
            </a:endParaRPr>
          </a:p>
          <a:p>
            <a:pPr marL="800100" lvl="1" indent="-342900" algn="just">
              <a:spcBef>
                <a:spcPct val="50000"/>
              </a:spcBef>
              <a:buFont typeface="Wingdings" pitchFamily="2" charset="2"/>
              <a:buAutoNum type="arabicPeriod"/>
            </a:pPr>
            <a:r>
              <a:rPr lang="ar-BH">
                <a:solidFill>
                  <a:srgbClr val="000000"/>
                </a:solidFill>
              </a:rPr>
              <a:t> لا تعكس الناتج المحلي الصورة الحقيقية لنمط توزيع الدخل والثروة في المجتمع.</a:t>
            </a:r>
            <a:endParaRPr lang="en-US">
              <a:solidFill>
                <a:srgbClr val="000000"/>
              </a:solidFill>
            </a:endParaRPr>
          </a:p>
          <a:p>
            <a:pPr marL="800100" lvl="1" indent="-342900" algn="just">
              <a:spcBef>
                <a:spcPct val="50000"/>
              </a:spcBef>
              <a:buFont typeface="Wingdings" pitchFamily="2" charset="2"/>
              <a:buAutoNum type="arabicPeriod"/>
            </a:pPr>
            <a:endParaRPr lang="en-US">
              <a:solidFill>
                <a:srgbClr val="000000"/>
              </a:solidFill>
            </a:endParaRPr>
          </a:p>
          <a:p>
            <a:pPr marL="800100" lvl="1" indent="-342900" algn="just">
              <a:spcBef>
                <a:spcPct val="50000"/>
              </a:spcBef>
              <a:buFont typeface="Wingdings" pitchFamily="2" charset="2"/>
              <a:buAutoNum type="arabicPeriod"/>
            </a:pP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checkerboard(across)">
                                      <p:cBhvr>
                                        <p:cTn id="7" dur="20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12" dur="20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7" dur="2000"/>
                                        <p:tgtEl>
                                          <p:spTgt spid="133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22" dur="2000"/>
                                        <p:tgtEl>
                                          <p:spTgt spid="133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7" dur="20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271727" y="620713"/>
            <a:ext cx="9362546" cy="2308324"/>
          </a:xfrm>
          <a:prstGeom prst="rect">
            <a:avLst/>
          </a:prstGeom>
          <a:solidFill>
            <a:schemeClr val="bg1"/>
          </a:solidFill>
          <a:ln w="9525">
            <a:noFill/>
            <a:miter lim="800000"/>
            <a:headEnd/>
            <a:tailEnd/>
          </a:ln>
          <a:effectLst/>
        </p:spPr>
        <p:txBody>
          <a:bodyPr>
            <a:spAutoFit/>
          </a:bodyPr>
          <a:lstStyle/>
          <a:p>
            <a:pPr marL="800100" lvl="1" indent="-342900" algn="just">
              <a:spcBef>
                <a:spcPct val="50000"/>
              </a:spcBef>
              <a:buFont typeface="Wingdings" pitchFamily="2" charset="2"/>
              <a:buAutoNum type="arabicPeriod" startAt="5"/>
            </a:pPr>
            <a:r>
              <a:rPr lang="ar-BH">
                <a:solidFill>
                  <a:srgbClr val="000000"/>
                </a:solidFill>
                <a:latin typeface="Arial" charset="0"/>
                <a:cs typeface="Arabic Transparent" pitchFamily="2" charset="-78"/>
              </a:rPr>
              <a:t> لا تأخذ طريقة تقدير الناتج المحلي بعين الاعتبار الآثار البيئية الضارة الناتجة عن النشاطات الاقتصادية.</a:t>
            </a:r>
          </a:p>
          <a:p>
            <a:pPr marL="800100" lvl="1" indent="-342900" algn="just">
              <a:spcBef>
                <a:spcPct val="50000"/>
              </a:spcBef>
              <a:buFont typeface="Wingdings" pitchFamily="2" charset="2"/>
              <a:buAutoNum type="arabicPeriod" startAt="5"/>
            </a:pPr>
            <a:r>
              <a:rPr lang="ar-BH">
                <a:solidFill>
                  <a:srgbClr val="000000"/>
                </a:solidFill>
              </a:rPr>
              <a:t> تختلف المجتمعات من حيث طبيعة وحدة المشكلات الاجتماعية التي تواجهها.</a:t>
            </a:r>
          </a:p>
          <a:p>
            <a:pPr marL="800100" lvl="1" indent="-342900" algn="just">
              <a:spcBef>
                <a:spcPct val="50000"/>
              </a:spcBef>
              <a:buFont typeface="Wingdings" pitchFamily="2" charset="2"/>
              <a:buAutoNum type="arabicPeriod" startAt="5"/>
            </a:pPr>
            <a:r>
              <a:rPr lang="ar-BH">
                <a:solidFill>
                  <a:srgbClr val="000000"/>
                </a:solidFill>
              </a:rPr>
              <a:t> لا يعكس تقدير الناتج المحلي الإجمالي الآثار السلبية للسلع التي تنتجها الأنشطة غير القانونية.</a:t>
            </a:r>
          </a:p>
          <a:p>
            <a:pPr marL="800100" lvl="1" indent="-342900" algn="just">
              <a:spcBef>
                <a:spcPct val="50000"/>
              </a:spcBef>
              <a:buFont typeface="Wingdings" pitchFamily="2" charset="2"/>
              <a:buAutoNum type="arabicPeriod" startAt="5"/>
            </a:pPr>
            <a:r>
              <a:rPr lang="ar-BH">
                <a:solidFill>
                  <a:srgbClr val="000000"/>
                </a:solidFill>
              </a:rPr>
              <a:t> أن معدل الدخل الفردي المقوم بالأسعار الجارية لم يعد مؤشراً دقيقاًَ لأغراض الم أن معدل الدخل الفردي المقوم بالأسعار الجارية لم يعد مؤشراً دقيقاًَ لأغراض المقارنات الدولية وذلك لاختلاف مستويات تكاليف المعيشة بين الدول.</a:t>
            </a:r>
          </a:p>
          <a:p>
            <a:pPr marL="800100" lvl="1" indent="-342900" algn="just">
              <a:spcBef>
                <a:spcPct val="50000"/>
              </a:spcBef>
              <a:buFont typeface="Wingdings" pitchFamily="2" charset="2"/>
              <a:buNone/>
            </a:pPr>
            <a:endParaRPr lang="en-US">
              <a:solidFill>
                <a:srgbClr val="000000"/>
              </a:solidFill>
              <a:latin typeface="Arial"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animEffect transition="in" filter="checkerboard(across)">
                                      <p:cBhvr>
                                        <p:cTn id="7" dur="2000"/>
                                        <p:tgtEl>
                                          <p:spTgt spid="389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8916">
                                            <p:txEl>
                                              <p:pRg st="1" end="1"/>
                                            </p:txEl>
                                          </p:spTgt>
                                        </p:tgtEl>
                                        <p:attrNameLst>
                                          <p:attrName>style.visibility</p:attrName>
                                        </p:attrNameLst>
                                      </p:cBhvr>
                                      <p:to>
                                        <p:strVal val="visible"/>
                                      </p:to>
                                    </p:set>
                                    <p:animEffect transition="in" filter="checkerboard(across)">
                                      <p:cBhvr>
                                        <p:cTn id="12" dur="2000"/>
                                        <p:tgtEl>
                                          <p:spTgt spid="389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8916">
                                            <p:txEl>
                                              <p:pRg st="2" end="2"/>
                                            </p:txEl>
                                          </p:spTgt>
                                        </p:tgtEl>
                                        <p:attrNameLst>
                                          <p:attrName>style.visibility</p:attrName>
                                        </p:attrNameLst>
                                      </p:cBhvr>
                                      <p:to>
                                        <p:strVal val="visible"/>
                                      </p:to>
                                    </p:set>
                                    <p:animEffect transition="in" filter="checkerboard(across)">
                                      <p:cBhvr>
                                        <p:cTn id="17" dur="2000"/>
                                        <p:tgtEl>
                                          <p:spTgt spid="389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8916">
                                            <p:txEl>
                                              <p:pRg st="3" end="3"/>
                                            </p:txEl>
                                          </p:spTgt>
                                        </p:tgtEl>
                                        <p:attrNameLst>
                                          <p:attrName>style.visibility</p:attrName>
                                        </p:attrNameLst>
                                      </p:cBhvr>
                                      <p:to>
                                        <p:strVal val="visible"/>
                                      </p:to>
                                    </p:set>
                                    <p:animEffect transition="in" filter="checkerboard(across)">
                                      <p:cBhvr>
                                        <p:cTn id="22" dur="2000"/>
                                        <p:tgtEl>
                                          <p:spTgt spid="389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31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32</a:t>
            </a:fld>
            <a:endParaRPr lang="en-US"/>
          </a:p>
        </p:txBody>
      </p:sp>
      <p:pic>
        <p:nvPicPr>
          <p:cNvPr id="1026" name="Picture 2"/>
          <p:cNvPicPr>
            <a:picLocks noChangeAspect="1" noChangeArrowheads="1"/>
          </p:cNvPicPr>
          <p:nvPr/>
        </p:nvPicPr>
        <p:blipFill>
          <a:blip r:embed="rId2"/>
          <a:srcRect/>
          <a:stretch>
            <a:fillRect/>
          </a:stretch>
        </p:blipFill>
        <p:spPr bwMode="auto">
          <a:xfrm>
            <a:off x="2665413" y="1722438"/>
            <a:ext cx="4572000" cy="3429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1653</TotalTime>
  <Words>2532</Words>
  <Application>Microsoft Office PowerPoint</Application>
  <PresentationFormat>A4 Paper (210x297 mm)‎</PresentationFormat>
  <Paragraphs>320</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الشريحة 1</vt:lpstr>
      <vt:lpstr> المحاضرة الثالثة </vt:lpstr>
      <vt:lpstr>عناصر المحاضرة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Super_User</cp:lastModifiedBy>
  <cp:revision>123</cp:revision>
  <dcterms:created xsi:type="dcterms:W3CDTF">2009-10-14T19:14:34Z</dcterms:created>
  <dcterms:modified xsi:type="dcterms:W3CDTF">2010-10-02T18:45:55Z</dcterms:modified>
</cp:coreProperties>
</file>