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494"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13/01/34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13/01/34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13/01/34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13/01/34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13/01/34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13/01/34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13/01/34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13/01/34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13/01/34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13/01/34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13/01/34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13/01/34</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sp>
        <p:nvSpPr>
          <p:cNvPr id="3" name="عنوان فرعي 2"/>
          <p:cNvSpPr>
            <a:spLocks noGrp="1"/>
          </p:cNvSpPr>
          <p:nvPr>
            <p:ph type="subTitle" idx="1"/>
          </p:nvPr>
        </p:nvSpPr>
        <p:spPr/>
        <p:txBody>
          <a:bodyPr/>
          <a:lstStyle/>
          <a:p>
            <a:endParaRPr lang="ar-SA" dirty="0"/>
          </a:p>
        </p:txBody>
      </p:sp>
    </p:spTree>
    <p:extLst>
      <p:ext uri="{BB962C8B-B14F-4D97-AF65-F5344CB8AC3E}">
        <p14:creationId xmlns:p14="http://schemas.microsoft.com/office/powerpoint/2010/main" val="22037934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    الكابلات المحورية </a:t>
            </a:r>
            <a:r>
              <a:rPr lang="en-US" dirty="0"/>
              <a:t>Coaxial Cable</a:t>
            </a:r>
          </a:p>
          <a:p>
            <a:r>
              <a:rPr lang="en-US" dirty="0"/>
              <a:t>2-    </a:t>
            </a:r>
            <a:r>
              <a:rPr lang="ar-SA" dirty="0"/>
              <a:t>الكابلات الملتوية </a:t>
            </a:r>
            <a:r>
              <a:rPr lang="en-US" dirty="0"/>
              <a:t>Twisted Pair.</a:t>
            </a:r>
          </a:p>
          <a:p>
            <a:r>
              <a:rPr lang="en-US" dirty="0"/>
              <a:t>3-    </a:t>
            </a:r>
            <a:r>
              <a:rPr lang="ar-SA" dirty="0"/>
              <a:t>كابلات الألياف البصرية </a:t>
            </a:r>
            <a:r>
              <a:rPr lang="en-US" dirty="0"/>
              <a:t>Fiber Optic</a:t>
            </a:r>
          </a:p>
          <a:p>
            <a:r>
              <a:rPr lang="ar-SA" dirty="0"/>
              <a:t>أولا : الكابلات المحورية </a:t>
            </a:r>
            <a:r>
              <a:rPr lang="en-US" dirty="0"/>
              <a:t>Coaxial </a:t>
            </a:r>
            <a:r>
              <a:rPr lang="en-US" dirty="0" smtClean="0"/>
              <a:t>Cable</a:t>
            </a:r>
            <a:endParaRPr lang="ar-SA" dirty="0" smtClean="0"/>
          </a:p>
          <a:p>
            <a:pPr marL="0" indent="0">
              <a:buNone/>
            </a:pPr>
            <a:endParaRPr lang="ar-SA" dirty="0"/>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57487" y="4005064"/>
            <a:ext cx="3629025" cy="2419350"/>
          </a:xfrm>
          <a:prstGeom prst="rect">
            <a:avLst/>
          </a:prstGeom>
        </p:spPr>
      </p:pic>
    </p:spTree>
    <p:extLst>
      <p:ext uri="{BB962C8B-B14F-4D97-AF65-F5344CB8AC3E}">
        <p14:creationId xmlns:p14="http://schemas.microsoft.com/office/powerpoint/2010/main" val="4191841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normAutofit fontScale="32500" lnSpcReduction="20000"/>
          </a:bodyPr>
          <a:lstStyle/>
          <a:p>
            <a:r>
              <a:rPr lang="ar-SA" dirty="0"/>
              <a:t>تتكون الأسلاك المحورية في أبسط صورها من التالي:</a:t>
            </a:r>
          </a:p>
          <a:p>
            <a:endParaRPr lang="ar-SA" dirty="0"/>
          </a:p>
          <a:p>
            <a:r>
              <a:rPr lang="ar-SA" dirty="0"/>
              <a:t>1- محور من النحاس الصلب محاط بمادة عازلة.</a:t>
            </a:r>
          </a:p>
          <a:p>
            <a:endParaRPr lang="ar-SA" dirty="0"/>
          </a:p>
          <a:p>
            <a:r>
              <a:rPr lang="ar-SA" dirty="0"/>
              <a:t>2- ضفائر معدنية للحماية.</a:t>
            </a:r>
          </a:p>
          <a:p>
            <a:endParaRPr lang="ar-SA" dirty="0"/>
          </a:p>
          <a:p>
            <a:r>
              <a:rPr lang="ar-SA" dirty="0"/>
              <a:t>3- غطاء خارجي مصنوع من المطاط أو البلاستيك أو </a:t>
            </a:r>
            <a:r>
              <a:rPr lang="ar-SA" dirty="0" err="1"/>
              <a:t>التفلون</a:t>
            </a:r>
            <a:r>
              <a:rPr lang="ar-SA" dirty="0"/>
              <a:t> </a:t>
            </a:r>
            <a:r>
              <a:rPr lang="en-US" dirty="0"/>
              <a:t>Teflon.</a:t>
            </a:r>
          </a:p>
          <a:p>
            <a:endParaRPr lang="en-US" dirty="0"/>
          </a:p>
          <a:p>
            <a:r>
              <a:rPr lang="ar-SA" dirty="0"/>
              <a:t>تقوم الضفائر المعدنية بحماية المحور من تأثير التداخل الكهرومغناطيسي </a:t>
            </a:r>
            <a:r>
              <a:rPr lang="en-US" dirty="0"/>
              <a:t>EMI </a:t>
            </a:r>
            <a:r>
              <a:rPr lang="ar-SA" dirty="0"/>
              <a:t>و الإشارات التي تتسرب من الأسلاك المجاورة أو ما يسمى </a:t>
            </a:r>
            <a:r>
              <a:rPr lang="en-US" dirty="0"/>
              <a:t>Crosstalk .</a:t>
            </a:r>
          </a:p>
          <a:p>
            <a:endParaRPr lang="en-US" dirty="0"/>
          </a:p>
          <a:p>
            <a:r>
              <a:rPr lang="ar-SA" dirty="0"/>
              <a:t>إضافة لذلك تستخدم بعض الأسلاك المحورية طبقة أو طبقتين من القصدير كحماية إضافية.</a:t>
            </a:r>
          </a:p>
          <a:p>
            <a:endParaRPr lang="ar-SA" dirty="0"/>
          </a:p>
          <a:p>
            <a:r>
              <a:rPr lang="ar-SA" dirty="0"/>
              <a:t>هناك نوعان من الأسلاك المحورية:</a:t>
            </a:r>
          </a:p>
          <a:p>
            <a:endParaRPr lang="ar-SA" dirty="0"/>
          </a:p>
          <a:p>
            <a:r>
              <a:rPr lang="ar-SA" dirty="0"/>
              <a:t>1- السلك المحوري الرقيق </a:t>
            </a:r>
            <a:r>
              <a:rPr lang="en-US" dirty="0"/>
              <a:t>Thin.</a:t>
            </a:r>
          </a:p>
          <a:p>
            <a:endParaRPr lang="en-US" dirty="0"/>
          </a:p>
          <a:p>
            <a:r>
              <a:rPr lang="en-US" dirty="0"/>
              <a:t>2- </a:t>
            </a:r>
            <a:r>
              <a:rPr lang="ar-SA" dirty="0"/>
              <a:t>السلك المحوري الثخين </a:t>
            </a:r>
            <a:r>
              <a:rPr lang="en-US" dirty="0"/>
              <a:t>Thick.</a:t>
            </a:r>
          </a:p>
          <a:p>
            <a:endParaRPr lang="en-US" dirty="0"/>
          </a:p>
          <a:p>
            <a:r>
              <a:rPr lang="ar-SA" dirty="0"/>
              <a:t>النوع الأول هو سلك مرن رقيق يصل قطره الى 0.6 سم و يستخدم عادة في شبكات 10</a:t>
            </a:r>
            <a:r>
              <a:rPr lang="en-US" dirty="0"/>
              <a:t>Base2 </a:t>
            </a:r>
            <a:r>
              <a:rPr lang="ar-SA" dirty="0"/>
              <a:t>و يوصل مباشرة الى بطاقة الشبكة.</a:t>
            </a:r>
          </a:p>
          <a:p>
            <a:endParaRPr lang="ar-SA" dirty="0"/>
          </a:p>
          <a:p>
            <a:r>
              <a:rPr lang="ar-SA" dirty="0"/>
              <a:t>أما النوع الثاني فهو سلك ثخين متصلب و غير مرن و يصل قطره إلى 1.2 سم و يستخدم عادة في شبكات 10</a:t>
            </a:r>
            <a:r>
              <a:rPr lang="en-US" dirty="0"/>
              <a:t>Base5 </a:t>
            </a:r>
            <a:r>
              <a:rPr lang="ar-SA" dirty="0"/>
              <a:t>و لأنه أثخن من النوع الأول فإنه يستطيع الوصول إلى مسافات أبعد دون توهين للإشارة ، فبينما لا يصل السلك الأول لأكثر من 185 متر يصل السلك الثخين إلى 500 متر.</a:t>
            </a:r>
          </a:p>
          <a:p>
            <a:endParaRPr lang="ar-SA" dirty="0"/>
          </a:p>
          <a:p>
            <a:r>
              <a:rPr lang="ar-SA" dirty="0"/>
              <a:t>ثانيا : الكابلات الملتوية </a:t>
            </a:r>
            <a:r>
              <a:rPr lang="en-US" dirty="0"/>
              <a:t>Twisted </a:t>
            </a:r>
            <a:r>
              <a:rPr lang="en-US" dirty="0" smtClean="0"/>
              <a:t>Pair</a:t>
            </a:r>
          </a:p>
          <a:p>
            <a:endParaRPr lang="ar-SA" dirty="0"/>
          </a:p>
        </p:txBody>
      </p:sp>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7704" y="4932345"/>
            <a:ext cx="3257550" cy="1943100"/>
          </a:xfrm>
          <a:prstGeom prst="rect">
            <a:avLst/>
          </a:prstGeom>
        </p:spPr>
      </p:pic>
    </p:spTree>
    <p:extLst>
      <p:ext uri="{BB962C8B-B14F-4D97-AF65-F5344CB8AC3E}">
        <p14:creationId xmlns:p14="http://schemas.microsoft.com/office/powerpoint/2010/main" val="91231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sz="1400" dirty="0"/>
              <a:t>تتكون الأسلاك ذات الأزواج المجدولة في أبسط صورها من زوج من أسلاك نحاسية معزولة و ملتفة</a:t>
            </a:r>
          </a:p>
          <a:p>
            <a:r>
              <a:rPr lang="ar-SA" sz="1400" dirty="0"/>
              <a:t>حول بعضها البعض ، حيث يعمل هذا الالتفاف على تقليل تأثير التداخل الكهرومغناطيسي شيئا ما.</a:t>
            </a:r>
          </a:p>
          <a:p>
            <a:r>
              <a:rPr lang="ar-SA" sz="1400" dirty="0"/>
              <a:t>تنقسم الأسلاك ذات الأزواج المجدولة إلى نوعين هما:</a:t>
            </a:r>
          </a:p>
          <a:p>
            <a:r>
              <a:rPr lang="ar-SA" sz="1400" dirty="0"/>
              <a:t>1-   غير محمية </a:t>
            </a:r>
            <a:r>
              <a:rPr lang="en-US" sz="1400" dirty="0"/>
              <a:t>Unshielded Twisted Pair ) UTP)</a:t>
            </a:r>
          </a:p>
          <a:p>
            <a:r>
              <a:rPr lang="ar-SA" sz="1400" dirty="0"/>
              <a:t>ويتكون من أسلاك ملتوية داخل غطاء بلاستيكي بسيط ويستخدم هذا النوع في  10</a:t>
            </a:r>
            <a:r>
              <a:rPr lang="en-US" sz="1400" dirty="0"/>
              <a:t>Base T</a:t>
            </a:r>
          </a:p>
          <a:p>
            <a:endParaRPr lang="ar-SA" sz="1400" dirty="0"/>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5856" y="3645024"/>
            <a:ext cx="4076700" cy="2419350"/>
          </a:xfrm>
          <a:prstGeom prst="rect">
            <a:avLst/>
          </a:prstGeom>
        </p:spPr>
      </p:pic>
    </p:spTree>
    <p:extLst>
      <p:ext uri="{BB962C8B-B14F-4D97-AF65-F5344CB8AC3E}">
        <p14:creationId xmlns:p14="http://schemas.microsoft.com/office/powerpoint/2010/main" val="1627775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sz="1800" b="1" dirty="0"/>
              <a:t>-   المحمية </a:t>
            </a:r>
            <a:r>
              <a:rPr lang="en-US" sz="1800" b="1" dirty="0"/>
              <a:t>STP   ( Shielded)</a:t>
            </a:r>
            <a:endParaRPr lang="en-US" sz="1800" dirty="0"/>
          </a:p>
          <a:p>
            <a:r>
              <a:rPr lang="ar-SA" sz="1800" dirty="0"/>
              <a:t>عبارة عن زوج من الأسلاك الملتوية المحمية بطبقة من القصدير ثم بغلاف بلاستيكي خارجي وهي أقل عرضة للتداخل الكهرومغناطيسي وتستطيع دعم الإرسال لمسافات أبعد كما توفر سرعات بث أكبر في بعض الأحيان.</a:t>
            </a:r>
          </a:p>
          <a:p>
            <a:endParaRPr lang="ar-SA" sz="1800" dirty="0"/>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8313" y="3212976"/>
            <a:ext cx="4076700" cy="2295525"/>
          </a:xfrm>
          <a:prstGeom prst="rect">
            <a:avLst/>
          </a:prstGeom>
        </p:spPr>
      </p:pic>
    </p:spTree>
    <p:extLst>
      <p:ext uri="{BB962C8B-B14F-4D97-AF65-F5344CB8AC3E}">
        <p14:creationId xmlns:p14="http://schemas.microsoft.com/office/powerpoint/2010/main" val="20428259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sz="1400" dirty="0"/>
              <a:t>تتفوق الاسلاك الغير محمية على المحمية </a:t>
            </a:r>
            <a:r>
              <a:rPr lang="ar-SA" sz="1400" dirty="0" err="1"/>
              <a:t>فى</a:t>
            </a:r>
            <a:r>
              <a:rPr lang="ar-SA" sz="1400" dirty="0"/>
              <a:t> </a:t>
            </a:r>
            <a:r>
              <a:rPr lang="ar-SA" sz="1400" dirty="0" err="1"/>
              <a:t>الاتى</a:t>
            </a:r>
            <a:r>
              <a:rPr lang="ar-SA" sz="1400" dirty="0"/>
              <a:t> :</a:t>
            </a:r>
          </a:p>
          <a:p>
            <a:r>
              <a:rPr lang="ar-SA" sz="1400" dirty="0"/>
              <a:t>1-   أقل عرضة للتداخل الكهرومغناطيسي.</a:t>
            </a:r>
          </a:p>
          <a:p>
            <a:r>
              <a:rPr lang="ar-SA" sz="1400" dirty="0"/>
              <a:t>2-   تستطيع دعم الإرسال لمسافات أبعد.</a:t>
            </a:r>
          </a:p>
          <a:p>
            <a:r>
              <a:rPr lang="ar-SA" sz="1400" dirty="0"/>
              <a:t>3-   في بعض الظروف توفر سرعات بث أكبر.</a:t>
            </a:r>
          </a:p>
          <a:p>
            <a:r>
              <a:rPr lang="ar-SA" sz="1400" b="1" dirty="0"/>
              <a:t>تستخدم الأسلاك ذات الأزواج المجدولة</a:t>
            </a:r>
            <a:r>
              <a:rPr lang="en-US" sz="1400" b="1" dirty="0"/>
              <a:t>TP</a:t>
            </a:r>
            <a:r>
              <a:rPr lang="ar-SA" sz="1400" b="1" dirty="0"/>
              <a:t>عادة في الحالات التالية:</a:t>
            </a:r>
            <a:endParaRPr lang="ar-SA" sz="1400" dirty="0"/>
          </a:p>
          <a:p>
            <a:r>
              <a:rPr lang="ar-SA" sz="1400" dirty="0"/>
              <a:t>*    ميزانية محدودة للشبكة.</a:t>
            </a:r>
          </a:p>
          <a:p>
            <a:r>
              <a:rPr lang="ar-SA" sz="1400" dirty="0"/>
              <a:t>*    هناك حاجة لتوفير سهولة و بساطة في التركيب.</a:t>
            </a:r>
          </a:p>
          <a:p>
            <a:r>
              <a:rPr lang="ar-SA" sz="1400" dirty="0"/>
              <a:t>ثالثا: كابلات الألياف البصرية </a:t>
            </a:r>
            <a:r>
              <a:rPr lang="en-US" sz="1400" dirty="0"/>
              <a:t>Fiber Optic</a:t>
            </a:r>
          </a:p>
          <a:p>
            <a:r>
              <a:rPr lang="ar-SA" sz="1400" b="1" dirty="0"/>
              <a:t>تتكون أسلاك الألياف البصرية من أسطوانة رقيقة جدا من الزجاج أو البلاستيك بسمك الشعرة تسمى الصميم </a:t>
            </a:r>
            <a:r>
              <a:rPr lang="en-US" sz="1400" b="1" dirty="0"/>
              <a:t>Core </a:t>
            </a:r>
            <a:r>
              <a:rPr lang="ar-SA" sz="1400" b="1" dirty="0"/>
              <a:t>و يكسى هذا الصميم بطبقة من الزجاج تكون مصممة لعكس الضوء عليه، وتغطى من ثم بطبقة </a:t>
            </a:r>
            <a:r>
              <a:rPr lang="ar-SA" sz="1400" b="1" dirty="0" err="1"/>
              <a:t>مقواة</a:t>
            </a:r>
            <a:r>
              <a:rPr lang="ar-SA" sz="1400" b="1" dirty="0"/>
              <a:t> </a:t>
            </a:r>
            <a:r>
              <a:rPr lang="en-US" sz="1400" b="1" dirty="0"/>
              <a:t>Kevlar </a:t>
            </a:r>
            <a:r>
              <a:rPr lang="ar-SA" sz="1400" b="1" dirty="0"/>
              <a:t>و التي بدورها تكون محمية بغطاء خارجي من البلاستيك. </a:t>
            </a:r>
            <a:endParaRPr lang="ar-SA" sz="1400" dirty="0"/>
          </a:p>
          <a:p>
            <a:endParaRPr lang="ar-SA" sz="1400" dirty="0" smtClean="0"/>
          </a:p>
          <a:p>
            <a:endParaRPr lang="ar-SA" sz="1400" dirty="0"/>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3808" y="4293096"/>
            <a:ext cx="3886200" cy="2343150"/>
          </a:xfrm>
          <a:prstGeom prst="rect">
            <a:avLst/>
          </a:prstGeom>
        </p:spPr>
      </p:pic>
    </p:spTree>
    <p:extLst>
      <p:ext uri="{BB962C8B-B14F-4D97-AF65-F5344CB8AC3E}">
        <p14:creationId xmlns:p14="http://schemas.microsoft.com/office/powerpoint/2010/main" val="2306126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55000" lnSpcReduction="20000"/>
          </a:bodyPr>
          <a:lstStyle/>
          <a:p>
            <a:r>
              <a:rPr lang="ar-SA" b="1" dirty="0"/>
              <a:t>و حيث أن كل </a:t>
            </a:r>
            <a:r>
              <a:rPr lang="en-US" b="1" dirty="0"/>
              <a:t>Core </a:t>
            </a:r>
            <a:r>
              <a:rPr lang="ar-SA" b="1" dirty="0"/>
              <a:t>لا يستطيع نقل الضوء أو الإشارة إلا في اتجاه واحد فقط فإنه لا بد من استخدام سلكين من الألياف البصرية واحد للإرسال و الثاني للاستقبال. </a:t>
            </a:r>
            <a:endParaRPr lang="ar-SA" dirty="0"/>
          </a:p>
          <a:p>
            <a:r>
              <a:rPr lang="ar-SA" b="1" dirty="0"/>
              <a:t>توفر أسلاك الألياف البصرية المزايا التالية: </a:t>
            </a:r>
            <a:endParaRPr lang="ar-SA" dirty="0"/>
          </a:p>
          <a:p>
            <a:r>
              <a:rPr lang="ar-SA" b="1" dirty="0"/>
              <a:t>1- منيعة ضد التداخل الكهرومغناطيسي و التداخل من الأسلاك المجاورة. </a:t>
            </a:r>
            <a:endParaRPr lang="ar-SA" dirty="0"/>
          </a:p>
          <a:p>
            <a:r>
              <a:rPr lang="ar-SA" b="1" dirty="0"/>
              <a:t>2- معدلات التوهين منخفضة جدا. </a:t>
            </a:r>
            <a:endParaRPr lang="ar-SA" dirty="0"/>
          </a:p>
          <a:p>
            <a:r>
              <a:rPr lang="ar-SA" b="1" dirty="0"/>
              <a:t>3- سرعة إرسال بيانات مرتفعة جدا بدأت ب 100 </a:t>
            </a:r>
            <a:r>
              <a:rPr lang="ar-SA" b="1" dirty="0" err="1"/>
              <a:t>ميجابت</a:t>
            </a:r>
            <a:r>
              <a:rPr lang="ar-SA" b="1" dirty="0"/>
              <a:t> في الثانية و قد وصلت حاليا الى 200000 </a:t>
            </a:r>
            <a:r>
              <a:rPr lang="ar-SA" b="1" dirty="0" err="1"/>
              <a:t>ميجابت</a:t>
            </a:r>
            <a:r>
              <a:rPr lang="ar-SA" b="1" dirty="0"/>
              <a:t> في الثانية. </a:t>
            </a:r>
            <a:endParaRPr lang="ar-SA" dirty="0"/>
          </a:p>
          <a:p>
            <a:r>
              <a:rPr lang="ar-SA" b="1" dirty="0"/>
              <a:t>4- في الألياف البصرية يتم تحويل البيانات الرقمية إلى نبضات من الضوء، و حيث أنه لا يمر بهذه الألياف أي إشارات كهربية فإن مستوى الأمن الذي تقدمه ضد التصنت يكون مرتفعا. </a:t>
            </a:r>
            <a:endParaRPr lang="ar-SA" dirty="0"/>
          </a:p>
          <a:p>
            <a:r>
              <a:rPr lang="ar-SA" b="1" dirty="0"/>
              <a:t>أما العيب الرئيسي لهذه الأسلاك فهو نابع من طبيعتها ، فتركيب هذه الأسلاك و صيانتها أمر غاية في الصعوبة فأي كسر أو انحناء سيؤدي إلى عطبها . </a:t>
            </a:r>
            <a:endParaRPr lang="ar-SA" dirty="0"/>
          </a:p>
          <a:p>
            <a:r>
              <a:rPr lang="ar-SA" b="1" dirty="0"/>
              <a:t>تعتبر الألياف البصرية ذات الصميم المصنوع من البلاستيك أسهل تركيبا و أقل عرضة للكسر ، ولكنها لا تستطيع حمل نبضات الضوء مسافات شاسعة كتلك المزودة بصميم زجاجي. </a:t>
            </a:r>
            <a:endParaRPr lang="ar-SA" dirty="0"/>
          </a:p>
          <a:p>
            <a:r>
              <a:rPr lang="ar-SA" b="1" dirty="0"/>
              <a:t>و الألياف البصرية بشكل عام تكلفتها مرتفعة كثيرا قياسا بالأسلاك النحاسية. </a:t>
            </a:r>
            <a:endParaRPr lang="ar-SA" dirty="0"/>
          </a:p>
          <a:p>
            <a:r>
              <a:rPr lang="ar-SA" b="1" dirty="0"/>
              <a:t>من غير المحبذ استخدام الألياف البصرية في الحالات التالية: </a:t>
            </a:r>
            <a:endParaRPr lang="ar-SA" dirty="0"/>
          </a:p>
          <a:p>
            <a:r>
              <a:rPr lang="ar-SA" dirty="0"/>
              <a:t>1-   </a:t>
            </a:r>
            <a:r>
              <a:rPr lang="ar-SA" b="1" dirty="0"/>
              <a:t> ميزانية محدودة. </a:t>
            </a:r>
            <a:endParaRPr lang="ar-SA" dirty="0"/>
          </a:p>
          <a:p>
            <a:r>
              <a:rPr lang="ar-SA" b="1" dirty="0"/>
              <a:t>2-   عدم توفر الخبرة الكافية لتركيبها.</a:t>
            </a:r>
            <a:endParaRPr lang="ar-SA" dirty="0"/>
          </a:p>
          <a:p>
            <a:endParaRPr lang="ar-SA" dirty="0"/>
          </a:p>
        </p:txBody>
      </p:sp>
    </p:spTree>
    <p:extLst>
      <p:ext uri="{BB962C8B-B14F-4D97-AF65-F5344CB8AC3E}">
        <p14:creationId xmlns:p14="http://schemas.microsoft.com/office/powerpoint/2010/main" val="2927016954"/>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417</Words>
  <Application>Microsoft Office PowerPoint</Application>
  <PresentationFormat>عرض على الشاشة (3:4)‏</PresentationFormat>
  <Paragraphs>55</Paragraphs>
  <Slides>7</Slides>
  <Notes>0</Notes>
  <HiddenSlides>0</HiddenSlides>
  <MMClips>0</MMClips>
  <ScaleCrop>false</ScaleCrop>
  <HeadingPairs>
    <vt:vector size="4" baseType="variant">
      <vt:variant>
        <vt:lpstr>نسق</vt:lpstr>
      </vt:variant>
      <vt:variant>
        <vt:i4>1</vt:i4>
      </vt:variant>
      <vt:variant>
        <vt:lpstr>عناوين الشرائح</vt:lpstr>
      </vt:variant>
      <vt:variant>
        <vt:i4>7</vt:i4>
      </vt:variant>
    </vt:vector>
  </HeadingPairs>
  <TitlesOfParts>
    <vt:vector size="8" baseType="lpstr">
      <vt:lpstr>سمة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gnoony</dc:creator>
  <cp:lastModifiedBy>gnoony</cp:lastModifiedBy>
  <cp:revision>1</cp:revision>
  <dcterms:created xsi:type="dcterms:W3CDTF">2012-11-26T19:52:54Z</dcterms:created>
  <dcterms:modified xsi:type="dcterms:W3CDTF">2012-11-26T19:59:31Z</dcterms:modified>
</cp:coreProperties>
</file>