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34"/>
  </p:notesMasterIdLst>
  <p:handoutMasterIdLst>
    <p:handoutMasterId r:id="rId35"/>
  </p:handoutMasterIdLst>
  <p:sldIdLst>
    <p:sldId id="363" r:id="rId2"/>
    <p:sldId id="310" r:id="rId3"/>
    <p:sldId id="393" r:id="rId4"/>
    <p:sldId id="440" r:id="rId5"/>
    <p:sldId id="471" r:id="rId6"/>
    <p:sldId id="472" r:id="rId7"/>
    <p:sldId id="473" r:id="rId8"/>
    <p:sldId id="441" r:id="rId9"/>
    <p:sldId id="476" r:id="rId10"/>
    <p:sldId id="477" r:id="rId11"/>
    <p:sldId id="478" r:id="rId12"/>
    <p:sldId id="479" r:id="rId13"/>
    <p:sldId id="470" r:id="rId14"/>
    <p:sldId id="474" r:id="rId15"/>
    <p:sldId id="475" r:id="rId16"/>
    <p:sldId id="480" r:id="rId17"/>
    <p:sldId id="481" r:id="rId18"/>
    <p:sldId id="459" r:id="rId19"/>
    <p:sldId id="460" r:id="rId20"/>
    <p:sldId id="461" r:id="rId21"/>
    <p:sldId id="490" r:id="rId22"/>
    <p:sldId id="491" r:id="rId23"/>
    <p:sldId id="492" r:id="rId24"/>
    <p:sldId id="463" r:id="rId25"/>
    <p:sldId id="468" r:id="rId26"/>
    <p:sldId id="469" r:id="rId27"/>
    <p:sldId id="487" r:id="rId28"/>
    <p:sldId id="488" r:id="rId29"/>
    <p:sldId id="391" r:id="rId30"/>
    <p:sldId id="493" r:id="rId31"/>
    <p:sldId id="494" r:id="rId32"/>
    <p:sldId id="317" r:id="rId33"/>
  </p:sldIdLst>
  <p:sldSz cx="9906000" cy="6858000" type="A4"/>
  <p:notesSz cx="7099300" cy="10234613"/>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modifyVerifier cryptProviderType="rsaFull" cryptAlgorithmClass="hash" cryptAlgorithmType="typeAny" cryptAlgorithmSid="4" spinCount="100000" saltData="inFN215HG/L0Mouiol6zHQ==" hashData="VuLJ6Lr5Z/OUwzrj+ymW+ZJvSGk="/>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DB69"/>
    <a:srgbClr val="009900"/>
    <a:srgbClr val="481DC3"/>
    <a:srgbClr val="FF6600"/>
    <a:srgbClr val="FFCCFF"/>
    <a:srgbClr val="FF3300"/>
    <a:srgbClr val="FF006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5422" autoAdjust="0"/>
  </p:normalViewPr>
  <p:slideViewPr>
    <p:cSldViewPr>
      <p:cViewPr>
        <p:scale>
          <a:sx n="66" d="100"/>
          <a:sy n="66" d="100"/>
        </p:scale>
        <p:origin x="-1452" y="-49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8" d="100"/>
          <a:sy n="48" d="100"/>
        </p:scale>
        <p:origin x="-2946" y="-96"/>
      </p:cViewPr>
      <p:guideLst>
        <p:guide orient="horz" pos="3223"/>
        <p:guide pos="223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022937" y="0"/>
            <a:ext cx="3076363" cy="511731"/>
          </a:xfrm>
          <a:prstGeom prst="rect">
            <a:avLst/>
          </a:prstGeom>
        </p:spPr>
        <p:txBody>
          <a:bodyPr vert="horz" lIns="99048" tIns="49524" rIns="99048" bIns="49524" rtlCol="1"/>
          <a:lstStyle>
            <a:lvl1pPr algn="r">
              <a:defRPr sz="1300"/>
            </a:lvl1pPr>
          </a:lstStyle>
          <a:p>
            <a:endParaRPr lang="ar-SA"/>
          </a:p>
        </p:txBody>
      </p:sp>
      <p:sp>
        <p:nvSpPr>
          <p:cNvPr id="3" name="Date Placeholder 2"/>
          <p:cNvSpPr>
            <a:spLocks noGrp="1"/>
          </p:cNvSpPr>
          <p:nvPr>
            <p:ph type="dt" sz="quarter" idx="1"/>
          </p:nvPr>
        </p:nvSpPr>
        <p:spPr>
          <a:xfrm>
            <a:off x="1644" y="0"/>
            <a:ext cx="3076363" cy="511731"/>
          </a:xfrm>
          <a:prstGeom prst="rect">
            <a:avLst/>
          </a:prstGeom>
        </p:spPr>
        <p:txBody>
          <a:bodyPr vert="horz" lIns="99048" tIns="49524" rIns="99048" bIns="49524" rtlCol="1"/>
          <a:lstStyle>
            <a:lvl1pPr algn="l">
              <a:defRPr sz="1300"/>
            </a:lvl1pPr>
          </a:lstStyle>
          <a:p>
            <a:fld id="{AFB260C2-88BB-41E7-AA2D-A3E99C814629}" type="datetimeFigureOut">
              <a:rPr lang="ar-SA" smtClean="0"/>
              <a:pPr/>
              <a:t>01/05/1432</a:t>
            </a:fld>
            <a:endParaRPr lang="ar-SA"/>
          </a:p>
        </p:txBody>
      </p:sp>
      <p:sp>
        <p:nvSpPr>
          <p:cNvPr id="4" name="Footer Placeholder 3"/>
          <p:cNvSpPr>
            <a:spLocks noGrp="1"/>
          </p:cNvSpPr>
          <p:nvPr>
            <p:ph type="ftr" sz="quarter" idx="2"/>
          </p:nvPr>
        </p:nvSpPr>
        <p:spPr>
          <a:xfrm>
            <a:off x="4022937" y="9721106"/>
            <a:ext cx="3076363" cy="511731"/>
          </a:xfrm>
          <a:prstGeom prst="rect">
            <a:avLst/>
          </a:prstGeom>
        </p:spPr>
        <p:txBody>
          <a:bodyPr vert="horz" lIns="99048" tIns="49524" rIns="99048" bIns="49524" rtlCol="1" anchor="b"/>
          <a:lstStyle>
            <a:lvl1pPr algn="r">
              <a:defRPr sz="1300"/>
            </a:lvl1pPr>
          </a:lstStyle>
          <a:p>
            <a:endParaRPr lang="ar-SA"/>
          </a:p>
        </p:txBody>
      </p:sp>
      <p:sp>
        <p:nvSpPr>
          <p:cNvPr id="5" name="Slide Number Placeholder 4"/>
          <p:cNvSpPr>
            <a:spLocks noGrp="1"/>
          </p:cNvSpPr>
          <p:nvPr>
            <p:ph type="sldNum" sz="quarter" idx="3"/>
          </p:nvPr>
        </p:nvSpPr>
        <p:spPr>
          <a:xfrm>
            <a:off x="1644" y="9721106"/>
            <a:ext cx="3076363" cy="511731"/>
          </a:xfrm>
          <a:prstGeom prst="rect">
            <a:avLst/>
          </a:prstGeom>
        </p:spPr>
        <p:txBody>
          <a:bodyPr vert="horz" lIns="99048" tIns="49524" rIns="99048" bIns="49524" rtlCol="1" anchor="b"/>
          <a:lstStyle>
            <a:lvl1pPr algn="l">
              <a:defRPr sz="1300"/>
            </a:lvl1pPr>
          </a:lstStyle>
          <a:p>
            <a:fld id="{66DAE429-B1F9-4969-B56A-EB1ABC985349}" type="slidenum">
              <a:rPr lang="ar-SA" smtClean="0"/>
              <a:pPr/>
              <a:t>‹#›</a:t>
            </a:fld>
            <a:endParaRPr lang="ar-SA"/>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rtl="0"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rtl="0" fontAlgn="auto">
              <a:spcBef>
                <a:spcPts val="0"/>
              </a:spcBef>
              <a:spcAft>
                <a:spcPts val="0"/>
              </a:spcAft>
              <a:defRPr sz="1300">
                <a:latin typeface="+mn-lt"/>
                <a:cs typeface="+mn-cs"/>
              </a:defRPr>
            </a:lvl1pPr>
          </a:lstStyle>
          <a:p>
            <a:pPr>
              <a:defRPr/>
            </a:pPr>
            <a:fld id="{84A905F7-B24A-46CD-8FB5-F364DC5568ED}" type="datetimeFigureOut">
              <a:rPr lang="en-US"/>
              <a:pPr>
                <a:defRPr/>
              </a:pPr>
              <a:t>4/4/2011</a:t>
            </a:fld>
            <a:endParaRPr lang="en-US"/>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9048" tIns="49524" rIns="99048" bIns="49524" rtlCol="0" anchor="ctr"/>
          <a:lstStyle/>
          <a:p>
            <a:pPr lvl="0"/>
            <a:endParaRPr lang="en-US" noProof="0" smtClean="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rtl="0"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wrap="square" lIns="99048" tIns="49524" rIns="99048" bIns="49524" numCol="1" anchor="b" anchorCtr="0" compatLnSpc="1">
            <a:prstTxWarp prst="textNoShape">
              <a:avLst/>
            </a:prstTxWarp>
          </a:bodyPr>
          <a:lstStyle>
            <a:lvl1pPr rtl="0">
              <a:defRPr sz="1300">
                <a:latin typeface="Calibri" pitchFamily="34" charset="0"/>
                <a:cs typeface="Arial" charset="0"/>
              </a:defRPr>
            </a:lvl1pPr>
          </a:lstStyle>
          <a:p>
            <a:pPr>
              <a:defRPr/>
            </a:pPr>
            <a:fld id="{0D234105-587F-4BB0-8402-6E3FCCC05F34}" type="slidenum">
              <a:rPr lang="ar-SA"/>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0D234105-587F-4BB0-8402-6E3FCCC05F34}" type="slidenum">
              <a:rPr lang="ar-SA" smtClean="0"/>
              <a:pPr>
                <a:defRPr/>
              </a:pPr>
              <a:t>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601200"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0" y="1371600"/>
            <a:ext cx="9906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601200"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152400" y="0"/>
            <a:ext cx="9448800" cy="1295400"/>
          </a:xfrm>
        </p:spPr>
        <p:txBody>
          <a:bodyPr/>
          <a:lstStyle>
            <a:lvl1pPr algn="r" rtl="1">
              <a:defRPr baseline="0">
                <a:solidFill>
                  <a:schemeClr val="accent1">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 y="1447800"/>
            <a:ext cx="9448800" cy="4678363"/>
          </a:xfrm>
        </p:spPr>
        <p:txBody>
          <a:bodyPr/>
          <a:lstStyle>
            <a:lvl1pPr algn="r" rtl="1">
              <a:buFont typeface="Arial" pitchFamily="34" charset="0"/>
              <a:buChar char="•"/>
              <a:defRPr>
                <a:solidFill>
                  <a:schemeClr val="tx1"/>
                </a:solidFill>
              </a:defRPr>
            </a:lvl1pPr>
            <a:lvl2pPr algn="r" rtl="1">
              <a:buFont typeface="Courier New" pitchFamily="49" charset="0"/>
              <a:buChar char="o"/>
              <a:defRPr>
                <a:solidFill>
                  <a:schemeClr val="tx1"/>
                </a:solidFill>
              </a:defRPr>
            </a:lvl2pPr>
            <a:lvl3pPr algn="r" rtl="1">
              <a:buFont typeface="Wingdings" pitchFamily="2" charset="2"/>
              <a:buChar char="§"/>
              <a:defRPr>
                <a:solidFill>
                  <a:schemeClr val="tx1"/>
                </a:solidFill>
              </a:defRPr>
            </a:lvl3pPr>
            <a:lvl4pPr algn="r" rtl="1">
              <a:buFont typeface="Wingdings" pitchFamily="2" charset="2"/>
              <a:buChar char="v"/>
              <a:defRPr>
                <a:solidFill>
                  <a:schemeClr val="tx1"/>
                </a:solidFill>
              </a:defRPr>
            </a:lvl4pPr>
            <a:lvl5pPr algn="r" rtl="1">
              <a:buFont typeface="Wingdings" pitchFamily="2" charset="2"/>
              <a:buChar char="ü"/>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9" name="Slide Number Placeholder 4"/>
          <p:cNvSpPr txBox="1">
            <a:spLocks/>
          </p:cNvSpPr>
          <p:nvPr userDrawn="1"/>
        </p:nvSpPr>
        <p:spPr bwMode="auto">
          <a:xfrm>
            <a:off x="4914900" y="6376988"/>
            <a:ext cx="5715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4D868AF-B2E7-429B-AB63-FA60BDC0903F}"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4"/>
          <p:cNvSpPr txBox="1">
            <a:spLocks/>
          </p:cNvSpPr>
          <p:nvPr userDrawn="1"/>
        </p:nvSpPr>
        <p:spPr bwMode="auto">
          <a:xfrm>
            <a:off x="4914900" y="6376988"/>
            <a:ext cx="5715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4D868AF-B2E7-429B-AB63-FA60BDC0903F}"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601200"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0" y="1371600"/>
            <a:ext cx="9906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601200"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152400" y="76200"/>
            <a:ext cx="9372600" cy="1219200"/>
          </a:xfrm>
        </p:spPr>
        <p:txBody>
          <a:bodyPr/>
          <a:lstStyle>
            <a:lvl1pPr algn="r">
              <a:defRPr>
                <a:solidFill>
                  <a:schemeClr val="accent1">
                    <a:lumMod val="75000"/>
                  </a:schemeClr>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447801"/>
            <a:ext cx="4575958" cy="4678364"/>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152400" y="1447801"/>
            <a:ext cx="4693920" cy="4678364"/>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304800" y="152400"/>
            <a:ext cx="92202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 y="1535113"/>
            <a:ext cx="46435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 y="2174875"/>
            <a:ext cx="46435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5032110" y="1535113"/>
            <a:ext cx="45690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2110" y="2174875"/>
            <a:ext cx="45690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9"/>
          <p:cNvSpPr/>
          <p:nvPr userDrawn="1"/>
        </p:nvSpPr>
        <p:spPr>
          <a:xfrm>
            <a:off x="9601200"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9" name="Straight Connector 11"/>
          <p:cNvCxnSpPr/>
          <p:nvPr userDrawn="1"/>
        </p:nvCxnSpPr>
        <p:spPr>
          <a:xfrm>
            <a:off x="0" y="1371600"/>
            <a:ext cx="9906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12"/>
          <p:cNvSpPr/>
          <p:nvPr userDrawn="1"/>
        </p:nvSpPr>
        <p:spPr>
          <a:xfrm>
            <a:off x="9601200"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152400" y="76200"/>
            <a:ext cx="9372600" cy="1219200"/>
          </a:xfrm>
        </p:spPr>
        <p:txBody>
          <a:bodyPr/>
          <a:lstStyle/>
          <a:p>
            <a:r>
              <a:rPr lang="en-US" smtClean="0"/>
              <a:t>Click to edit Master title style</a:t>
            </a:r>
            <a:endParaRPr lang="en-US"/>
          </a:p>
        </p:txBody>
      </p:sp>
      <p:sp>
        <p:nvSpPr>
          <p:cNvPr id="4" name="Rectangle 9"/>
          <p:cNvSpPr/>
          <p:nvPr userDrawn="1"/>
        </p:nvSpPr>
        <p:spPr>
          <a:xfrm>
            <a:off x="9601200"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userDrawn="1"/>
        </p:nvCxnSpPr>
        <p:spPr>
          <a:xfrm>
            <a:off x="0" y="1371600"/>
            <a:ext cx="9906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userDrawn="1"/>
        </p:nvSpPr>
        <p:spPr>
          <a:xfrm>
            <a:off x="9601200"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p:nvPr userDrawn="1"/>
        </p:nvSpPr>
        <p:spPr>
          <a:xfrm>
            <a:off x="4876800" y="6400800"/>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2400" y="0"/>
            <a:ext cx="93726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27" name="Text Placeholder 2"/>
          <p:cNvSpPr>
            <a:spLocks noGrp="1"/>
          </p:cNvSpPr>
          <p:nvPr>
            <p:ph type="body" idx="1"/>
          </p:nvPr>
        </p:nvSpPr>
        <p:spPr bwMode="auto">
          <a:xfrm>
            <a:off x="152400" y="1371600"/>
            <a:ext cx="9372600" cy="475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958" cy="338554"/>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عمادة </a:t>
            </a:r>
            <a:r>
              <a:rPr lang="ar-SA" sz="1600" b="1" dirty="0" smtClean="0">
                <a:solidFill>
                  <a:schemeClr val="bg1"/>
                </a:solidFill>
                <a:latin typeface="+mn-lt"/>
                <a:cs typeface="+mn-cs"/>
              </a:rPr>
              <a:t>التعلم الإلكتروني والتعليم </a:t>
            </a:r>
            <a:r>
              <a:rPr lang="ar-SA" sz="1600" b="1" dirty="0">
                <a:solidFill>
                  <a:schemeClr val="bg1"/>
                </a:solidFill>
                <a:latin typeface="+mn-lt"/>
                <a:cs typeface="+mn-cs"/>
              </a:rPr>
              <a:t>عن بعد</a:t>
            </a:r>
            <a:endParaRPr lang="en-US" sz="1600" b="1" dirty="0">
              <a:solidFill>
                <a:schemeClr val="bg1"/>
              </a:solidFill>
              <a:latin typeface="+mn-lt"/>
              <a:cs typeface="+mn-cs"/>
            </a:endParaRPr>
          </a:p>
        </p:txBody>
      </p:sp>
      <p:sp>
        <p:nvSpPr>
          <p:cNvPr id="14" name="Rectangle 13"/>
          <p:cNvSpPr/>
          <p:nvPr userDrawn="1"/>
        </p:nvSpPr>
        <p:spPr>
          <a:xfrm>
            <a:off x="8592075" y="6595646"/>
            <a:ext cx="1390125" cy="338554"/>
          </a:xfrm>
          <a:prstGeom prst="rect">
            <a:avLst/>
          </a:prstGeom>
        </p:spPr>
        <p:txBody>
          <a:bodyPr wrap="none" anchor="b">
            <a:spAutoFit/>
          </a:bodyPr>
          <a:lstStyle/>
          <a:p>
            <a:pPr algn="ctr" rtl="1" fontAlgn="auto">
              <a:spcBef>
                <a:spcPts val="0"/>
              </a:spcBef>
              <a:spcAft>
                <a:spcPts val="0"/>
              </a:spcAft>
              <a:defRPr/>
            </a:pPr>
            <a:r>
              <a:rPr lang="ar-SA" sz="1600" b="1" dirty="0" smtClean="0">
                <a:solidFill>
                  <a:schemeClr val="bg1"/>
                </a:solidFill>
                <a:latin typeface="+mn-lt"/>
                <a:cs typeface="+mn-cs"/>
              </a:rPr>
              <a:t>د/ خالد سعيد خليل</a:t>
            </a:r>
            <a:endParaRPr lang="en-US" sz="1600" b="1" dirty="0">
              <a:solidFill>
                <a:schemeClr val="bg1"/>
              </a:solidFill>
              <a:latin typeface="+mn-lt"/>
              <a:cs typeface="+mn-cs"/>
            </a:endParaRPr>
          </a:p>
        </p:txBody>
      </p:sp>
      <p:sp>
        <p:nvSpPr>
          <p:cNvPr id="18" name="Slide Number Placeholder 4"/>
          <p:cNvSpPr txBox="1">
            <a:spLocks/>
          </p:cNvSpPr>
          <p:nvPr userDrawn="1"/>
        </p:nvSpPr>
        <p:spPr bwMode="auto">
          <a:xfrm>
            <a:off x="4914900" y="6376988"/>
            <a:ext cx="5715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4D868AF-B2E7-429B-AB63-FA60BDC0903F}"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sldNum="0" hdr="0" ftr="0" dt="0"/>
  <p:txStyles>
    <p:titleStyle>
      <a:lvl1pPr algn="r" rtl="0" eaLnBrk="0" fontAlgn="base" hangingPunct="0">
        <a:spcBef>
          <a:spcPct val="0"/>
        </a:spcBef>
        <a:spcAft>
          <a:spcPct val="0"/>
        </a:spcAft>
        <a:defRPr sz="4400" b="1"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13318" name="Subtitle 2"/>
          <p:cNvSpPr txBox="1">
            <a:spLocks/>
          </p:cNvSpPr>
          <p:nvPr/>
        </p:nvSpPr>
        <p:spPr bwMode="auto">
          <a:xfrm>
            <a:off x="5105400" y="4648200"/>
            <a:ext cx="4464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smtClean="0">
              <a:solidFill>
                <a:schemeClr val="tx2">
                  <a:lumMod val="75000"/>
                </a:schemeClr>
              </a:solidFill>
              <a:latin typeface="Calibri" pitchFamily="34" charset="0"/>
            </a:endParaRPr>
          </a:p>
          <a:p>
            <a:pPr algn="ctr" rtl="0">
              <a:spcBef>
                <a:spcPct val="20000"/>
              </a:spcBef>
              <a:buFont typeface="Arial" pitchFamily="34" charset="0"/>
              <a:buNone/>
            </a:pPr>
            <a:endParaRPr lang="en-US" sz="24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4"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321" name="Title 1"/>
          <p:cNvSpPr txBox="1">
            <a:spLocks/>
          </p:cNvSpPr>
          <p:nvPr/>
        </p:nvSpPr>
        <p:spPr bwMode="auto">
          <a:xfrm>
            <a:off x="152400" y="2819400"/>
            <a:ext cx="5410200" cy="2667000"/>
          </a:xfrm>
          <a:prstGeom prst="rect">
            <a:avLst/>
          </a:prstGeom>
          <a:noFill/>
          <a:ln w="9525">
            <a:noFill/>
            <a:miter lim="800000"/>
            <a:headEnd/>
            <a:tailEnd/>
          </a:ln>
        </p:spPr>
        <p:txBody>
          <a:bodyPr anchor="ctr"/>
          <a:lstStyle/>
          <a:p>
            <a:pPr algn="ctr">
              <a:lnSpc>
                <a:spcPct val="80000"/>
              </a:lnSpc>
            </a:pPr>
            <a:r>
              <a:rPr lang="ar-SA" sz="3600" b="1" dirty="0">
                <a:solidFill>
                  <a:srgbClr val="CC9B00"/>
                </a:solidFill>
                <a:latin typeface="AYM Wadiy S_U normal."/>
                <a:cs typeface="Times New Roman" pitchFamily="18" charset="0"/>
              </a:rPr>
              <a:t>تقنية المعلومات (2</a:t>
            </a:r>
            <a:r>
              <a:rPr lang="ar-SA" sz="3600" b="1" dirty="0" smtClean="0">
                <a:solidFill>
                  <a:srgbClr val="CC9B00"/>
                </a:solidFill>
                <a:latin typeface="AYM Wadiy S_U normal."/>
                <a:cs typeface="Times New Roman" pitchFamily="18" charset="0"/>
              </a:rPr>
              <a:t>)</a:t>
            </a:r>
            <a:endParaRPr lang="en-US" sz="3600" b="1" dirty="0" smtClean="0">
              <a:solidFill>
                <a:srgbClr val="CC9B00"/>
              </a:solidFill>
              <a:latin typeface="AYM Wadiy S_U normal."/>
              <a:cs typeface="Times New Roman" pitchFamily="18" charset="0"/>
            </a:endParaRPr>
          </a:p>
          <a:p>
            <a:pPr algn="ctr">
              <a:lnSpc>
                <a:spcPct val="80000"/>
              </a:lnSpc>
            </a:pPr>
            <a:endParaRPr lang="en-US" sz="3600" b="1" dirty="0" smtClean="0">
              <a:solidFill>
                <a:srgbClr val="CC9B00"/>
              </a:solidFill>
              <a:latin typeface="AYM Wadiy S_U normal."/>
              <a:cs typeface="Times New Roman" pitchFamily="18" charset="0"/>
            </a:endParaRPr>
          </a:p>
          <a:p>
            <a:pPr algn="ctr">
              <a:lnSpc>
                <a:spcPct val="80000"/>
              </a:lnSpc>
            </a:pPr>
            <a:endParaRPr lang="en-US" sz="3600" b="1" dirty="0" smtClean="0">
              <a:solidFill>
                <a:srgbClr val="CC9B00"/>
              </a:solidFill>
              <a:latin typeface="AYM Wadiy S_U normal."/>
              <a:cs typeface="Times New Roman" pitchFamily="18" charset="0"/>
            </a:endParaRPr>
          </a:p>
          <a:p>
            <a:pPr algn="ctr">
              <a:lnSpc>
                <a:spcPct val="80000"/>
              </a:lnSpc>
            </a:pPr>
            <a:endParaRPr lang="ar-SA" sz="3600" b="1" dirty="0">
              <a:solidFill>
                <a:srgbClr val="CC9B00"/>
              </a:solidFill>
              <a:latin typeface="AYM Wadiy S_U normal."/>
              <a:cs typeface="Times New Roman" pitchFamily="18" charset="0"/>
            </a:endParaRPr>
          </a:p>
          <a:p>
            <a:pPr algn="ctr">
              <a:lnSpc>
                <a:spcPct val="80000"/>
              </a:lnSpc>
            </a:pPr>
            <a:r>
              <a:rPr lang="ar-SA" sz="3600" b="1" dirty="0">
                <a:solidFill>
                  <a:srgbClr val="CC9B00"/>
                </a:solidFill>
                <a:latin typeface="Calibri" pitchFamily="34" charset="0"/>
                <a:cs typeface="Times New Roman" pitchFamily="18" charset="0"/>
              </a:rPr>
              <a:t>د. خالد سعيد خليل</a:t>
            </a:r>
          </a:p>
        </p:txBody>
      </p:sp>
      <p:sp>
        <p:nvSpPr>
          <p:cNvPr id="13322"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5A99C9ED-B57F-4309-A87B-A6BE286C1BA6}" type="slidenum">
              <a:rPr lang="ar-SA" sz="1200">
                <a:solidFill>
                  <a:schemeClr val="bg1"/>
                </a:solidFill>
                <a:latin typeface="Calibri" pitchFamily="34" charset="0"/>
              </a:rPr>
              <a:pPr rtl="0"/>
              <a:t>0</a:t>
            </a:fld>
            <a:endParaRPr lang="en-US" sz="1200">
              <a:solidFill>
                <a:schemeClr val="bg1"/>
              </a:solidFill>
              <a:latin typeface="Calibri" pitchFamily="34" charset="0"/>
            </a:endParaRPr>
          </a:p>
        </p:txBody>
      </p:sp>
    </p:spTree>
  </p:cSld>
  <p:clrMapOvr>
    <a:masterClrMapping/>
  </p:clrMapOvr>
  <p:transition advTm="10093"/>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ctrTitle"/>
          </p:nvPr>
        </p:nvSpPr>
        <p:spPr>
          <a:xfrm>
            <a:off x="762000" y="2133600"/>
            <a:ext cx="8420100" cy="1470025"/>
          </a:xfrm>
        </p:spPr>
        <p:txBody>
          <a:bodyPr/>
          <a:lstStyle/>
          <a:p>
            <a:pPr eaLnBrk="1" hangingPunct="1"/>
            <a:r>
              <a:rPr lang="ar-SA" b="1" smtClean="0">
                <a:solidFill>
                  <a:srgbClr val="AD9968"/>
                </a:solidFill>
                <a:cs typeface="Arial" pitchFamily="34" charset="0"/>
              </a:rPr>
              <a:t>المحاضرة الثامنة</a:t>
            </a:r>
            <a:endParaRPr lang="en-US" b="1" dirty="0" smtClean="0">
              <a:solidFill>
                <a:srgbClr val="AD9968"/>
              </a:solidFill>
              <a:cs typeface="Arial" pitchFamily="34" charset="0"/>
            </a:endParaRPr>
          </a:p>
        </p:txBody>
      </p:sp>
      <p:sp>
        <p:nvSpPr>
          <p:cNvPr id="14339" name="Subtitle 5"/>
          <p:cNvSpPr>
            <a:spLocks noGrp="1"/>
          </p:cNvSpPr>
          <p:nvPr>
            <p:ph type="subTitle" idx="1"/>
          </p:nvPr>
        </p:nvSpPr>
        <p:spPr>
          <a:xfrm>
            <a:off x="990600" y="3886200"/>
            <a:ext cx="7429500" cy="1752600"/>
          </a:xfrm>
        </p:spPr>
        <p:txBody>
          <a:bodyPr/>
          <a:lstStyle/>
          <a:p>
            <a:pPr rtl="1" eaLnBrk="1" hangingPunct="1"/>
            <a:r>
              <a:rPr lang="ar-SA" sz="4800" b="1" dirty="0" smtClean="0">
                <a:solidFill>
                  <a:schemeClr val="tx1"/>
                </a:solidFill>
                <a:cs typeface="Arial" pitchFamily="34" charset="0"/>
              </a:rPr>
              <a:t>نظم إدارة قواعد البيانات</a:t>
            </a:r>
          </a:p>
          <a:p>
            <a:pPr rtl="1" eaLnBrk="1" hangingPunct="1"/>
            <a:r>
              <a:rPr lang="en-US" sz="4800" b="1" dirty="0" smtClean="0">
                <a:solidFill>
                  <a:schemeClr val="tx1"/>
                </a:solidFill>
                <a:cs typeface="Arial" pitchFamily="34" charset="0"/>
              </a:rPr>
              <a:t>Microsoft Access 2007</a:t>
            </a:r>
          </a:p>
        </p:txBody>
      </p:sp>
    </p:spTree>
  </p:cSld>
  <p:clrMapOvr>
    <a:masterClrMapping/>
  </p:clrMapOvr>
  <p:transition advTm="4119"/>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3400" y="228600"/>
            <a:ext cx="8915400" cy="1020763"/>
          </a:xfrm>
        </p:spPr>
        <p:txBody>
          <a:bodyPr/>
          <a:lstStyle/>
          <a:p>
            <a:pPr rtl="1" eaLnBrk="1" hangingPunct="1"/>
            <a:r>
              <a:rPr lang="ar-SA" dirty="0" smtClean="0"/>
              <a:t>محتوى المحاضرة</a:t>
            </a:r>
            <a:endParaRPr lang="ar-SA" dirty="0" smtClean="0">
              <a:solidFill>
                <a:srgbClr val="376092"/>
              </a:solidFill>
              <a:cs typeface="Arial" pitchFamily="34" charset="0"/>
            </a:endParaRPr>
          </a:p>
        </p:txBody>
      </p:sp>
      <p:sp>
        <p:nvSpPr>
          <p:cNvPr id="7172" name="Content Placeholder 5"/>
          <p:cNvSpPr>
            <a:spLocks noGrp="1"/>
          </p:cNvSpPr>
          <p:nvPr>
            <p:ph idx="1"/>
          </p:nvPr>
        </p:nvSpPr>
        <p:spPr>
          <a:xfrm>
            <a:off x="4953000" y="1447800"/>
            <a:ext cx="4876800" cy="4373563"/>
          </a:xfrm>
        </p:spPr>
        <p:txBody>
          <a:bodyPr/>
          <a:lstStyle/>
          <a:p>
            <a:pPr>
              <a:defRPr/>
            </a:pPr>
            <a:r>
              <a:rPr lang="ar-SA" cap="small" dirty="0" smtClean="0"/>
              <a:t>تطبيق على المحاضرة السابقة</a:t>
            </a:r>
          </a:p>
          <a:p>
            <a:pPr marL="284163" indent="-284163">
              <a:defRPr/>
            </a:pPr>
            <a:r>
              <a:rPr lang="ar-SA" dirty="0" smtClean="0"/>
              <a:t>العلاقات بالنموذج العلائقي واكسس</a:t>
            </a:r>
            <a:endParaRPr lang="ar-SA" cap="small" dirty="0" smtClean="0"/>
          </a:p>
          <a:p>
            <a:pPr lvl="1">
              <a:defRPr/>
            </a:pPr>
            <a:r>
              <a:rPr lang="ar-SA" cap="small" dirty="0" smtClean="0"/>
              <a:t>علاقة رأس بطرف</a:t>
            </a:r>
          </a:p>
          <a:p>
            <a:pPr lvl="1">
              <a:defRPr/>
            </a:pPr>
            <a:r>
              <a:rPr lang="ar-SA" cap="small" dirty="0" smtClean="0"/>
              <a:t>علاقة رأس برأس</a:t>
            </a:r>
          </a:p>
          <a:p>
            <a:pPr lvl="1">
              <a:defRPr/>
            </a:pPr>
            <a:r>
              <a:rPr lang="ar-SA" cap="small" dirty="0" smtClean="0"/>
              <a:t>علاقة أطراف بأطراف</a:t>
            </a:r>
          </a:p>
          <a:p>
            <a:pPr lvl="1">
              <a:defRPr/>
            </a:pPr>
            <a:r>
              <a:rPr lang="ar-SA" cap="small" dirty="0" smtClean="0"/>
              <a:t>جدول الربط</a:t>
            </a:r>
          </a:p>
          <a:p>
            <a:pPr>
              <a:defRPr/>
            </a:pPr>
            <a:r>
              <a:rPr lang="ar-SA" cap="small" dirty="0" smtClean="0"/>
              <a:t>التكامل المرجعي</a:t>
            </a:r>
          </a:p>
          <a:p>
            <a:pPr>
              <a:defRPr/>
            </a:pPr>
            <a:r>
              <a:rPr lang="ar-SA" cap="small" dirty="0" smtClean="0"/>
              <a:t>تحديث وحذف السجلات المرتبطة</a:t>
            </a:r>
          </a:p>
          <a:p>
            <a:pPr>
              <a:defRPr/>
            </a:pPr>
            <a:endParaRPr lang="ar-SA" cap="small" dirty="0" smtClean="0"/>
          </a:p>
        </p:txBody>
      </p:sp>
      <p:sp>
        <p:nvSpPr>
          <p:cNvPr id="5" name="Content Placeholder 5"/>
          <p:cNvSpPr txBox="1">
            <a:spLocks/>
          </p:cNvSpPr>
          <p:nvPr/>
        </p:nvSpPr>
        <p:spPr bwMode="auto">
          <a:xfrm>
            <a:off x="76200" y="1447800"/>
            <a:ext cx="4724400" cy="4373563"/>
          </a:xfrm>
          <a:prstGeom prst="rect">
            <a:avLst/>
          </a:prstGeom>
          <a:noFill/>
          <a:ln w="9525">
            <a:noFill/>
            <a:miter lim="800000"/>
            <a:headEnd/>
            <a:tailEnd/>
          </a:ln>
        </p:spPr>
        <p:txBody>
          <a:bodyPr/>
          <a:lstStyle/>
          <a:p>
            <a:pPr marL="285750" indent="-285750">
              <a:buFont typeface="Arial" pitchFamily="34" charset="0"/>
              <a:buChar char="•"/>
              <a:defRPr/>
            </a:pPr>
            <a:r>
              <a:rPr lang="ar-SA" sz="3200" cap="small" dirty="0" smtClean="0"/>
              <a:t>الاستعلامات</a:t>
            </a:r>
          </a:p>
          <a:p>
            <a:pPr marL="571500" lvl="1" indent="-285750">
              <a:buFont typeface="Courier New" pitchFamily="49" charset="0"/>
              <a:buChar char="o"/>
              <a:defRPr/>
            </a:pPr>
            <a:r>
              <a:rPr lang="ar-SA" sz="2800" cap="small" dirty="0" smtClean="0"/>
              <a:t>إنشاء استعلام باستخدام المعالج</a:t>
            </a:r>
          </a:p>
          <a:p>
            <a:pPr marL="571500" lvl="1" indent="-285750">
              <a:buFont typeface="Courier New" pitchFamily="49" charset="0"/>
              <a:buChar char="o"/>
              <a:defRPr/>
            </a:pPr>
            <a:r>
              <a:rPr lang="ar-SA" sz="2800" cap="small" dirty="0" smtClean="0"/>
              <a:t>إنشاء استعلام بدون المعالج</a:t>
            </a:r>
          </a:p>
          <a:p>
            <a:pPr marL="571500" lvl="1" indent="-285750">
              <a:buFont typeface="Courier New" pitchFamily="49" charset="0"/>
              <a:buChar char="o"/>
              <a:defRPr/>
            </a:pPr>
            <a:r>
              <a:rPr lang="ar-SA" sz="2800" cap="small" dirty="0" smtClean="0"/>
              <a:t>أجزاء نافذة تصميم الاستعلام</a:t>
            </a:r>
          </a:p>
          <a:p>
            <a:pPr marL="571500" lvl="1" indent="-285750">
              <a:buFont typeface="Courier New" pitchFamily="49" charset="0"/>
              <a:buChar char="o"/>
              <a:defRPr/>
            </a:pPr>
            <a:r>
              <a:rPr lang="ar-SA" sz="2800" cap="small" dirty="0" smtClean="0"/>
              <a:t>إضافة حقول للاستعلام</a:t>
            </a:r>
          </a:p>
          <a:p>
            <a:pPr marL="571500" lvl="1" indent="-285750">
              <a:buFont typeface="Courier New" pitchFamily="49" charset="0"/>
              <a:buChar char="o"/>
              <a:defRPr/>
            </a:pPr>
            <a:r>
              <a:rPr lang="ar-SA" sz="2800" cap="small" dirty="0" smtClean="0"/>
              <a:t>تحديد معايير الاستعلام</a:t>
            </a:r>
          </a:p>
          <a:p>
            <a:pPr marL="571500" lvl="1" indent="-285750">
              <a:buFont typeface="Courier New" pitchFamily="49" charset="0"/>
              <a:buChar char="o"/>
              <a:defRPr/>
            </a:pPr>
            <a:r>
              <a:rPr lang="ar-SA" sz="2800" cap="small" dirty="0" smtClean="0"/>
              <a:t>اضافة عمليات حسابية للاستعلام</a:t>
            </a:r>
          </a:p>
          <a:p>
            <a:pPr marL="571500" lvl="1" indent="-285750">
              <a:buFont typeface="Courier New" pitchFamily="49" charset="0"/>
              <a:buChar char="o"/>
              <a:defRPr/>
            </a:pPr>
            <a:r>
              <a:rPr lang="ar-SA" sz="2800" cap="small" dirty="0" smtClean="0"/>
              <a:t>طباعة نتائج الاستعلام</a:t>
            </a:r>
          </a:p>
          <a:p>
            <a:pPr marL="571500" lvl="1" indent="-285750">
              <a:buFont typeface="Courier New" pitchFamily="49" charset="0"/>
              <a:buChar char="o"/>
              <a:defRPr/>
            </a:pPr>
            <a:r>
              <a:rPr lang="ar-SA" sz="2800" cap="small" dirty="0" smtClean="0"/>
              <a:t>حفظ الاستعلام</a:t>
            </a:r>
          </a:p>
          <a:p>
            <a:pPr marL="284163" indent="-284163" algn="r" rtl="1" eaLnBrk="0" hangingPunct="0">
              <a:spcBef>
                <a:spcPct val="20000"/>
              </a:spcBef>
              <a:buFont typeface="Arial" pitchFamily="34" charset="0"/>
              <a:buChar char="•"/>
              <a:defRPr/>
            </a:pPr>
            <a:r>
              <a:rPr lang="ar-SA" sz="3200" dirty="0" smtClean="0">
                <a:latin typeface="+mn-lt"/>
                <a:cs typeface="Arial" charset="0"/>
              </a:rPr>
              <a:t>تمرين</a:t>
            </a:r>
            <a:endParaRPr lang="ar-SA" sz="3200" dirty="0">
              <a:latin typeface="+mn-lt"/>
              <a:cs typeface="Arial" charset="0"/>
            </a:endParaRPr>
          </a:p>
        </p:txBody>
      </p:sp>
    </p:spTree>
  </p:cSld>
  <p:clrMapOvr>
    <a:masterClrMapping/>
  </p:clrMapOvr>
  <p:transition advTm="2168"/>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3400" y="228600"/>
            <a:ext cx="8915400" cy="1020763"/>
          </a:xfrm>
        </p:spPr>
        <p:txBody>
          <a:bodyPr/>
          <a:lstStyle/>
          <a:p>
            <a:pPr rtl="1" eaLnBrk="1" hangingPunct="1"/>
            <a:r>
              <a:rPr lang="ar-SA" dirty="0" smtClean="0"/>
              <a:t>مراجعة عن المحاضرة السابقة</a:t>
            </a:r>
            <a:endParaRPr lang="ar-SA" dirty="0" smtClean="0">
              <a:solidFill>
                <a:srgbClr val="376092"/>
              </a:solidFill>
              <a:cs typeface="Arial" pitchFamily="34" charset="0"/>
            </a:endParaRPr>
          </a:p>
        </p:txBody>
      </p:sp>
      <p:sp>
        <p:nvSpPr>
          <p:cNvPr id="7172" name="Content Placeholder 5"/>
          <p:cNvSpPr>
            <a:spLocks noGrp="1"/>
          </p:cNvSpPr>
          <p:nvPr>
            <p:ph idx="1"/>
          </p:nvPr>
        </p:nvSpPr>
        <p:spPr>
          <a:xfrm>
            <a:off x="381000" y="1447800"/>
            <a:ext cx="9296400" cy="4373563"/>
          </a:xfrm>
        </p:spPr>
        <p:txBody>
          <a:bodyPr/>
          <a:lstStyle/>
          <a:p>
            <a:pPr>
              <a:defRPr/>
            </a:pPr>
            <a:r>
              <a:rPr lang="ar-SA" cap="small" dirty="0" smtClean="0"/>
              <a:t>إنشاء قاعدة بيانات تضم 3 جداول مع تحديد أنواع بيانات وخصائص مناسبة لحقول الجداول:</a:t>
            </a:r>
          </a:p>
          <a:p>
            <a:pPr marL="971550" lvl="1" indent="-514350">
              <a:buFont typeface="+mj-lt"/>
              <a:buAutoNum type="arabicPeriod"/>
              <a:defRPr/>
            </a:pPr>
            <a:r>
              <a:rPr lang="ar-SA" cap="small" dirty="0" smtClean="0"/>
              <a:t>جدول الطلاب: رقم الطالب، اسمه، هاتف، تخصصه، ولي الأمر</a:t>
            </a:r>
          </a:p>
          <a:p>
            <a:pPr marL="971550" lvl="1" indent="-514350">
              <a:buFont typeface="+mj-lt"/>
              <a:buAutoNum type="arabicPeriod"/>
              <a:defRPr/>
            </a:pPr>
            <a:r>
              <a:rPr lang="ar-SA" cap="small" dirty="0" smtClean="0"/>
              <a:t>جدول المقررات: رقم المقرر، اسمه، اسم البرنامج، اسم القسم، الساعات</a:t>
            </a:r>
          </a:p>
          <a:p>
            <a:pPr marL="971550" lvl="1" indent="-514350">
              <a:buFont typeface="+mj-lt"/>
              <a:buAutoNum type="arabicPeriod"/>
              <a:defRPr/>
            </a:pPr>
            <a:r>
              <a:rPr lang="ar-SA" cap="small" dirty="0" smtClean="0"/>
              <a:t>جدول الدرجات: رقم الطالب، رقم المقرر، الدرجة، الفصل، السنة</a:t>
            </a:r>
            <a:endParaRPr lang="en-US" cap="small" dirty="0" smtClean="0"/>
          </a:p>
          <a:p>
            <a:pPr>
              <a:defRPr/>
            </a:pPr>
            <a:r>
              <a:rPr lang="ar-SA" cap="small" dirty="0" smtClean="0"/>
              <a:t>حدد حقول المفتاح</a:t>
            </a:r>
          </a:p>
          <a:p>
            <a:pPr>
              <a:defRPr/>
            </a:pPr>
            <a:r>
              <a:rPr lang="ar-SA" cap="small" dirty="0" smtClean="0"/>
              <a:t>أدخل بيانات في الجداول</a:t>
            </a:r>
          </a:p>
          <a:p>
            <a:pPr>
              <a:defRPr/>
            </a:pPr>
            <a:r>
              <a:rPr lang="ar-SA" cap="small" dirty="0" smtClean="0"/>
              <a:t>جرب الفرز والتصفية ومعاينة الطباعة</a:t>
            </a:r>
          </a:p>
          <a:p>
            <a:pPr>
              <a:defRPr/>
            </a:pPr>
            <a:endParaRPr lang="en-US" cap="small" dirty="0" smtClean="0"/>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Tree>
  </p:cSld>
  <p:clrMapOvr>
    <a:masterClrMapping/>
  </p:clrMapOvr>
  <p:transition advTm="2168"/>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إنشاء جدول الطلاب</a:t>
            </a:r>
            <a:endParaRPr lang="ar-SA" dirty="0"/>
          </a:p>
        </p:txBody>
      </p:sp>
      <p:sp>
        <p:nvSpPr>
          <p:cNvPr id="3" name="Content Placeholder 2"/>
          <p:cNvSpPr>
            <a:spLocks noGrp="1"/>
          </p:cNvSpPr>
          <p:nvPr>
            <p:ph idx="1"/>
          </p:nvPr>
        </p:nvSpPr>
        <p:spPr/>
        <p:txBody>
          <a:bodyPr/>
          <a:lstStyle/>
          <a:p>
            <a:endParaRPr lang="ar-SA"/>
          </a:p>
        </p:txBody>
      </p:sp>
      <p:pic>
        <p:nvPicPr>
          <p:cNvPr id="1026" name="Picture 2"/>
          <p:cNvPicPr>
            <a:picLocks noChangeAspect="1" noChangeArrowheads="1"/>
          </p:cNvPicPr>
          <p:nvPr/>
        </p:nvPicPr>
        <p:blipFill>
          <a:blip r:embed="rId2" cstate="print"/>
          <a:srcRect/>
          <a:stretch>
            <a:fillRect/>
          </a:stretch>
        </p:blipFill>
        <p:spPr bwMode="auto">
          <a:xfrm>
            <a:off x="609600" y="990600"/>
            <a:ext cx="8439150" cy="5534025"/>
          </a:xfrm>
          <a:prstGeom prst="rect">
            <a:avLst/>
          </a:prstGeom>
          <a:noFill/>
          <a:ln w="9525">
            <a:noFill/>
            <a:miter lim="800000"/>
            <a:headEnd/>
            <a:tailEnd/>
          </a:ln>
        </p:spPr>
      </p:pic>
      <p:cxnSp>
        <p:nvCxnSpPr>
          <p:cNvPr id="6" name="Straight Arrow Connector 5"/>
          <p:cNvCxnSpPr/>
          <p:nvPr/>
        </p:nvCxnSpPr>
        <p:spPr>
          <a:xfrm>
            <a:off x="2438400" y="32004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438400" y="42672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181600" y="20574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562600" y="48006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إنشاء جدول الطلاب</a:t>
            </a:r>
            <a:endParaRPr lang="ar-SA" dirty="0"/>
          </a:p>
        </p:txBody>
      </p:sp>
      <p:pic>
        <p:nvPicPr>
          <p:cNvPr id="2050" name="Picture 2"/>
          <p:cNvPicPr>
            <a:picLocks noChangeAspect="1" noChangeArrowheads="1"/>
          </p:cNvPicPr>
          <p:nvPr/>
        </p:nvPicPr>
        <p:blipFill>
          <a:blip r:embed="rId2" cstate="print"/>
          <a:srcRect/>
          <a:stretch>
            <a:fillRect/>
          </a:stretch>
        </p:blipFill>
        <p:spPr bwMode="auto">
          <a:xfrm>
            <a:off x="228600" y="1419225"/>
            <a:ext cx="3924300" cy="2543175"/>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648200" y="1409700"/>
            <a:ext cx="3810000" cy="278130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981200" y="4648200"/>
            <a:ext cx="4752975" cy="1428750"/>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7391400" y="3581400"/>
            <a:ext cx="2209800" cy="923925"/>
          </a:xfrm>
          <a:prstGeom prst="rect">
            <a:avLst/>
          </a:prstGeom>
          <a:noFill/>
          <a:ln w="9525">
            <a:noFill/>
            <a:miter lim="800000"/>
            <a:headEnd/>
            <a:tailEnd/>
          </a:ln>
        </p:spPr>
      </p:pic>
      <p:cxnSp>
        <p:nvCxnSpPr>
          <p:cNvPr id="7" name="Straight Arrow Connector 6"/>
          <p:cNvCxnSpPr/>
          <p:nvPr/>
        </p:nvCxnSpPr>
        <p:spPr>
          <a:xfrm>
            <a:off x="0" y="20574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981200" y="29718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705600" y="29718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315200" y="31242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305800" y="37338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715000" y="32766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038600" y="44958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7"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8"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7"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7" presetClass="entr" presetSubtype="8"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7" presetClass="entr" presetSubtype="8"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0-#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إنشاء جدول المقررات وجدول الدرجات</a:t>
            </a:r>
            <a:endParaRPr lang="ar-SA" dirty="0"/>
          </a:p>
        </p:txBody>
      </p:sp>
      <p:pic>
        <p:nvPicPr>
          <p:cNvPr id="3074" name="Picture 2"/>
          <p:cNvPicPr>
            <a:picLocks noChangeAspect="1" noChangeArrowheads="1"/>
          </p:cNvPicPr>
          <p:nvPr/>
        </p:nvPicPr>
        <p:blipFill>
          <a:blip r:embed="rId2" cstate="print"/>
          <a:srcRect/>
          <a:stretch>
            <a:fillRect/>
          </a:stretch>
        </p:blipFill>
        <p:spPr bwMode="auto">
          <a:xfrm>
            <a:off x="163996" y="1600200"/>
            <a:ext cx="4789004" cy="37338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5333999" y="1600200"/>
            <a:ext cx="4228241" cy="3124200"/>
          </a:xfrm>
          <a:prstGeom prst="rect">
            <a:avLst/>
          </a:prstGeom>
          <a:noFill/>
          <a:ln w="9525">
            <a:noFill/>
            <a:miter lim="800000"/>
            <a:headEnd/>
            <a:tailEnd/>
          </a:ln>
        </p:spPr>
      </p:pic>
      <p:cxnSp>
        <p:nvCxnSpPr>
          <p:cNvPr id="5" name="Straight Arrow Connector 4"/>
          <p:cNvCxnSpPr/>
          <p:nvPr/>
        </p:nvCxnSpPr>
        <p:spPr>
          <a:xfrm>
            <a:off x="228600" y="13716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5410200" y="13716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105400" y="25908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858000" y="35814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algn="just">
              <a:buFont typeface="+mj-lt"/>
              <a:buAutoNum type="arabicPeriod"/>
            </a:pPr>
            <a:r>
              <a:rPr lang="ar-SA" sz="2800" b="1" dirty="0" smtClean="0">
                <a:cs typeface="Arial" pitchFamily="34" charset="0"/>
              </a:rPr>
              <a:t>يتم بناء العلاقات بين الجداول لتجميع المعلومات منها من خلال الاستعلامات والنماذج والتقارير.</a:t>
            </a:r>
          </a:p>
          <a:p>
            <a:pPr marL="457200" indent="-514350" algn="just">
              <a:buFont typeface="+mj-lt"/>
              <a:buAutoNum type="arabicPeriod"/>
            </a:pPr>
            <a:r>
              <a:rPr lang="ar-SA" sz="2800" b="1" dirty="0" smtClean="0"/>
              <a:t>يتم عادة بناء العلاقات بين الجداول من خلال مفاتيحها </a:t>
            </a:r>
            <a:r>
              <a:rPr lang="ar-SA" sz="2800" b="1" dirty="0" smtClean="0">
                <a:solidFill>
                  <a:srgbClr val="481DC3"/>
                </a:solidFill>
              </a:rPr>
              <a:t>الرئيسية</a:t>
            </a:r>
            <a:r>
              <a:rPr lang="ar-SA" sz="2800" b="1" dirty="0" smtClean="0"/>
              <a:t> </a:t>
            </a:r>
            <a:r>
              <a:rPr lang="ar-SA" sz="2800" b="1" dirty="0" smtClean="0">
                <a:solidFill>
                  <a:srgbClr val="FF0000"/>
                </a:solidFill>
              </a:rPr>
              <a:t>والأجنبية</a:t>
            </a:r>
            <a:r>
              <a:rPr lang="ar-SA" sz="2800" b="1" dirty="0" smtClean="0"/>
              <a:t>.</a:t>
            </a:r>
          </a:p>
          <a:p>
            <a:pPr marL="457200" indent="-514350" algn="just">
              <a:buFont typeface="+mj-lt"/>
              <a:buAutoNum type="arabicPeriod"/>
            </a:pPr>
            <a:r>
              <a:rPr lang="ar-SA" sz="2800" b="1" dirty="0" smtClean="0">
                <a:solidFill>
                  <a:srgbClr val="FF0000"/>
                </a:solidFill>
              </a:rPr>
              <a:t>المفتاح الأجنبي </a:t>
            </a:r>
            <a:r>
              <a:rPr lang="en-US" sz="2800" b="1" dirty="0" smtClean="0">
                <a:solidFill>
                  <a:srgbClr val="FF0000"/>
                </a:solidFill>
              </a:rPr>
              <a:t>foreign key</a:t>
            </a:r>
            <a:r>
              <a:rPr lang="ar-SA" sz="2800" b="1" dirty="0" smtClean="0"/>
              <a:t> هو عبارة عن حقل في جدول ما يكون حقلا رئيسيا في جدول أخر، مثل الحقل رقم الطالب موجود كحقل رئيسي في جدول الطلاب وهو موجود في جدول الدرجات ولكن كحقل اجنبي. يمكن أن تتكرر نفس القيم للحقل الأجنبي، يتكرر مثلا رقم الطالب في جدول الدرجات بقدر ما هو مسجل له درجات في مقررات مختلفة.</a:t>
            </a:r>
          </a:p>
        </p:txBody>
      </p:sp>
      <p:pic>
        <p:nvPicPr>
          <p:cNvPr id="2050" name="Picture 2"/>
          <p:cNvPicPr>
            <a:picLocks noChangeAspect="1" noChangeArrowheads="1"/>
          </p:cNvPicPr>
          <p:nvPr/>
        </p:nvPicPr>
        <p:blipFill>
          <a:blip r:embed="rId2" cstate="print"/>
          <a:srcRect/>
          <a:stretch>
            <a:fillRect/>
          </a:stretch>
        </p:blipFill>
        <p:spPr bwMode="auto">
          <a:xfrm>
            <a:off x="0" y="0"/>
            <a:ext cx="5970494" cy="11430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295400" y="5334000"/>
            <a:ext cx="7225259" cy="914400"/>
          </a:xfrm>
          <a:prstGeom prst="rect">
            <a:avLst/>
          </a:prstGeom>
          <a:noFill/>
          <a:ln w="9525">
            <a:noFill/>
            <a:miter lim="800000"/>
            <a:headEnd/>
            <a:tailEnd/>
          </a:ln>
        </p:spPr>
      </p:pic>
      <p:cxnSp>
        <p:nvCxnSpPr>
          <p:cNvPr id="9" name="Straight Arrow Connector 8"/>
          <p:cNvCxnSpPr/>
          <p:nvPr/>
        </p:nvCxnSpPr>
        <p:spPr>
          <a:xfrm rot="16200000" flipH="1">
            <a:off x="1219200" y="5029200"/>
            <a:ext cx="6858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0" y="762000"/>
            <a:ext cx="762000" cy="304800"/>
          </a:xfrm>
          <a:prstGeom prst="straightConnector1">
            <a:avLst/>
          </a:prstGeom>
          <a:ln w="38100">
            <a:solidFill>
              <a:srgbClr val="481DC3"/>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2168"/>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0" y="2533650"/>
            <a:ext cx="5524500" cy="3257550"/>
          </a:xfrm>
          <a:prstGeom prst="rect">
            <a:avLst/>
          </a:prstGeom>
          <a:noFill/>
          <a:ln w="9525">
            <a:noFill/>
            <a:miter lim="800000"/>
            <a:headEnd/>
            <a:tailEnd/>
          </a:ln>
        </p:spPr>
      </p:pic>
      <p:sp>
        <p:nvSpPr>
          <p:cNvPr id="7170" name="Title 1"/>
          <p:cNvSpPr>
            <a:spLocks noGrp="1"/>
          </p:cNvSpPr>
          <p:nvPr>
            <p:ph type="title"/>
          </p:nvPr>
        </p:nvSpPr>
        <p:spPr/>
        <p:txBody>
          <a:bodyPr/>
          <a:lstStyle/>
          <a:p>
            <a:pPr rtl="1" eaLnBrk="1" hangingPunct="1"/>
            <a:r>
              <a:rPr lang="ar-SA" dirty="0" smtClean="0"/>
              <a:t>إنشاء العلاقات في اكسس</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a:xfrm>
            <a:off x="304800" y="1447800"/>
            <a:ext cx="9448800" cy="4678363"/>
          </a:xfrm>
        </p:spPr>
        <p:txBody>
          <a:bodyPr/>
          <a:lstStyle/>
          <a:p>
            <a:pPr marL="285750" algn="just">
              <a:buFont typeface="+mj-lt"/>
              <a:buAutoNum type="arabicPeriod"/>
            </a:pPr>
            <a:r>
              <a:rPr lang="ar-SA" sz="2800" b="1" dirty="0" smtClean="0"/>
              <a:t>يتم إنشاء العلاقات من التبويب أدوات قاعدة البيانات </a:t>
            </a:r>
            <a:r>
              <a:rPr lang="en-US" sz="2800" b="1" dirty="0" smtClean="0"/>
              <a:t>Database Tools</a:t>
            </a:r>
            <a:r>
              <a:rPr lang="ar-SA" sz="2800" b="1" dirty="0" smtClean="0"/>
              <a:t> ثم مجموعة إظهار/أخفاء </a:t>
            </a:r>
            <a:r>
              <a:rPr lang="en-US" sz="2800" b="1" dirty="0" smtClean="0"/>
              <a:t>Show/Hide</a:t>
            </a:r>
            <a:r>
              <a:rPr lang="ar-SA" sz="2800" b="1" dirty="0" smtClean="0"/>
              <a:t> والأمر العلاقات </a:t>
            </a:r>
            <a:r>
              <a:rPr lang="en-US" sz="2800" b="1" dirty="0" smtClean="0"/>
              <a:t>Relationships</a:t>
            </a:r>
            <a:endParaRPr lang="ar-SA" sz="2800" b="1" dirty="0" smtClean="0"/>
          </a:p>
          <a:p>
            <a:pPr marL="285750">
              <a:buFont typeface="+mj-lt"/>
              <a:buAutoNum type="arabicPeriod"/>
            </a:pPr>
            <a:r>
              <a:rPr lang="ar-SA" sz="2800" b="1" dirty="0" smtClean="0">
                <a:cs typeface="Arial" pitchFamily="34" charset="0"/>
              </a:rPr>
              <a:t>نقوم بإظهار مربح حوار</a:t>
            </a:r>
            <a:br>
              <a:rPr lang="ar-SA" sz="2800" b="1" dirty="0" smtClean="0">
                <a:cs typeface="Arial" pitchFamily="34" charset="0"/>
              </a:rPr>
            </a:br>
            <a:r>
              <a:rPr lang="ar-SA" sz="2800" b="1" dirty="0" smtClean="0">
                <a:cs typeface="Arial" pitchFamily="34" charset="0"/>
              </a:rPr>
              <a:t>أظهار الجداول من مجموعة</a:t>
            </a:r>
            <a:br>
              <a:rPr lang="ar-SA" sz="2800" b="1" dirty="0" smtClean="0">
                <a:cs typeface="Arial" pitchFamily="34" charset="0"/>
              </a:rPr>
            </a:br>
            <a:r>
              <a:rPr lang="ar-SA" sz="2800" b="1" dirty="0" smtClean="0">
                <a:cs typeface="Arial" pitchFamily="34" charset="0"/>
              </a:rPr>
              <a:t>العلاقات في التبويب تصميم الذي</a:t>
            </a:r>
            <a:br>
              <a:rPr lang="ar-SA" sz="2800" b="1" dirty="0" smtClean="0">
                <a:cs typeface="Arial" pitchFamily="34" charset="0"/>
              </a:rPr>
            </a:br>
            <a:r>
              <a:rPr lang="ar-SA" sz="2800" b="1" dirty="0" smtClean="0">
                <a:cs typeface="Arial" pitchFamily="34" charset="0"/>
              </a:rPr>
              <a:t>في يظهر من خلال التبويب أدوات</a:t>
            </a:r>
            <a:br>
              <a:rPr lang="ar-SA" sz="2800" b="1" dirty="0" smtClean="0">
                <a:cs typeface="Arial" pitchFamily="34" charset="0"/>
              </a:rPr>
            </a:br>
            <a:r>
              <a:rPr lang="ar-SA" sz="2800" b="1" dirty="0" smtClean="0">
                <a:cs typeface="Arial" pitchFamily="34" charset="0"/>
              </a:rPr>
              <a:t>العلاقات</a:t>
            </a:r>
          </a:p>
          <a:p>
            <a:pPr marL="285750">
              <a:buFont typeface="+mj-lt"/>
              <a:buAutoNum type="arabicPeriod"/>
            </a:pPr>
            <a:r>
              <a:rPr lang="ar-SA" sz="2800" b="1" dirty="0" smtClean="0">
                <a:cs typeface="Arial" pitchFamily="34" charset="0"/>
              </a:rPr>
              <a:t>لإظهار الجداول تباعا نكرر</a:t>
            </a:r>
            <a:br>
              <a:rPr lang="ar-SA" sz="2800" b="1" dirty="0" smtClean="0">
                <a:cs typeface="Arial" pitchFamily="34" charset="0"/>
              </a:rPr>
            </a:br>
            <a:r>
              <a:rPr lang="ar-SA" sz="2800" b="1" dirty="0" smtClean="0">
                <a:cs typeface="Arial" pitchFamily="34" charset="0"/>
              </a:rPr>
              <a:t>تحديد الجدول ثم ننقر الزر إضافة</a:t>
            </a:r>
          </a:p>
        </p:txBody>
      </p:sp>
      <p:pic>
        <p:nvPicPr>
          <p:cNvPr id="4098" name="Picture 2"/>
          <p:cNvPicPr>
            <a:picLocks noChangeAspect="1" noChangeArrowheads="1"/>
          </p:cNvPicPr>
          <p:nvPr/>
        </p:nvPicPr>
        <p:blipFill>
          <a:blip r:embed="rId3" cstate="print"/>
          <a:srcRect/>
          <a:stretch>
            <a:fillRect/>
          </a:stretch>
        </p:blipFill>
        <p:spPr bwMode="auto">
          <a:xfrm>
            <a:off x="0" y="-1"/>
            <a:ext cx="4038600" cy="1510371"/>
          </a:xfrm>
          <a:prstGeom prst="rect">
            <a:avLst/>
          </a:prstGeom>
          <a:noFill/>
          <a:ln w="9525">
            <a:noFill/>
            <a:miter lim="800000"/>
            <a:headEnd/>
            <a:tailEnd/>
          </a:ln>
        </p:spPr>
      </p:pic>
      <p:cxnSp>
        <p:nvCxnSpPr>
          <p:cNvPr id="7" name="Straight Arrow Connector 6"/>
          <p:cNvCxnSpPr/>
          <p:nvPr/>
        </p:nvCxnSpPr>
        <p:spPr>
          <a:xfrm>
            <a:off x="838200" y="3810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733800" y="37338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86200" y="51054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par>
                                <p:cTn id="21" presetID="7" presetClass="entr" presetSubtype="8"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4" fill="hold" grpId="0"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 calcmode="lin" valueType="num">
                                      <p:cBhvr additive="base">
                                        <p:cTn id="2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2" end="2"/>
                                            </p:txEl>
                                          </p:spTgt>
                                        </p:tgtEl>
                                        <p:attrNameLst>
                                          <p:attrName>ppt_y</p:attrName>
                                        </p:attrNameLst>
                                      </p:cBhvr>
                                      <p:tavLst>
                                        <p:tav tm="0">
                                          <p:val>
                                            <p:strVal val="1+#ppt_h/2"/>
                                          </p:val>
                                        </p:tav>
                                        <p:tav tm="100000">
                                          <p:val>
                                            <p:strVal val="#ppt_y"/>
                                          </p:val>
                                        </p:tav>
                                      </p:tavLst>
                                    </p:anim>
                                  </p:childTnLst>
                                </p:cTn>
                              </p:par>
                              <p:par>
                                <p:cTn id="31" presetID="7"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إنشاء العلاقات في اكسس</a:t>
            </a:r>
            <a:endParaRPr lang="ar-SA" dirty="0" smtClean="0">
              <a:solidFill>
                <a:srgbClr val="376092"/>
              </a:solidFill>
              <a:cs typeface="Arial" pitchFamily="34" charset="0"/>
            </a:endParaRPr>
          </a:p>
        </p:txBody>
      </p:sp>
      <p:sp>
        <p:nvSpPr>
          <p:cNvPr id="6" name="Content Placeholder 5"/>
          <p:cNvSpPr>
            <a:spLocks noGrp="1"/>
          </p:cNvSpPr>
          <p:nvPr>
            <p:ph idx="1"/>
          </p:nvPr>
        </p:nvSpPr>
        <p:spPr/>
        <p:txBody>
          <a:bodyPr/>
          <a:lstStyle/>
          <a:p>
            <a:pPr marL="285750"/>
            <a:r>
              <a:rPr lang="ar-SA" sz="2800" b="1" dirty="0" smtClean="0"/>
              <a:t>بعد إظهار الجداول المعنية، </a:t>
            </a:r>
            <a:r>
              <a:rPr lang="ar-SA" sz="2800" b="1" dirty="0" smtClean="0">
                <a:cs typeface="Arial" pitchFamily="34" charset="0"/>
              </a:rPr>
              <a:t>نقوم بإنشاء علاقة بسحب </a:t>
            </a:r>
            <a:br>
              <a:rPr lang="ar-SA" sz="2800" b="1" dirty="0" smtClean="0">
                <a:cs typeface="Arial" pitchFamily="34" charset="0"/>
              </a:rPr>
            </a:br>
            <a:r>
              <a:rPr lang="ar-SA" sz="2800" b="1" dirty="0" smtClean="0">
                <a:cs typeface="Arial" pitchFamily="34" charset="0"/>
              </a:rPr>
              <a:t>حقل في الجدول الأول حتى حقل مقابل له في الجدول</a:t>
            </a:r>
            <a:br>
              <a:rPr lang="ar-SA" sz="2800" b="1" dirty="0" smtClean="0">
                <a:cs typeface="Arial" pitchFamily="34" charset="0"/>
              </a:rPr>
            </a:br>
            <a:r>
              <a:rPr lang="ar-SA" sz="2800" b="1" dirty="0" smtClean="0">
                <a:cs typeface="Arial" pitchFamily="34" charset="0"/>
              </a:rPr>
              <a:t>الثاني وتركه عليه، بالتالي يتم فتح مربع تحرير العلاقة </a:t>
            </a:r>
            <a:br>
              <a:rPr lang="ar-SA" sz="2800" b="1" dirty="0" smtClean="0">
                <a:cs typeface="Arial" pitchFamily="34" charset="0"/>
              </a:rPr>
            </a:br>
            <a:r>
              <a:rPr lang="ar-SA" sz="2800" b="1" dirty="0" smtClean="0">
                <a:cs typeface="Arial" pitchFamily="34" charset="0"/>
              </a:rPr>
              <a:t>بين هذين الجدولين من خلال هذين الحقلين</a:t>
            </a:r>
          </a:p>
          <a:p>
            <a:pPr marL="285750"/>
            <a:r>
              <a:rPr lang="ar-SA" sz="2800" b="1" dirty="0" smtClean="0">
                <a:cs typeface="Arial" pitchFamily="34" charset="0"/>
              </a:rPr>
              <a:t>اذا اجرينا تعديل على الجداول لا يتوافق مع العلاقات فيرفض اكسس التعديل</a:t>
            </a:r>
          </a:p>
        </p:txBody>
      </p:sp>
      <p:pic>
        <p:nvPicPr>
          <p:cNvPr id="2" name="Picture 2"/>
          <p:cNvPicPr>
            <a:picLocks noChangeAspect="1" noChangeArrowheads="1"/>
          </p:cNvPicPr>
          <p:nvPr/>
        </p:nvPicPr>
        <p:blipFill>
          <a:blip r:embed="rId2" cstate="print"/>
          <a:srcRect/>
          <a:stretch>
            <a:fillRect/>
          </a:stretch>
        </p:blipFill>
        <p:spPr bwMode="auto">
          <a:xfrm>
            <a:off x="4800600" y="3762375"/>
            <a:ext cx="3533775" cy="24765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0" y="0"/>
            <a:ext cx="2505075" cy="1438275"/>
          </a:xfrm>
          <a:prstGeom prst="rect">
            <a:avLst/>
          </a:prstGeom>
          <a:noFill/>
          <a:ln w="9525">
            <a:noFill/>
            <a:miter lim="800000"/>
            <a:headEnd/>
            <a:tailEnd/>
          </a:ln>
        </p:spPr>
      </p:pic>
      <p:sp>
        <p:nvSpPr>
          <p:cNvPr id="10" name="Rounded Rectangle 9"/>
          <p:cNvSpPr/>
          <p:nvPr/>
        </p:nvSpPr>
        <p:spPr>
          <a:xfrm>
            <a:off x="2590800" y="228600"/>
            <a:ext cx="1066800" cy="381000"/>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800" b="1" dirty="0" smtClean="0"/>
              <a:t>إسحب</a:t>
            </a:r>
            <a:endParaRPr lang="ar-SA" sz="2800" b="1" dirty="0"/>
          </a:p>
        </p:txBody>
      </p:sp>
      <p:cxnSp>
        <p:nvCxnSpPr>
          <p:cNvPr id="22" name="Straight Arrow Connector 21"/>
          <p:cNvCxnSpPr/>
          <p:nvPr/>
        </p:nvCxnSpPr>
        <p:spPr>
          <a:xfrm>
            <a:off x="762000" y="609600"/>
            <a:ext cx="10668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flipV="1">
            <a:off x="6705600" y="5715000"/>
            <a:ext cx="381000" cy="142874"/>
          </a:xfrm>
          <a:prstGeom prst="straightConnector1">
            <a:avLst/>
          </a:prstGeom>
          <a:ln w="38100">
            <a:solidFill>
              <a:srgbClr val="481DC3"/>
            </a:solidFill>
            <a:tailEnd type="arrow"/>
          </a:ln>
        </p:spPr>
        <p:style>
          <a:lnRef idx="1">
            <a:schemeClr val="accent1"/>
          </a:lnRef>
          <a:fillRef idx="0">
            <a:schemeClr val="accent1"/>
          </a:fillRef>
          <a:effectRef idx="0">
            <a:schemeClr val="accent1"/>
          </a:effectRef>
          <a:fontRef idx="minor">
            <a:schemeClr val="tx1"/>
          </a:fontRef>
        </p:style>
      </p:cxnSp>
      <p:pic>
        <p:nvPicPr>
          <p:cNvPr id="4101" name="Picture 5"/>
          <p:cNvPicPr>
            <a:picLocks noChangeAspect="1" noChangeArrowheads="1"/>
          </p:cNvPicPr>
          <p:nvPr/>
        </p:nvPicPr>
        <p:blipFill>
          <a:blip r:embed="rId4" cstate="print"/>
          <a:srcRect/>
          <a:stretch>
            <a:fillRect/>
          </a:stretch>
        </p:blipFill>
        <p:spPr bwMode="auto">
          <a:xfrm>
            <a:off x="0" y="1524000"/>
            <a:ext cx="2638425" cy="1162050"/>
          </a:xfrm>
          <a:prstGeom prst="rect">
            <a:avLst/>
          </a:prstGeom>
          <a:noFill/>
          <a:ln w="9525">
            <a:noFill/>
            <a:miter lim="800000"/>
            <a:headEnd/>
            <a:tailEnd/>
          </a:ln>
        </p:spPr>
      </p:pic>
      <p:pic>
        <p:nvPicPr>
          <p:cNvPr id="4102" name="Picture 6"/>
          <p:cNvPicPr>
            <a:picLocks noChangeAspect="1" noChangeArrowheads="1"/>
          </p:cNvPicPr>
          <p:nvPr/>
        </p:nvPicPr>
        <p:blipFill>
          <a:blip r:embed="rId5" cstate="print"/>
          <a:srcRect/>
          <a:stretch>
            <a:fillRect/>
          </a:stretch>
        </p:blipFill>
        <p:spPr bwMode="auto">
          <a:xfrm>
            <a:off x="1219200" y="3800475"/>
            <a:ext cx="3524250" cy="2447925"/>
          </a:xfrm>
          <a:prstGeom prst="rect">
            <a:avLst/>
          </a:prstGeom>
          <a:noFill/>
          <a:ln w="9525">
            <a:noFill/>
            <a:miter lim="800000"/>
            <a:headEnd/>
            <a:tailEnd/>
          </a:ln>
        </p:spPr>
      </p:pic>
      <p:cxnSp>
        <p:nvCxnSpPr>
          <p:cNvPr id="23" name="Straight Arrow Connector 22"/>
          <p:cNvCxnSpPr/>
          <p:nvPr/>
        </p:nvCxnSpPr>
        <p:spPr>
          <a:xfrm rot="10800000" flipV="1">
            <a:off x="3124200" y="5627687"/>
            <a:ext cx="381000" cy="30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1066800" y="914400"/>
            <a:ext cx="762000" cy="152400"/>
          </a:xfrm>
          <a:prstGeom prst="straightConnector1">
            <a:avLst/>
          </a:prstGeom>
          <a:ln w="38100">
            <a:solidFill>
              <a:srgbClr val="481DC3"/>
            </a:solidFill>
            <a:tailEnd type="arrow"/>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7010400" y="5181600"/>
            <a:ext cx="2895600" cy="762000"/>
          </a:xfrm>
          <a:prstGeom prst="roundRect">
            <a:avLst/>
          </a:prstGeom>
          <a:solidFill>
            <a:srgbClr val="481DC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حقول الربط ليست مفهرسة ولا حقول أساسية</a:t>
            </a:r>
          </a:p>
        </p:txBody>
      </p:sp>
      <p:cxnSp>
        <p:nvCxnSpPr>
          <p:cNvPr id="34" name="Straight Arrow Connector 33"/>
          <p:cNvCxnSpPr/>
          <p:nvPr/>
        </p:nvCxnSpPr>
        <p:spPr>
          <a:xfrm>
            <a:off x="762000" y="4876800"/>
            <a:ext cx="685800" cy="3810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0" y="4724400"/>
            <a:ext cx="1143000" cy="838200"/>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التكامل المرجعي</a:t>
            </a:r>
          </a:p>
        </p:txBody>
      </p:sp>
      <p:sp>
        <p:nvSpPr>
          <p:cNvPr id="37" name="Rounded Rectangle 36"/>
          <p:cNvSpPr/>
          <p:nvPr/>
        </p:nvSpPr>
        <p:spPr>
          <a:xfrm>
            <a:off x="3505200" y="5334000"/>
            <a:ext cx="1066800" cy="1066800"/>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t>علاقة</a:t>
            </a:r>
          </a:p>
          <a:p>
            <a:pPr algn="ctr"/>
            <a:r>
              <a:rPr lang="ar-SA" sz="2400" b="1" dirty="0" smtClean="0"/>
              <a:t>رأس بأطراف</a:t>
            </a:r>
            <a:endParaRPr lang="ar-SA" sz="2400" b="1" dirty="0"/>
          </a:p>
        </p:txBody>
      </p:sp>
    </p:spTree>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additive="base">
                                        <p:cTn id="19" dur="500" fill="hold"/>
                                        <p:tgtEl>
                                          <p:spTgt spid="4102"/>
                                        </p:tgtEl>
                                        <p:attrNameLst>
                                          <p:attrName>ppt_x</p:attrName>
                                        </p:attrNameLst>
                                      </p:cBhvr>
                                      <p:tavLst>
                                        <p:tav tm="0">
                                          <p:val>
                                            <p:strVal val="#ppt_x"/>
                                          </p:val>
                                        </p:tav>
                                        <p:tav tm="100000">
                                          <p:val>
                                            <p:strVal val="#ppt_x"/>
                                          </p:val>
                                        </p:tav>
                                      </p:tavLst>
                                    </p:anim>
                                    <p:anim calcmode="lin" valueType="num">
                                      <p:cBhvr additive="base">
                                        <p:cTn id="20"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7" presetClass="entr" presetSubtype="4"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ppt_x"/>
                                          </p:val>
                                        </p:tav>
                                        <p:tav tm="100000">
                                          <p:val>
                                            <p:strVal val="#ppt_x"/>
                                          </p:val>
                                        </p:tav>
                                      </p:tavLst>
                                    </p:anim>
                                    <p:anim calcmode="lin" valueType="num">
                                      <p:cBhvr additive="base">
                                        <p:cTn id="3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7" presetClass="entr" presetSubtype="8" fill="hold" nodeType="clickEffect">
                                  <p:stCondLst>
                                    <p:cond delay="0"/>
                                  </p:stCondLst>
                                  <p:childTnLst>
                                    <p:set>
                                      <p:cBhvr>
                                        <p:cTn id="35" dur="1" fill="hold">
                                          <p:stCondLst>
                                            <p:cond delay="0"/>
                                          </p:stCondLst>
                                        </p:cTn>
                                        <p:tgtEl>
                                          <p:spTgt spid="4101"/>
                                        </p:tgtEl>
                                        <p:attrNameLst>
                                          <p:attrName>style.visibility</p:attrName>
                                        </p:attrNameLst>
                                      </p:cBhvr>
                                      <p:to>
                                        <p:strVal val="visible"/>
                                      </p:to>
                                    </p:set>
                                    <p:anim calcmode="lin" valueType="num">
                                      <p:cBhvr additive="base">
                                        <p:cTn id="36" dur="500" fill="hold"/>
                                        <p:tgtEl>
                                          <p:spTgt spid="4101"/>
                                        </p:tgtEl>
                                        <p:attrNameLst>
                                          <p:attrName>ppt_x</p:attrName>
                                        </p:attrNameLst>
                                      </p:cBhvr>
                                      <p:tavLst>
                                        <p:tav tm="0">
                                          <p:val>
                                            <p:strVal val="0-#ppt_w/2"/>
                                          </p:val>
                                        </p:tav>
                                        <p:tav tm="100000">
                                          <p:val>
                                            <p:strVal val="#ppt_x"/>
                                          </p:val>
                                        </p:tav>
                                      </p:tavLst>
                                    </p:anim>
                                    <p:anim calcmode="lin" valueType="num">
                                      <p:cBhvr additive="base">
                                        <p:cTn id="37" dur="500" fill="hold"/>
                                        <p:tgtEl>
                                          <p:spTgt spid="410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7" presetClass="entr" presetSubtype="4"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7" presetClass="entr" presetSubtype="4"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additive="base">
                                        <p:cTn id="48" dur="500" fill="hold"/>
                                        <p:tgtEl>
                                          <p:spTgt spid="2"/>
                                        </p:tgtEl>
                                        <p:attrNameLst>
                                          <p:attrName>ppt_x</p:attrName>
                                        </p:attrNameLst>
                                      </p:cBhvr>
                                      <p:tavLst>
                                        <p:tav tm="0">
                                          <p:val>
                                            <p:strVal val="#ppt_x"/>
                                          </p:val>
                                        </p:tav>
                                        <p:tav tm="100000">
                                          <p:val>
                                            <p:strVal val="#ppt_x"/>
                                          </p:val>
                                        </p:tav>
                                      </p:tavLst>
                                    </p:anim>
                                    <p:anim calcmode="lin" valueType="num">
                                      <p:cBhvr additive="base">
                                        <p:cTn id="4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7" presetClass="entr" presetSubtype="2" fill="hold" nodeType="click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7" presetClass="entr" presetSubtype="2"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500" fill="hold"/>
                                        <p:tgtEl>
                                          <p:spTgt spid="32"/>
                                        </p:tgtEl>
                                        <p:attrNameLst>
                                          <p:attrName>ppt_x</p:attrName>
                                        </p:attrNameLst>
                                      </p:cBhvr>
                                      <p:tavLst>
                                        <p:tav tm="0">
                                          <p:val>
                                            <p:strVal val="1+#ppt_w/2"/>
                                          </p:val>
                                        </p:tav>
                                        <p:tav tm="100000">
                                          <p:val>
                                            <p:strVal val="#ppt_x"/>
                                          </p:val>
                                        </p:tav>
                                      </p:tavLst>
                                    </p:anim>
                                    <p:anim calcmode="lin" valueType="num">
                                      <p:cBhvr additive="base">
                                        <p:cTn id="6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7" presetClass="entr" presetSubtype="4" fill="hold" nodeType="click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ppt_x"/>
                                          </p:val>
                                        </p:tav>
                                        <p:tav tm="100000">
                                          <p:val>
                                            <p:strVal val="#ppt_x"/>
                                          </p:val>
                                        </p:tav>
                                      </p:tavLst>
                                    </p:anim>
                                    <p:anim calcmode="lin" valueType="num">
                                      <p:cBhvr additive="base">
                                        <p:cTn id="66" dur="500" fill="hold"/>
                                        <p:tgtEl>
                                          <p:spTgt spid="34"/>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7" presetClass="entr" presetSubtype="2"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1+#ppt_w/2"/>
                                          </p:val>
                                        </p:tav>
                                        <p:tav tm="100000">
                                          <p:val>
                                            <p:strVal val="#ppt_x"/>
                                          </p:val>
                                        </p:tav>
                                      </p:tavLst>
                                    </p:anim>
                                    <p:anim calcmode="lin" valueType="num">
                                      <p:cBhvr additive="base">
                                        <p:cTn id="71"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7" presetClass="entr" presetSubtype="2" fill="hold" nodeType="clickEffect">
                                  <p:stCondLst>
                                    <p:cond delay="0"/>
                                  </p:stCondLst>
                                  <p:childTnLst>
                                    <p:set>
                                      <p:cBhvr>
                                        <p:cTn id="75" dur="1" fill="hold">
                                          <p:stCondLst>
                                            <p:cond delay="0"/>
                                          </p:stCondLst>
                                        </p:cTn>
                                        <p:tgtEl>
                                          <p:spTgt spid="6">
                                            <p:txEl>
                                              <p:pRg st="1" end="1"/>
                                            </p:txEl>
                                          </p:spTgt>
                                        </p:tgtEl>
                                        <p:attrNameLst>
                                          <p:attrName>style.visibility</p:attrName>
                                        </p:attrNameLst>
                                      </p:cBhvr>
                                      <p:to>
                                        <p:strVal val="visible"/>
                                      </p:to>
                                    </p:set>
                                    <p:anim calcmode="lin" valueType="num">
                                      <p:cBhvr additive="base">
                                        <p:cTn id="76"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77"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2" grpId="0" animBg="1"/>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التكامل المرجعي للعلاقات في اكسس</a:t>
            </a:r>
            <a:endParaRPr lang="ar-SA" dirty="0" smtClean="0">
              <a:solidFill>
                <a:srgbClr val="376092"/>
              </a:solidFill>
              <a:cs typeface="Arial" pitchFamily="34" charset="0"/>
            </a:endParaRPr>
          </a:p>
        </p:txBody>
      </p:sp>
      <p:sp>
        <p:nvSpPr>
          <p:cNvPr id="6" name="Content Placeholder 5"/>
          <p:cNvSpPr>
            <a:spLocks noGrp="1"/>
          </p:cNvSpPr>
          <p:nvPr>
            <p:ph idx="1"/>
          </p:nvPr>
        </p:nvSpPr>
        <p:spPr/>
        <p:txBody>
          <a:bodyPr/>
          <a:lstStyle/>
          <a:p>
            <a:pPr marL="285750"/>
            <a:r>
              <a:rPr lang="ar-SA" sz="2800" b="1" dirty="0" smtClean="0"/>
              <a:t>هو أحد أنظمة قواعد البيانات المستعملة لضمان صحة العلاقات بين السجلات في الجداول، وضمان عدم إنشاء أو تعديل او حذف بيانات بطريقة الخطأ.  </a:t>
            </a:r>
          </a:p>
          <a:p>
            <a:pPr marL="285750"/>
            <a:r>
              <a:rPr lang="ar-SA" sz="2800" b="1" dirty="0" smtClean="0">
                <a:cs typeface="Arial" pitchFamily="34" charset="0"/>
              </a:rPr>
              <a:t>يمكن إعداد التكامل المرجعي عند تحقق الشروط التالية:</a:t>
            </a:r>
          </a:p>
          <a:p>
            <a:pPr marL="685800" lvl="1"/>
            <a:r>
              <a:rPr lang="ar-SA" sz="2400" b="1" dirty="0" smtClean="0">
                <a:cs typeface="Arial" pitchFamily="34" charset="0"/>
              </a:rPr>
              <a:t>الحقل المطابق من الجدول الأساسي هو حقل أساسي</a:t>
            </a:r>
          </a:p>
          <a:p>
            <a:pPr marL="685800" lvl="1"/>
            <a:r>
              <a:rPr lang="ar-SA" sz="2400" b="1" dirty="0" smtClean="0">
                <a:cs typeface="Arial" pitchFamily="34" charset="0"/>
              </a:rPr>
              <a:t>ينتمي جدولي العلاقة لنفس قاعدة البيانات</a:t>
            </a:r>
          </a:p>
          <a:p>
            <a:pPr marL="685800" lvl="1"/>
            <a:r>
              <a:rPr lang="ar-SA" sz="2400" b="1" dirty="0" smtClean="0">
                <a:cs typeface="Arial" pitchFamily="34" charset="0"/>
              </a:rPr>
              <a:t>الحقول المرتبطة لها نفس نوع البيانات باستثناء:</a:t>
            </a:r>
          </a:p>
          <a:p>
            <a:pPr marL="1085850" lvl="2"/>
            <a:r>
              <a:rPr lang="ar-SA" sz="2000" b="1" dirty="0" smtClean="0">
                <a:cs typeface="Arial" pitchFamily="34" charset="0"/>
              </a:rPr>
              <a:t>يجوز ربط حقل ترقيم تلقائي مع حقل عدد صحيح طويل</a:t>
            </a:r>
          </a:p>
          <a:p>
            <a:pPr marL="1085850" lvl="2"/>
            <a:r>
              <a:rPr lang="ar-SA" sz="2000" b="1" dirty="0" smtClean="0">
                <a:cs typeface="Arial" pitchFamily="34" charset="0"/>
              </a:rPr>
              <a:t>يجوز ربط حقل ترقيم تلقائي مع الخاصية تعريف النسخة</a:t>
            </a:r>
            <a:br>
              <a:rPr lang="ar-SA" sz="2000" b="1" dirty="0" smtClean="0">
                <a:cs typeface="Arial" pitchFamily="34" charset="0"/>
              </a:rPr>
            </a:br>
            <a:r>
              <a:rPr lang="ar-SA" sz="2000" b="1" dirty="0" smtClean="0">
                <a:cs typeface="Arial" pitchFamily="34" charset="0"/>
              </a:rPr>
              <a:t>المماثلة لحجم الحقل مع حقل عدد مع الخاصية تعريف</a:t>
            </a:r>
            <a:br>
              <a:rPr lang="ar-SA" sz="2000" b="1" dirty="0" smtClean="0">
                <a:cs typeface="Arial" pitchFamily="34" charset="0"/>
              </a:rPr>
            </a:br>
            <a:r>
              <a:rPr lang="ar-SA" sz="2000" b="1" dirty="0" smtClean="0">
                <a:cs typeface="Arial" pitchFamily="34" charset="0"/>
              </a:rPr>
              <a:t>النسخة المماثلة لحجم الحقل أيضا.</a:t>
            </a:r>
          </a:p>
          <a:p>
            <a:pPr marL="971550" lvl="1"/>
            <a:r>
              <a:rPr lang="ar-SA" sz="2400" b="1" dirty="0" smtClean="0">
                <a:cs typeface="Arial" pitchFamily="34" charset="0"/>
              </a:rPr>
              <a:t>يظهر الرقم 1 من ناحية الرأس </a:t>
            </a:r>
            <a:br>
              <a:rPr lang="ar-SA" sz="2400" b="1" dirty="0" smtClean="0">
                <a:cs typeface="Arial" pitchFamily="34" charset="0"/>
              </a:rPr>
            </a:br>
            <a:r>
              <a:rPr lang="ar-SA" sz="2400" b="1" dirty="0" smtClean="0">
                <a:cs typeface="Arial" pitchFamily="34" charset="0"/>
              </a:rPr>
              <a:t>والرمز لا نهاية </a:t>
            </a:r>
            <a:r>
              <a:rPr lang="ar-SA" sz="2400" b="1" dirty="0" smtClean="0">
                <a:cs typeface="Arial" pitchFamily="34" charset="0"/>
                <a:sym typeface="Symbol"/>
              </a:rPr>
              <a:t>  </a:t>
            </a:r>
            <a:r>
              <a:rPr lang="ar-SA" sz="2400" b="1" dirty="0" smtClean="0">
                <a:cs typeface="Arial" pitchFamily="34" charset="0"/>
              </a:rPr>
              <a:t>من ناحية الأطراف</a:t>
            </a:r>
          </a:p>
        </p:txBody>
      </p:sp>
      <p:pic>
        <p:nvPicPr>
          <p:cNvPr id="5122" name="Picture 2"/>
          <p:cNvPicPr>
            <a:picLocks noChangeAspect="1" noChangeArrowheads="1"/>
          </p:cNvPicPr>
          <p:nvPr/>
        </p:nvPicPr>
        <p:blipFill>
          <a:blip r:embed="rId2" cstate="print"/>
          <a:srcRect/>
          <a:stretch>
            <a:fillRect/>
          </a:stretch>
        </p:blipFill>
        <p:spPr bwMode="auto">
          <a:xfrm>
            <a:off x="219075" y="3314700"/>
            <a:ext cx="3514725" cy="2476500"/>
          </a:xfrm>
          <a:prstGeom prst="rect">
            <a:avLst/>
          </a:prstGeom>
          <a:noFill/>
          <a:ln w="9525">
            <a:noFill/>
            <a:miter lim="800000"/>
            <a:headEnd/>
            <a:tailEnd/>
          </a:ln>
        </p:spPr>
      </p:pic>
      <p:cxnSp>
        <p:nvCxnSpPr>
          <p:cNvPr id="34" name="Straight Arrow Connector 33"/>
          <p:cNvCxnSpPr/>
          <p:nvPr/>
        </p:nvCxnSpPr>
        <p:spPr>
          <a:xfrm rot="16200000" flipH="1">
            <a:off x="152400" y="4419600"/>
            <a:ext cx="304800" cy="3048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pic>
        <p:nvPicPr>
          <p:cNvPr id="5123" name="Picture 3"/>
          <p:cNvPicPr>
            <a:picLocks noChangeAspect="1" noChangeArrowheads="1"/>
          </p:cNvPicPr>
          <p:nvPr/>
        </p:nvPicPr>
        <p:blipFill>
          <a:blip r:embed="rId3" cstate="print"/>
          <a:srcRect/>
          <a:stretch>
            <a:fillRect/>
          </a:stretch>
        </p:blipFill>
        <p:spPr bwMode="auto">
          <a:xfrm>
            <a:off x="0" y="0"/>
            <a:ext cx="2590800" cy="1533331"/>
          </a:xfrm>
          <a:prstGeom prst="rect">
            <a:avLst/>
          </a:prstGeom>
          <a:noFill/>
          <a:ln w="9525">
            <a:noFill/>
            <a:miter lim="800000"/>
            <a:headEnd/>
            <a:tailEnd/>
          </a:ln>
        </p:spPr>
      </p:pic>
    </p:spTree>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2"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2"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2"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2"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 calcmode="lin" valueType="num">
                                      <p:cBhvr additive="base">
                                        <p:cTn id="43" dur="500" fill="hold"/>
                                        <p:tgtEl>
                                          <p:spTgt spid="6">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ppt_x"/>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7" presetClass="entr" presetSubtype="8" fill="hold" nodeType="clickEffect">
                                  <p:stCondLst>
                                    <p:cond delay="0"/>
                                  </p:stCondLst>
                                  <p:childTnLst>
                                    <p:set>
                                      <p:cBhvr>
                                        <p:cTn id="54" dur="1" fill="hold">
                                          <p:stCondLst>
                                            <p:cond delay="0"/>
                                          </p:stCondLst>
                                        </p:cTn>
                                        <p:tgtEl>
                                          <p:spTgt spid="5123"/>
                                        </p:tgtEl>
                                        <p:attrNameLst>
                                          <p:attrName>style.visibility</p:attrName>
                                        </p:attrNameLst>
                                      </p:cBhvr>
                                      <p:to>
                                        <p:strVal val="visible"/>
                                      </p:to>
                                    </p:set>
                                    <p:anim calcmode="lin" valueType="num">
                                      <p:cBhvr additive="base">
                                        <p:cTn id="55" dur="500" fill="hold"/>
                                        <p:tgtEl>
                                          <p:spTgt spid="5123"/>
                                        </p:tgtEl>
                                        <p:attrNameLst>
                                          <p:attrName>ppt_x</p:attrName>
                                        </p:attrNameLst>
                                      </p:cBhvr>
                                      <p:tavLst>
                                        <p:tav tm="0">
                                          <p:val>
                                            <p:strVal val="0-#ppt_w/2"/>
                                          </p:val>
                                        </p:tav>
                                        <p:tav tm="100000">
                                          <p:val>
                                            <p:strVal val="#ppt_x"/>
                                          </p:val>
                                        </p:tav>
                                      </p:tavLst>
                                    </p:anim>
                                    <p:anim calcmode="lin" valueType="num">
                                      <p:cBhvr additive="base">
                                        <p:cTn id="56" dur="500" fill="hold"/>
                                        <p:tgtEl>
                                          <p:spTgt spid="5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التكامل المرجعي للعلاقات في اكسس</a:t>
            </a:r>
            <a:endParaRPr lang="ar-SA" dirty="0" smtClean="0">
              <a:solidFill>
                <a:srgbClr val="376092"/>
              </a:solidFill>
              <a:cs typeface="Arial" pitchFamily="34" charset="0"/>
            </a:endParaRPr>
          </a:p>
        </p:txBody>
      </p:sp>
      <p:sp>
        <p:nvSpPr>
          <p:cNvPr id="6" name="Content Placeholder 5"/>
          <p:cNvSpPr>
            <a:spLocks noGrp="1"/>
          </p:cNvSpPr>
          <p:nvPr>
            <p:ph idx="1"/>
          </p:nvPr>
        </p:nvSpPr>
        <p:spPr/>
        <p:txBody>
          <a:bodyPr/>
          <a:lstStyle/>
          <a:p>
            <a:pPr marL="285750"/>
            <a:r>
              <a:rPr lang="ar-SA" sz="2800" b="1" dirty="0" smtClean="0"/>
              <a:t>بعد اختيار فرض التكامل المرجعي يمكن اختيار تطبيق الأمرين المهمين:</a:t>
            </a:r>
          </a:p>
          <a:p>
            <a:pPr marL="685800" lvl="1"/>
            <a:r>
              <a:rPr lang="ar-SA" sz="2400" b="1" dirty="0" smtClean="0">
                <a:cs typeface="Arial" pitchFamily="34" charset="0"/>
              </a:rPr>
              <a:t>تتالي تحديث الحقول المرتبطة </a:t>
            </a:r>
            <a:r>
              <a:rPr lang="en-US" sz="2400" b="1" dirty="0" smtClean="0">
                <a:cs typeface="Arial" pitchFamily="34" charset="0"/>
              </a:rPr>
              <a:t>Cascade Update Related Fields</a:t>
            </a:r>
            <a:r>
              <a:rPr lang="ar-SA" sz="2400" b="1" dirty="0" smtClean="0">
                <a:cs typeface="Arial" pitchFamily="34" charset="0"/>
              </a:rPr>
              <a:t>: عند تعديل قيمة المفتاح الاساسي لسجل في الجدول الرئيسي يقوم اكسس تلقائيا بالتغيير إلى القيمة الجديدة في كل السجلات المرتبطة. أذا تغير رقم الطالب في جدول الطلاب فيغير رقم الطالب في كل السجلات المناظرة لهذا الطالب في جدول الدرجات.</a:t>
            </a:r>
          </a:p>
          <a:p>
            <a:pPr marL="685800" lvl="1"/>
            <a:r>
              <a:rPr lang="ar-SA" sz="2400" b="1" dirty="0" smtClean="0">
                <a:cs typeface="Arial" pitchFamily="34" charset="0"/>
              </a:rPr>
              <a:t>تتالي حذف السجلات المرتبطة</a:t>
            </a:r>
            <a:br>
              <a:rPr lang="ar-SA" sz="2400" b="1" dirty="0" smtClean="0">
                <a:cs typeface="Arial" pitchFamily="34" charset="0"/>
              </a:rPr>
            </a:br>
            <a:r>
              <a:rPr lang="ar-SA" sz="2400" b="1" dirty="0" smtClean="0">
                <a:cs typeface="Arial" pitchFamily="34" charset="0"/>
              </a:rPr>
              <a:t> </a:t>
            </a:r>
            <a:r>
              <a:rPr lang="en-US" sz="2400" b="1" dirty="0" smtClean="0">
                <a:cs typeface="Arial" pitchFamily="34" charset="0"/>
              </a:rPr>
              <a:t>Cascade Update Related Records</a:t>
            </a:r>
            <a:r>
              <a:rPr lang="ar-SA" sz="2400" b="1" dirty="0" smtClean="0">
                <a:cs typeface="Arial" pitchFamily="34" charset="0"/>
              </a:rPr>
              <a:t>: </a:t>
            </a:r>
            <a:br>
              <a:rPr lang="ar-SA" sz="2400" b="1" dirty="0" smtClean="0">
                <a:cs typeface="Arial" pitchFamily="34" charset="0"/>
              </a:rPr>
            </a:br>
            <a:r>
              <a:rPr lang="ar-SA" sz="2400" b="1" dirty="0" smtClean="0">
                <a:cs typeface="Arial" pitchFamily="34" charset="0"/>
              </a:rPr>
              <a:t> عند حذف سجل كالب في الجدول الرئيسي يقوم </a:t>
            </a:r>
            <a:br>
              <a:rPr lang="ar-SA" sz="2400" b="1" dirty="0" smtClean="0">
                <a:cs typeface="Arial" pitchFamily="34" charset="0"/>
              </a:rPr>
            </a:br>
            <a:r>
              <a:rPr lang="ar-SA" sz="2400" b="1" dirty="0" smtClean="0">
                <a:cs typeface="Arial" pitchFamily="34" charset="0"/>
              </a:rPr>
              <a:t>اكسس تلقائيا بحذف كل السجلات المرتبطة به في</a:t>
            </a:r>
            <a:br>
              <a:rPr lang="ar-SA" sz="2400" b="1" dirty="0" smtClean="0">
                <a:cs typeface="Arial" pitchFamily="34" charset="0"/>
              </a:rPr>
            </a:br>
            <a:r>
              <a:rPr lang="ar-SA" sz="2400" b="1" dirty="0" smtClean="0">
                <a:cs typeface="Arial" pitchFamily="34" charset="0"/>
              </a:rPr>
              <a:t>الجدول الأخر.</a:t>
            </a:r>
          </a:p>
          <a:p>
            <a:pPr marL="685800" lvl="1"/>
            <a:endParaRPr lang="ar-SA" sz="2000" b="1" dirty="0" smtClean="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228600" y="3505200"/>
            <a:ext cx="3514725" cy="2476500"/>
          </a:xfrm>
          <a:prstGeom prst="rect">
            <a:avLst/>
          </a:prstGeom>
          <a:noFill/>
          <a:ln w="9525">
            <a:noFill/>
            <a:miter lim="800000"/>
            <a:headEnd/>
            <a:tailEnd/>
          </a:ln>
        </p:spPr>
      </p:pic>
      <p:cxnSp>
        <p:nvCxnSpPr>
          <p:cNvPr id="34" name="Straight Arrow Connector 33"/>
          <p:cNvCxnSpPr/>
          <p:nvPr/>
        </p:nvCxnSpPr>
        <p:spPr>
          <a:xfrm rot="16200000" flipH="1">
            <a:off x="228600" y="4876800"/>
            <a:ext cx="304800" cy="3048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H="1">
            <a:off x="228600" y="5105400"/>
            <a:ext cx="304800" cy="3048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7" presetClass="entr" presetSubtype="2"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ppt_y"/>
                                          </p:val>
                                        </p:tav>
                                        <p:tav tm="100000">
                                          <p:val>
                                            <p:strVal val="#ppt_y"/>
                                          </p:val>
                                        </p:tav>
                                      </p:tavLst>
                                    </p:anim>
                                  </p:childTnLst>
                                </p:cTn>
                              </p:par>
                              <p:par>
                                <p:cTn id="19" presetID="7"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أنواع 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a:buFont typeface="+mj-lt"/>
              <a:buAutoNum type="arabicPeriod"/>
            </a:pPr>
            <a:r>
              <a:rPr lang="ar-SA" sz="2800" b="1" dirty="0" smtClean="0">
                <a:solidFill>
                  <a:srgbClr val="FF0000"/>
                </a:solidFill>
                <a:cs typeface="Arial" pitchFamily="34" charset="0"/>
              </a:rPr>
              <a:t>العلاقة رأس بأطراف: </a:t>
            </a:r>
          </a:p>
          <a:p>
            <a:pPr marL="457200" indent="-228600"/>
            <a:r>
              <a:rPr lang="ar-SA" sz="2800" b="1" dirty="0" smtClean="0">
                <a:cs typeface="Arial" pitchFamily="34" charset="0"/>
              </a:rPr>
              <a:t>تعني أن كل سجل في الجدول الأول (الجدول الرأس أو الأساسي)  يقابله أكثر من سجل بالجدول الثاني</a:t>
            </a:r>
          </a:p>
          <a:p>
            <a:pPr marL="457200" indent="-228600"/>
            <a:r>
              <a:rPr lang="ar-SA" sz="2800" b="1" dirty="0" smtClean="0">
                <a:cs typeface="Arial" pitchFamily="34" charset="0"/>
              </a:rPr>
              <a:t>يتم الربط من خلال الحقل المفتاح أو المفهرس بشكل فريد بالجدول الأول مع حقل في الجدول الثاني حيث عادة ما يكون حقلا أجنبيا،</a:t>
            </a:r>
          </a:p>
          <a:p>
            <a:pPr marL="457200" indent="-228600"/>
            <a:r>
              <a:rPr lang="ar-SA" sz="2800" b="1" dirty="0" smtClean="0">
                <a:cs typeface="Arial" pitchFamily="34" charset="0"/>
              </a:rPr>
              <a:t>يجب احترام الشروط المذكورة سابقا </a:t>
            </a:r>
          </a:p>
          <a:p>
            <a:pPr marL="457200" indent="-228600"/>
            <a:endParaRPr lang="ar-SA" sz="2800" b="1" dirty="0" smtClean="0">
              <a:cs typeface="Arial" pitchFamily="34" charset="0"/>
            </a:endParaRPr>
          </a:p>
          <a:p>
            <a:pPr marL="457200" indent="-228600"/>
            <a:r>
              <a:rPr lang="ar-SA" sz="2800" b="1" dirty="0" smtClean="0">
                <a:cs typeface="Arial" pitchFamily="34" charset="0"/>
              </a:rPr>
              <a:t>يرمز لجانب الرأس بالعلاقة بالرقم 1 ولجانب الأطراف برمز اللا نهاية </a:t>
            </a:r>
            <a:r>
              <a:rPr lang="ar-SA" sz="2800" b="1" dirty="0" smtClean="0">
                <a:cs typeface="Arial" pitchFamily="34" charset="0"/>
                <a:sym typeface="Symbol"/>
              </a:rPr>
              <a:t>.</a:t>
            </a:r>
          </a:p>
          <a:p>
            <a:pPr marL="457200" indent="-514350" algn="just">
              <a:buNone/>
            </a:pPr>
            <a:endParaRPr lang="ar-SA" sz="2800" b="1" dirty="0" smtClean="0">
              <a:cs typeface="Arial" pitchFamily="34" charset="0"/>
            </a:endParaRPr>
          </a:p>
        </p:txBody>
      </p:sp>
      <p:pic>
        <p:nvPicPr>
          <p:cNvPr id="5124" name="Picture 4"/>
          <p:cNvPicPr>
            <a:picLocks noChangeAspect="1" noChangeArrowheads="1"/>
          </p:cNvPicPr>
          <p:nvPr/>
        </p:nvPicPr>
        <p:blipFill>
          <a:blip r:embed="rId2" cstate="print"/>
          <a:srcRect/>
          <a:stretch>
            <a:fillRect/>
          </a:stretch>
        </p:blipFill>
        <p:spPr bwMode="auto">
          <a:xfrm>
            <a:off x="619125" y="228600"/>
            <a:ext cx="3571875" cy="1323975"/>
          </a:xfrm>
          <a:prstGeom prst="rect">
            <a:avLst/>
          </a:prstGeom>
          <a:noFill/>
          <a:ln w="38100">
            <a:solidFill>
              <a:srgbClr val="FF6600"/>
            </a:solidFill>
            <a:miter lim="800000"/>
            <a:headEnd/>
            <a:tailEnd/>
          </a:ln>
        </p:spPr>
      </p:pic>
    </p:spTree>
  </p:cSld>
  <p:clrMapOvr>
    <a:masterClrMapping/>
  </p:clrMapOvr>
  <p:transition advTm="2168"/>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ar-SA" dirty="0" smtClean="0"/>
              <a:t>أنواع 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a:buFont typeface="+mj-lt"/>
              <a:buAutoNum type="arabicPeriod" startAt="2"/>
            </a:pPr>
            <a:r>
              <a:rPr lang="ar-SA" sz="2800" b="1" dirty="0" smtClean="0">
                <a:solidFill>
                  <a:srgbClr val="FF0000"/>
                </a:solidFill>
                <a:cs typeface="Arial" pitchFamily="34" charset="0"/>
              </a:rPr>
              <a:t>العلاقة رأس برأس: </a:t>
            </a:r>
          </a:p>
          <a:p>
            <a:pPr marL="457200" indent="-228600"/>
            <a:r>
              <a:rPr lang="ar-SA" sz="2800" b="1" dirty="0" smtClean="0">
                <a:cs typeface="Arial" pitchFamily="34" charset="0"/>
              </a:rPr>
              <a:t>تعني أن كل سجل في الجدول الأول يقابله </a:t>
            </a:r>
            <a:br>
              <a:rPr lang="ar-SA" sz="2800" b="1" dirty="0" smtClean="0">
                <a:cs typeface="Arial" pitchFamily="34" charset="0"/>
              </a:rPr>
            </a:br>
            <a:r>
              <a:rPr lang="ar-SA" sz="2800" b="1" dirty="0" smtClean="0">
                <a:cs typeface="Arial" pitchFamily="34" charset="0"/>
              </a:rPr>
              <a:t>سجل واحد وواحد فقط في الجدول الثاني، </a:t>
            </a:r>
            <a:br>
              <a:rPr lang="ar-SA" sz="2800" b="1" dirty="0" smtClean="0">
                <a:cs typeface="Arial" pitchFamily="34" charset="0"/>
              </a:rPr>
            </a:br>
            <a:r>
              <a:rPr lang="ar-SA" sz="2800" b="1" dirty="0" smtClean="0">
                <a:cs typeface="Arial" pitchFamily="34" charset="0"/>
              </a:rPr>
              <a:t>حيث يتم الربط بحقل مفتاح أو مفهرس فريد في الجدولين</a:t>
            </a:r>
            <a:r>
              <a:rPr lang="ar-SA" sz="2800" b="1" dirty="0" smtClean="0">
                <a:cs typeface="Arial" pitchFamily="34" charset="0"/>
                <a:sym typeface="Symbol"/>
              </a:rPr>
              <a:t>.</a:t>
            </a:r>
          </a:p>
          <a:p>
            <a:pPr marL="457200" indent="-228600"/>
            <a:r>
              <a:rPr lang="ar-SA" sz="2800" b="1" dirty="0" smtClean="0">
                <a:cs typeface="Arial" pitchFamily="34" charset="0"/>
                <a:sym typeface="Symbol"/>
              </a:rPr>
              <a:t>ننشئ جدول عنوان لتخزين تفاصيل عنوان الطالب</a:t>
            </a:r>
            <a:endParaRPr lang="ar-SA" sz="2800" b="1" dirty="0" smtClean="0">
              <a:cs typeface="Arial" pitchFamily="34" charset="0"/>
            </a:endParaRPr>
          </a:p>
        </p:txBody>
      </p:sp>
      <p:pic>
        <p:nvPicPr>
          <p:cNvPr id="6149" name="Picture 5"/>
          <p:cNvPicPr>
            <a:picLocks noChangeAspect="1" noChangeArrowheads="1"/>
          </p:cNvPicPr>
          <p:nvPr/>
        </p:nvPicPr>
        <p:blipFill>
          <a:blip r:embed="rId2" cstate="print"/>
          <a:srcRect/>
          <a:stretch>
            <a:fillRect/>
          </a:stretch>
        </p:blipFill>
        <p:spPr bwMode="auto">
          <a:xfrm>
            <a:off x="1295399" y="4191000"/>
            <a:ext cx="6854983" cy="1676400"/>
          </a:xfrm>
          <a:prstGeom prst="rect">
            <a:avLst/>
          </a:prstGeom>
          <a:noFill/>
          <a:ln w="9525">
            <a:noFill/>
            <a:miter lim="800000"/>
            <a:headEnd/>
            <a:tailEnd/>
          </a:ln>
        </p:spPr>
      </p:pic>
      <p:pic>
        <p:nvPicPr>
          <p:cNvPr id="6150" name="Picture 6"/>
          <p:cNvPicPr>
            <a:picLocks noChangeAspect="1" noChangeArrowheads="1"/>
          </p:cNvPicPr>
          <p:nvPr/>
        </p:nvPicPr>
        <p:blipFill>
          <a:blip r:embed="rId3" cstate="print"/>
          <a:srcRect/>
          <a:stretch>
            <a:fillRect/>
          </a:stretch>
        </p:blipFill>
        <p:spPr bwMode="auto">
          <a:xfrm>
            <a:off x="228600" y="838200"/>
            <a:ext cx="3930383" cy="1371600"/>
          </a:xfrm>
          <a:prstGeom prst="rect">
            <a:avLst/>
          </a:prstGeom>
          <a:noFill/>
          <a:ln w="9525">
            <a:noFill/>
            <a:miter lim="800000"/>
            <a:headEnd/>
            <a:tailEnd/>
          </a:ln>
        </p:spPr>
      </p:pic>
    </p:spTree>
  </p:cSld>
  <p:clrMapOvr>
    <a:masterClrMapping/>
  </p:clrMapOvr>
  <p:transition advTm="2168"/>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ar-SA" dirty="0" smtClean="0"/>
              <a:t>أنواع 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a:buFont typeface="+mj-lt"/>
              <a:buAutoNum type="arabicPeriod" startAt="3"/>
            </a:pPr>
            <a:r>
              <a:rPr lang="ar-SA" sz="2800" b="1" dirty="0" smtClean="0">
                <a:solidFill>
                  <a:srgbClr val="FF0000"/>
                </a:solidFill>
                <a:cs typeface="Arial" pitchFamily="34" charset="0"/>
              </a:rPr>
              <a:t>العلاقة أطراف بأطراف: </a:t>
            </a:r>
          </a:p>
          <a:p>
            <a:pPr marL="457200" indent="-228600"/>
            <a:r>
              <a:rPr lang="ar-SA" sz="2800" b="1" dirty="0" smtClean="0">
                <a:cs typeface="Arial" pitchFamily="34" charset="0"/>
              </a:rPr>
              <a:t>تعني أن كل سجل في الجدول الأول يقابله أكثر من سجل في الجدول الثاني، وفي المقابل كل سجل في الجدول الثاني يقابله أكثر من سجل في الجدول الأول. </a:t>
            </a:r>
          </a:p>
          <a:p>
            <a:pPr marL="457200" indent="-228600"/>
            <a:r>
              <a:rPr lang="ar-SA" sz="2800" b="1" dirty="0" smtClean="0">
                <a:cs typeface="Arial" pitchFamily="34" charset="0"/>
              </a:rPr>
              <a:t>يتم التعامل مع هذا النوع من العلاقات في اكسس من خلال إنشاء جدول ربط </a:t>
            </a:r>
            <a:r>
              <a:rPr lang="en-US" sz="2800" b="1" dirty="0" smtClean="0">
                <a:cs typeface="Arial" pitchFamily="34" charset="0"/>
              </a:rPr>
              <a:t>Join Table</a:t>
            </a:r>
            <a:r>
              <a:rPr lang="ar-SA" sz="2800" b="1" dirty="0" smtClean="0">
                <a:cs typeface="Arial" pitchFamily="34" charset="0"/>
              </a:rPr>
              <a:t> يتكون مفتاحه الأساسي من حقلي المفتاح الأساسي لكلا الجدولين</a:t>
            </a:r>
            <a:r>
              <a:rPr lang="ar-SA" sz="2800" b="1" dirty="0" smtClean="0">
                <a:cs typeface="Arial" pitchFamily="34" charset="0"/>
                <a:sym typeface="Symbol"/>
              </a:rPr>
              <a:t>.</a:t>
            </a:r>
          </a:p>
          <a:p>
            <a:pPr marL="457200" indent="-228600"/>
            <a:r>
              <a:rPr lang="ar-SA" sz="2800" b="1" dirty="0" smtClean="0">
                <a:cs typeface="Arial" pitchFamily="34" charset="0"/>
                <a:sym typeface="Symbol"/>
              </a:rPr>
              <a:t>من هنا أنشأنا جدول الدرجات لأن علاقة المقرر بالطلاب هي علاقة أطراف بأطراف حيث المقرر يدرسه عدة طلاب والطالب يدرس عدة مقررات</a:t>
            </a:r>
            <a:endParaRPr lang="ar-SA" sz="2800" b="1" dirty="0" smtClean="0">
              <a:cs typeface="Arial" pitchFamily="34" charset="0"/>
            </a:endParaRPr>
          </a:p>
        </p:txBody>
      </p:sp>
      <p:pic>
        <p:nvPicPr>
          <p:cNvPr id="2" name="Picture 2"/>
          <p:cNvPicPr>
            <a:picLocks noChangeAspect="1" noChangeArrowheads="1"/>
          </p:cNvPicPr>
          <p:nvPr/>
        </p:nvPicPr>
        <p:blipFill>
          <a:blip r:embed="rId2" cstate="print"/>
          <a:srcRect/>
          <a:stretch>
            <a:fillRect/>
          </a:stretch>
        </p:blipFill>
        <p:spPr bwMode="auto">
          <a:xfrm>
            <a:off x="0" y="0"/>
            <a:ext cx="6345020" cy="1524000"/>
          </a:xfrm>
          <a:prstGeom prst="rect">
            <a:avLst/>
          </a:prstGeom>
          <a:noFill/>
          <a:ln w="9525">
            <a:noFill/>
            <a:miter lim="800000"/>
            <a:headEnd/>
            <a:tailEnd/>
          </a:ln>
        </p:spPr>
      </p:pic>
    </p:spTree>
  </p:cSld>
  <p:clrMapOvr>
    <a:masterClrMapping/>
  </p:clrMapOvr>
  <p:transition advTm="2168"/>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solidFill>
                  <a:schemeClr val="accent1">
                    <a:lumMod val="75000"/>
                  </a:schemeClr>
                </a:solidFill>
              </a:rPr>
              <a:t>الاستعلامات </a:t>
            </a:r>
            <a:r>
              <a:rPr lang="en-US" dirty="0" smtClean="0">
                <a:solidFill>
                  <a:schemeClr val="accent1">
                    <a:lumMod val="75000"/>
                  </a:schemeClr>
                </a:solidFill>
              </a:rPr>
              <a:t>queries</a:t>
            </a:r>
            <a:endParaRPr lang="en-US" dirty="0">
              <a:solidFill>
                <a:schemeClr val="accent1">
                  <a:lumMod val="75000"/>
                </a:schemeClr>
              </a:solidFill>
            </a:endParaRPr>
          </a:p>
        </p:txBody>
      </p:sp>
      <p:sp>
        <p:nvSpPr>
          <p:cNvPr id="7171" name="Text Placeholder 5"/>
          <p:cNvSpPr>
            <a:spLocks noGrp="1"/>
          </p:cNvSpPr>
          <p:nvPr>
            <p:ph idx="4294967295"/>
          </p:nvPr>
        </p:nvSpPr>
        <p:spPr>
          <a:xfrm>
            <a:off x="228600" y="1447800"/>
            <a:ext cx="9525000" cy="5105400"/>
          </a:xfrm>
        </p:spPr>
        <p:txBody>
          <a:bodyPr/>
          <a:lstStyle/>
          <a:p>
            <a:pPr rtl="1" eaLnBrk="1" hangingPunct="1"/>
            <a:r>
              <a:rPr lang="ar-SA" sz="2800" b="1" dirty="0" smtClean="0">
                <a:cs typeface="Arial" pitchFamily="34" charset="0"/>
              </a:rPr>
              <a:t>عبارة عن أسئلة أو استفسارات عن البيانات المخزنة في قاعدة البيانات</a:t>
            </a:r>
          </a:p>
          <a:p>
            <a:pPr rtl="1" eaLnBrk="1" hangingPunct="1"/>
            <a:r>
              <a:rPr lang="ar-SA" sz="2800" b="1" dirty="0" smtClean="0">
                <a:cs typeface="Arial" pitchFamily="34" charset="0"/>
              </a:rPr>
              <a:t>يمكن الاستفسار عن عدة بيانات (حقول) في جدول واحد أو عدة جداول،</a:t>
            </a:r>
          </a:p>
          <a:p>
            <a:pPr rtl="1" eaLnBrk="1" hangingPunct="1"/>
            <a:r>
              <a:rPr lang="ar-SA" sz="2800" b="1" dirty="0" smtClean="0">
                <a:cs typeface="Arial" pitchFamily="34" charset="0"/>
              </a:rPr>
              <a:t>يمكن تحديد شرط معيّن يمكّن من استخراج البيانات التي تحقق هذا الشرط فقط وعرضها كنتيجة للأستعلام والتي تأتي على شكل جدول مؤلف من الحقول التي أردنا إظهارها كنتيجة للاستعلام ويحتوي السجلات التي حققت شرط الاستعلام. </a:t>
            </a:r>
          </a:p>
          <a:p>
            <a:pPr rtl="1" eaLnBrk="1" hangingPunct="1"/>
            <a:r>
              <a:rPr lang="ar-SA" sz="2800" b="1" dirty="0" smtClean="0">
                <a:cs typeface="Arial" pitchFamily="34" charset="0"/>
              </a:rPr>
              <a:t>نتيجة الاستعلام هي وقتية ولا تشكل جدول كجداول البيانات المعرفة لتخزين البيانات فيها بشكل دائم، وقد تتغير نتيجة الاستعلام كل مرة نقوم بتنفيذه وفقا لقيم السجلات المخزنة بالجداول المبني عليها الاستعلام.</a:t>
            </a:r>
          </a:p>
          <a:p>
            <a:pPr rtl="1" eaLnBrk="1" hangingPunct="1"/>
            <a:r>
              <a:rPr lang="ar-SA" sz="2800" b="1" dirty="0" smtClean="0">
                <a:cs typeface="Arial" pitchFamily="34" charset="0"/>
              </a:rPr>
              <a:t>يمكن أضافة حقول حسابية جديدة على الاستعلام كحساب الاجمالي.</a:t>
            </a:r>
          </a:p>
          <a:p>
            <a:pPr rtl="1" eaLnBrk="1" hangingPunct="1"/>
            <a:r>
              <a:rPr lang="ar-SA" sz="2800" b="1" dirty="0" smtClean="0">
                <a:cs typeface="Arial" pitchFamily="34" charset="0"/>
              </a:rPr>
              <a:t>       يمكن فرز السجلات حسب عدة حقول.</a:t>
            </a:r>
          </a:p>
          <a:p>
            <a:pPr rtl="1" eaLnBrk="1" hangingPunct="1">
              <a:buNone/>
            </a:pPr>
            <a:endParaRPr lang="ar-SA" sz="2800" b="1"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إنشاء وتصميم الاستعلامات</a:t>
            </a:r>
            <a:endParaRPr lang="en-US" b="1" dirty="0"/>
          </a:p>
        </p:txBody>
      </p:sp>
      <p:sp>
        <p:nvSpPr>
          <p:cNvPr id="7171" name="Text Placeholder 5"/>
          <p:cNvSpPr>
            <a:spLocks noGrp="1"/>
          </p:cNvSpPr>
          <p:nvPr>
            <p:ph idx="1"/>
          </p:nvPr>
        </p:nvSpPr>
        <p:spPr/>
        <p:txBody>
          <a:bodyPr/>
          <a:lstStyle/>
          <a:p>
            <a:pPr eaLnBrk="1" hangingPunct="1"/>
            <a:r>
              <a:rPr lang="ar-SA" sz="2800" b="1" dirty="0" smtClean="0">
                <a:cs typeface="Arial" pitchFamily="34" charset="0"/>
              </a:rPr>
              <a:t>يمكن إنشاء الاستعلام باستخدام معالج الاستعلام </a:t>
            </a:r>
            <a:r>
              <a:rPr lang="en-US" sz="2800" b="1" dirty="0" smtClean="0">
                <a:cs typeface="Arial" pitchFamily="34" charset="0"/>
              </a:rPr>
              <a:t>query wizard</a:t>
            </a:r>
            <a:r>
              <a:rPr lang="ar-SA" sz="2800" b="1" dirty="0" smtClean="0">
                <a:cs typeface="Arial" pitchFamily="34" charset="0"/>
              </a:rPr>
              <a:t>.</a:t>
            </a:r>
          </a:p>
          <a:p>
            <a:pPr eaLnBrk="1" hangingPunct="1"/>
            <a:r>
              <a:rPr lang="ar-SA" sz="2800" b="1" dirty="0" smtClean="0">
                <a:cs typeface="Arial" pitchFamily="34" charset="0"/>
              </a:rPr>
              <a:t>من تبويب إنشاء </a:t>
            </a:r>
            <a:r>
              <a:rPr lang="en-US" sz="2800" b="1" dirty="0" smtClean="0">
                <a:cs typeface="Arial" pitchFamily="34" charset="0"/>
              </a:rPr>
              <a:t>create</a:t>
            </a:r>
            <a:r>
              <a:rPr lang="ar-SA" sz="2800" b="1" dirty="0" smtClean="0">
                <a:cs typeface="Arial" pitchFamily="34" charset="0"/>
              </a:rPr>
              <a:t> ومجموعة غير ذلك </a:t>
            </a:r>
            <a:r>
              <a:rPr lang="en-US" sz="2800" b="1" dirty="0" smtClean="0">
                <a:cs typeface="Arial" pitchFamily="34" charset="0"/>
              </a:rPr>
              <a:t>Other</a:t>
            </a:r>
            <a:r>
              <a:rPr lang="ar-SA" sz="2800" b="1" dirty="0" smtClean="0">
                <a:cs typeface="Arial" pitchFamily="34" charset="0"/>
              </a:rPr>
              <a:t> ننقر فوق معالج الاستعلام </a:t>
            </a:r>
            <a:r>
              <a:rPr lang="en-US" sz="2800" b="1" dirty="0" smtClean="0">
                <a:cs typeface="Arial" pitchFamily="34" charset="0"/>
              </a:rPr>
              <a:t>Query Wizard</a:t>
            </a:r>
            <a:r>
              <a:rPr lang="ar-SA" sz="2800" b="1" dirty="0" smtClean="0">
                <a:cs typeface="Arial" pitchFamily="34" charset="0"/>
              </a:rPr>
              <a:t>.</a:t>
            </a:r>
          </a:p>
        </p:txBody>
      </p:sp>
      <p:pic>
        <p:nvPicPr>
          <p:cNvPr id="6" name="Picture 5" descr="image11-04.jpg"/>
          <p:cNvPicPr>
            <a:picLocks noChangeAspect="1"/>
          </p:cNvPicPr>
          <p:nvPr/>
        </p:nvPicPr>
        <p:blipFill>
          <a:blip r:embed="rId2" cstate="print"/>
          <a:stretch>
            <a:fillRect/>
          </a:stretch>
        </p:blipFill>
        <p:spPr>
          <a:xfrm>
            <a:off x="228600" y="2895600"/>
            <a:ext cx="9020175" cy="2343150"/>
          </a:xfrm>
          <a:prstGeom prst="rect">
            <a:avLst/>
          </a:prstGeom>
        </p:spPr>
      </p:pic>
      <p:sp>
        <p:nvSpPr>
          <p:cNvPr id="8" name="Rounded Rectangle 7"/>
          <p:cNvSpPr/>
          <p:nvPr/>
        </p:nvSpPr>
        <p:spPr>
          <a:xfrm>
            <a:off x="6934200" y="3429000"/>
            <a:ext cx="1295400" cy="914400"/>
          </a:xfrm>
          <a:prstGeom prst="round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b="1" dirty="0" smtClean="0">
              <a:solidFill>
                <a:srgbClr val="FF0000"/>
              </a:solidFill>
            </a:endParaRPr>
          </a:p>
        </p:txBody>
      </p:sp>
      <p:cxnSp>
        <p:nvCxnSpPr>
          <p:cNvPr id="9" name="Straight Arrow Connector 8"/>
          <p:cNvCxnSpPr/>
          <p:nvPr/>
        </p:nvCxnSpPr>
        <p:spPr>
          <a:xfrm rot="16200000" flipH="1">
            <a:off x="6819900" y="32385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1104900" y="2933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14" presetID="3"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معالج الاستعلام </a:t>
            </a:r>
            <a:r>
              <a:rPr lang="en-US" b="1" dirty="0" smtClean="0">
                <a:cs typeface="Arial" pitchFamily="34" charset="0"/>
              </a:rPr>
              <a:t>query wizard</a:t>
            </a:r>
            <a:r>
              <a:rPr lang="ar-SA" b="1" dirty="0" smtClean="0">
                <a:cs typeface="Arial" pitchFamily="34" charset="0"/>
              </a:rPr>
              <a:t>.</a:t>
            </a:r>
            <a:endParaRPr lang="en-US" b="1" dirty="0"/>
          </a:p>
        </p:txBody>
      </p:sp>
      <p:sp>
        <p:nvSpPr>
          <p:cNvPr id="7171" name="Text Placeholder 5"/>
          <p:cNvSpPr>
            <a:spLocks noGrp="1"/>
          </p:cNvSpPr>
          <p:nvPr>
            <p:ph idx="1"/>
          </p:nvPr>
        </p:nvSpPr>
        <p:spPr/>
        <p:txBody>
          <a:bodyPr/>
          <a:lstStyle/>
          <a:p>
            <a:pPr eaLnBrk="1" hangingPunct="1">
              <a:buNone/>
            </a:pPr>
            <a:r>
              <a:rPr lang="ar-SA" sz="2800" b="1" dirty="0" smtClean="0">
                <a:cs typeface="Arial" pitchFamily="34" charset="0"/>
              </a:rPr>
              <a:t>يمكن إنشاء اربعة أنواع من الاستعلامات مع معالج الاستعلام:</a:t>
            </a:r>
          </a:p>
          <a:p>
            <a:pPr eaLnBrk="1" hangingPunct="1"/>
            <a:r>
              <a:rPr lang="ar-SA" sz="2800" b="1" dirty="0" smtClean="0">
                <a:cs typeface="Arial" pitchFamily="34" charset="0"/>
              </a:rPr>
              <a:t>معالج استعلام البسيط</a:t>
            </a:r>
          </a:p>
          <a:p>
            <a:pPr eaLnBrk="1" hangingPunct="1"/>
            <a:r>
              <a:rPr lang="ar-SA" sz="2800" b="1" dirty="0" smtClean="0">
                <a:cs typeface="Arial" pitchFamily="34" charset="0"/>
              </a:rPr>
              <a:t>معالج استعلام تقاطع الجداول</a:t>
            </a:r>
          </a:p>
          <a:p>
            <a:pPr eaLnBrk="1" hangingPunct="1"/>
            <a:r>
              <a:rPr lang="ar-SA" sz="2800" b="1" dirty="0" smtClean="0">
                <a:cs typeface="Arial" pitchFamily="34" charset="0"/>
              </a:rPr>
              <a:t>معالج استعلام إيجاد المتكرر</a:t>
            </a:r>
          </a:p>
          <a:p>
            <a:pPr eaLnBrk="1" hangingPunct="1"/>
            <a:r>
              <a:rPr lang="ar-SA" sz="2800" b="1" dirty="0" smtClean="0">
                <a:cs typeface="Arial" pitchFamily="34" charset="0"/>
              </a:rPr>
              <a:t>معالج استعلام إيجاد غير المتطابق</a:t>
            </a:r>
          </a:p>
          <a:p>
            <a:pPr eaLnBrk="1" hangingPunct="1"/>
            <a:endParaRPr lang="ar-SA" sz="2800" b="1" dirty="0" smtClean="0">
              <a:cs typeface="Arial" pitchFamily="34" charset="0"/>
            </a:endParaRPr>
          </a:p>
          <a:p>
            <a:pPr eaLnBrk="1" hangingPunct="1"/>
            <a:r>
              <a:rPr lang="ar-SA" sz="2800" b="1" dirty="0" smtClean="0">
                <a:cs typeface="Arial" pitchFamily="34" charset="0"/>
              </a:rPr>
              <a:t>نختار معالج استعلام بسيط</a:t>
            </a:r>
          </a:p>
        </p:txBody>
      </p:sp>
      <p:pic>
        <p:nvPicPr>
          <p:cNvPr id="9" name="Picture 8" descr="image11-05.jpg"/>
          <p:cNvPicPr>
            <a:picLocks noChangeAspect="1"/>
          </p:cNvPicPr>
          <p:nvPr/>
        </p:nvPicPr>
        <p:blipFill>
          <a:blip r:embed="rId2" cstate="print"/>
          <a:stretch>
            <a:fillRect/>
          </a:stretch>
        </p:blipFill>
        <p:spPr>
          <a:xfrm>
            <a:off x="152400" y="1981200"/>
            <a:ext cx="4953000" cy="3839711"/>
          </a:xfrm>
          <a:prstGeom prst="rect">
            <a:avLst/>
          </a:prstGeom>
        </p:spPr>
      </p:pic>
      <p:cxnSp>
        <p:nvCxnSpPr>
          <p:cNvPr id="11" name="Straight Arrow Connector 10"/>
          <p:cNvCxnSpPr/>
          <p:nvPr/>
        </p:nvCxnSpPr>
        <p:spPr>
          <a:xfrm rot="16200000" flipH="1">
            <a:off x="2400300" y="2171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2400300" y="23241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2400300" y="24765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H="1">
            <a:off x="2400300" y="26289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 calcmode="lin" valueType="num">
                                      <p:cBhvr additive="base">
                                        <p:cTn id="7" dur="500" fill="hold"/>
                                        <p:tgtEl>
                                          <p:spTgt spid="717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171">
                                            <p:txEl>
                                              <p:pRg st="1" end="1"/>
                                            </p:txEl>
                                          </p:spTgt>
                                        </p:tgtEl>
                                        <p:attrNameLst>
                                          <p:attrName>ppt_y</p:attrName>
                                        </p:attrNameLst>
                                      </p:cBhvr>
                                      <p:tavLst>
                                        <p:tav tm="0">
                                          <p:val>
                                            <p:strVal val="#ppt_y"/>
                                          </p:val>
                                        </p:tav>
                                        <p:tav tm="100000">
                                          <p:val>
                                            <p:strVal val="#ppt_y"/>
                                          </p:val>
                                        </p:tav>
                                      </p:tavLst>
                                    </p:anim>
                                  </p:childTnLst>
                                </p:cTn>
                              </p:par>
                              <p:par>
                                <p:cTn id="9" presetID="7"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7" presetClass="entr" presetSubtype="2"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 calcmode="lin" valueType="num">
                                      <p:cBhvr additive="base">
                                        <p:cTn id="17" dur="500" fill="hold"/>
                                        <p:tgtEl>
                                          <p:spTgt spid="717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171">
                                            <p:txEl>
                                              <p:pRg st="2" end="2"/>
                                            </p:txEl>
                                          </p:spTgt>
                                        </p:tgtEl>
                                        <p:attrNameLst>
                                          <p:attrName>ppt_y</p:attrName>
                                        </p:attrNameLst>
                                      </p:cBhvr>
                                      <p:tavLst>
                                        <p:tav tm="0">
                                          <p:val>
                                            <p:strVal val="#ppt_y"/>
                                          </p:val>
                                        </p:tav>
                                        <p:tav tm="100000">
                                          <p:val>
                                            <p:strVal val="#ppt_y"/>
                                          </p:val>
                                        </p:tav>
                                      </p:tavLst>
                                    </p:anim>
                                  </p:childTnLst>
                                </p:cTn>
                              </p:par>
                              <p:par>
                                <p:cTn id="19" presetID="7" presetClass="entr" presetSubtype="8"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7" presetClass="entr" presetSubtype="2" fill="hold"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 calcmode="lin" valueType="num">
                                      <p:cBhvr additive="base">
                                        <p:cTn id="27" dur="500" fill="hold"/>
                                        <p:tgtEl>
                                          <p:spTgt spid="7171">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7171">
                                            <p:txEl>
                                              <p:pRg st="3" end="3"/>
                                            </p:txEl>
                                          </p:spTgt>
                                        </p:tgtEl>
                                        <p:attrNameLst>
                                          <p:attrName>ppt_y</p:attrName>
                                        </p:attrNameLst>
                                      </p:cBhvr>
                                      <p:tavLst>
                                        <p:tav tm="0">
                                          <p:val>
                                            <p:strVal val="#ppt_y"/>
                                          </p:val>
                                        </p:tav>
                                        <p:tav tm="100000">
                                          <p:val>
                                            <p:strVal val="#ppt_y"/>
                                          </p:val>
                                        </p:tav>
                                      </p:tavLst>
                                    </p:anim>
                                  </p:childTnLst>
                                </p:cTn>
                              </p:par>
                              <p:par>
                                <p:cTn id="29" presetID="7" presetClass="entr" presetSubtype="8"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7" presetClass="entr" presetSubtype="2" fill="hold" nodeType="clickEffect">
                                  <p:stCondLst>
                                    <p:cond delay="0"/>
                                  </p:stCondLst>
                                  <p:childTnLst>
                                    <p:set>
                                      <p:cBhvr>
                                        <p:cTn id="36" dur="1" fill="hold">
                                          <p:stCondLst>
                                            <p:cond delay="0"/>
                                          </p:stCondLst>
                                        </p:cTn>
                                        <p:tgtEl>
                                          <p:spTgt spid="7171">
                                            <p:txEl>
                                              <p:pRg st="4" end="4"/>
                                            </p:txEl>
                                          </p:spTgt>
                                        </p:tgtEl>
                                        <p:attrNameLst>
                                          <p:attrName>style.visibility</p:attrName>
                                        </p:attrNameLst>
                                      </p:cBhvr>
                                      <p:to>
                                        <p:strVal val="visible"/>
                                      </p:to>
                                    </p:set>
                                    <p:anim calcmode="lin" valueType="num">
                                      <p:cBhvr additive="base">
                                        <p:cTn id="37" dur="500" fill="hold"/>
                                        <p:tgtEl>
                                          <p:spTgt spid="7171">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171">
                                            <p:txEl>
                                              <p:pRg st="4" end="4"/>
                                            </p:txEl>
                                          </p:spTgt>
                                        </p:tgtEl>
                                        <p:attrNameLst>
                                          <p:attrName>ppt_y</p:attrName>
                                        </p:attrNameLst>
                                      </p:cBhvr>
                                      <p:tavLst>
                                        <p:tav tm="0">
                                          <p:val>
                                            <p:strVal val="#ppt_y"/>
                                          </p:val>
                                        </p:tav>
                                        <p:tav tm="100000">
                                          <p:val>
                                            <p:strVal val="#ppt_y"/>
                                          </p:val>
                                        </p:tav>
                                      </p:tavLst>
                                    </p:anim>
                                  </p:childTnLst>
                                </p:cTn>
                              </p:par>
                              <p:par>
                                <p:cTn id="39" presetID="7" presetClass="entr" presetSubtype="8"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7" presetClass="entr" presetSubtype="2" fill="hold" nodeType="clickEffect">
                                  <p:stCondLst>
                                    <p:cond delay="0"/>
                                  </p:stCondLst>
                                  <p:childTnLst>
                                    <p:set>
                                      <p:cBhvr>
                                        <p:cTn id="46" dur="1" fill="hold">
                                          <p:stCondLst>
                                            <p:cond delay="0"/>
                                          </p:stCondLst>
                                        </p:cTn>
                                        <p:tgtEl>
                                          <p:spTgt spid="7171">
                                            <p:txEl>
                                              <p:pRg st="6" end="6"/>
                                            </p:txEl>
                                          </p:spTgt>
                                        </p:tgtEl>
                                        <p:attrNameLst>
                                          <p:attrName>style.visibility</p:attrName>
                                        </p:attrNameLst>
                                      </p:cBhvr>
                                      <p:to>
                                        <p:strVal val="visible"/>
                                      </p:to>
                                    </p:set>
                                    <p:anim calcmode="lin" valueType="num">
                                      <p:cBhvr additive="base">
                                        <p:cTn id="47" dur="500" fill="hold"/>
                                        <p:tgtEl>
                                          <p:spTgt spid="7171">
                                            <p:txEl>
                                              <p:pRg st="6" end="6"/>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7171">
                                            <p:txEl>
                                              <p:pRg st="6" end="6"/>
                                            </p:txEl>
                                          </p:spTgt>
                                        </p:tgtEl>
                                        <p:attrNameLst>
                                          <p:attrName>ppt_y</p:attrName>
                                        </p:attrNameLst>
                                      </p:cBhvr>
                                      <p:tavLst>
                                        <p:tav tm="0">
                                          <p:val>
                                            <p:strVal val="#ppt_y"/>
                                          </p:val>
                                        </p:tav>
                                        <p:tav tm="100000">
                                          <p:val>
                                            <p:strVal val="#ppt_y"/>
                                          </p:val>
                                        </p:tav>
                                      </p:tavLst>
                                    </p:anim>
                                  </p:childTnLst>
                                </p:cTn>
                              </p:par>
                              <p:par>
                                <p:cTn id="49" presetID="7" presetClass="entr" presetSubtype="8"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0-#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286000" y="1371600"/>
            <a:ext cx="4724400" cy="3533775"/>
          </a:xfrm>
          <a:prstGeom prst="rect">
            <a:avLst/>
          </a:prstGeom>
          <a:noFill/>
          <a:ln w="9525">
            <a:noFill/>
            <a:miter lim="800000"/>
            <a:headEnd/>
            <a:tailEnd/>
          </a:ln>
        </p:spPr>
      </p:pic>
      <p:sp>
        <p:nvSpPr>
          <p:cNvPr id="7" name="Title 6"/>
          <p:cNvSpPr>
            <a:spLocks noGrp="1"/>
          </p:cNvSpPr>
          <p:nvPr>
            <p:ph type="title"/>
          </p:nvPr>
        </p:nvSpPr>
        <p:spPr/>
        <p:txBody>
          <a:bodyPr/>
          <a:lstStyle/>
          <a:p>
            <a:pPr eaLnBrk="1" hangingPunct="1">
              <a:defRPr/>
            </a:pPr>
            <a:r>
              <a:rPr lang="ar-SA" b="1" dirty="0" smtClean="0"/>
              <a:t>معالج استعلام بسيط </a:t>
            </a:r>
            <a:r>
              <a:rPr lang="en-US" b="1" dirty="0" smtClean="0"/>
              <a:t>simple </a:t>
            </a:r>
            <a:r>
              <a:rPr lang="en-US" b="1" dirty="0" smtClean="0">
                <a:cs typeface="Arial" pitchFamily="34" charset="0"/>
              </a:rPr>
              <a:t>query wizard</a:t>
            </a:r>
            <a:endParaRPr lang="en-US" b="1" dirty="0"/>
          </a:p>
        </p:txBody>
      </p:sp>
      <p:sp>
        <p:nvSpPr>
          <p:cNvPr id="16" name="Line Callout 1 15"/>
          <p:cNvSpPr/>
          <p:nvPr/>
        </p:nvSpPr>
        <p:spPr>
          <a:xfrm>
            <a:off x="76200" y="1295400"/>
            <a:ext cx="2133600" cy="1219200"/>
          </a:xfrm>
          <a:prstGeom prst="borderCallout1">
            <a:avLst>
              <a:gd name="adj1" fmla="val 99519"/>
              <a:gd name="adj2" fmla="val 89888"/>
              <a:gd name="adj3" fmla="val 155769"/>
              <a:gd name="adj4" fmla="val 109604"/>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اختيار الجدول الذي سنبني الاستعلام على حقوله</a:t>
            </a:r>
            <a:endParaRPr lang="en-US" sz="2400" b="1" dirty="0" smtClean="0">
              <a:solidFill>
                <a:srgbClr val="FF0000"/>
              </a:solidFill>
            </a:endParaRPr>
          </a:p>
        </p:txBody>
      </p:sp>
      <p:sp>
        <p:nvSpPr>
          <p:cNvPr id="17" name="Line Callout 1 16"/>
          <p:cNvSpPr/>
          <p:nvPr/>
        </p:nvSpPr>
        <p:spPr>
          <a:xfrm>
            <a:off x="152400" y="3962400"/>
            <a:ext cx="1828800" cy="1828800"/>
          </a:xfrm>
          <a:prstGeom prst="borderCallout1">
            <a:avLst>
              <a:gd name="adj1" fmla="val 19832"/>
              <a:gd name="adj2" fmla="val 100602"/>
              <a:gd name="adj3" fmla="val -1261"/>
              <a:gd name="adj4" fmla="val 119313"/>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اختيار حقل من قائمة الحقول المتوفرة، عن اليسار، من الجدول المختار</a:t>
            </a:r>
            <a:endParaRPr lang="en-US" sz="2400" b="1" dirty="0" smtClean="0">
              <a:solidFill>
                <a:srgbClr val="FF0000"/>
              </a:solidFill>
            </a:endParaRPr>
          </a:p>
        </p:txBody>
      </p:sp>
      <p:sp>
        <p:nvSpPr>
          <p:cNvPr id="18" name="Line Callout 1 17"/>
          <p:cNvSpPr/>
          <p:nvPr/>
        </p:nvSpPr>
        <p:spPr>
          <a:xfrm>
            <a:off x="2209800" y="5257800"/>
            <a:ext cx="5791200" cy="1295400"/>
          </a:xfrm>
          <a:prstGeom prst="borderCallout1">
            <a:avLst>
              <a:gd name="adj1" fmla="val -3000"/>
              <a:gd name="adj2" fmla="val 46801"/>
              <a:gd name="adj3" fmla="val -79570"/>
              <a:gd name="adj4" fmla="val 38757"/>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انقر الزر &lt; لنقل الحقل المحدد (أو &lt;&lt; لنقل كل الحقول) في قائمة الحقول المتاحة إلى قائمة الحقول المختارة عن اليمين (أو بالعكس من خلال النقر على &gt; أو &gt;&gt;)</a:t>
            </a:r>
            <a:endParaRPr lang="en-US" sz="2400" b="1" dirty="0" smtClean="0">
              <a:solidFill>
                <a:srgbClr val="FF0000"/>
              </a:solidFill>
            </a:endParaRPr>
          </a:p>
        </p:txBody>
      </p:sp>
      <p:sp>
        <p:nvSpPr>
          <p:cNvPr id="19" name="Line Callout 1 18"/>
          <p:cNvSpPr/>
          <p:nvPr/>
        </p:nvSpPr>
        <p:spPr>
          <a:xfrm>
            <a:off x="7086600" y="2895600"/>
            <a:ext cx="2590800" cy="1600200"/>
          </a:xfrm>
          <a:prstGeom prst="borderCallout1">
            <a:avLst>
              <a:gd name="adj1" fmla="val 42451"/>
              <a:gd name="adj2" fmla="val 71"/>
              <a:gd name="adj3" fmla="val 45168"/>
              <a:gd name="adj4" fmla="val -41207"/>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كرر عملية اخيار الجدول ثم اختيار الحقول لتحصل على الحقول المطلوبة في الاستعلام</a:t>
            </a:r>
            <a:endParaRPr lang="en-US" sz="2400" b="1" dirty="0" smtClean="0">
              <a:solidFill>
                <a:srgbClr val="FF0000"/>
              </a:solidFill>
            </a:endParaRPr>
          </a:p>
        </p:txBody>
      </p:sp>
      <p:pic>
        <p:nvPicPr>
          <p:cNvPr id="2050" name="Picture 2"/>
          <p:cNvPicPr>
            <a:picLocks noChangeAspect="1" noChangeArrowheads="1"/>
          </p:cNvPicPr>
          <p:nvPr/>
        </p:nvPicPr>
        <p:blipFill>
          <a:blip r:embed="rId3" cstate="print"/>
          <a:srcRect/>
          <a:stretch>
            <a:fillRect/>
          </a:stretch>
        </p:blipFill>
        <p:spPr bwMode="auto">
          <a:xfrm>
            <a:off x="5029200" y="3276600"/>
            <a:ext cx="1047750" cy="1000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1+#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1"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 calcmode="lin" valueType="num">
                                      <p:cBhvr additive="base">
                                        <p:cTn id="31" dur="500" fill="hold"/>
                                        <p:tgtEl>
                                          <p:spTgt spid="2050"/>
                                        </p:tgtEl>
                                        <p:attrNameLst>
                                          <p:attrName>ppt_x</p:attrName>
                                        </p:attrNameLst>
                                      </p:cBhvr>
                                      <p:tavLst>
                                        <p:tav tm="0">
                                          <p:val>
                                            <p:strVal val="#ppt_x"/>
                                          </p:val>
                                        </p:tav>
                                        <p:tav tm="100000">
                                          <p:val>
                                            <p:strVal val="#ppt_x"/>
                                          </p:val>
                                        </p:tav>
                                      </p:tavLst>
                                    </p:anim>
                                    <p:anim calcmode="lin" valueType="num">
                                      <p:cBhvr additive="base">
                                        <p:cTn id="32" dur="500" fill="hold"/>
                                        <p:tgtEl>
                                          <p:spTgt spid="20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معالج استعلام بسيط </a:t>
            </a:r>
            <a:r>
              <a:rPr lang="en-US" dirty="0" smtClean="0"/>
              <a:t>simple </a:t>
            </a:r>
            <a:r>
              <a:rPr lang="en-US" dirty="0" smtClean="0">
                <a:cs typeface="Arial" pitchFamily="34" charset="0"/>
              </a:rPr>
              <a:t>query wizard</a:t>
            </a:r>
            <a:endParaRPr lang="en-US" b="1" dirty="0"/>
          </a:p>
        </p:txBody>
      </p:sp>
      <p:pic>
        <p:nvPicPr>
          <p:cNvPr id="7170" name="Picture 2"/>
          <p:cNvPicPr>
            <a:picLocks noChangeAspect="1" noChangeArrowheads="1"/>
          </p:cNvPicPr>
          <p:nvPr/>
        </p:nvPicPr>
        <p:blipFill>
          <a:blip r:embed="rId2" cstate="print"/>
          <a:srcRect/>
          <a:stretch>
            <a:fillRect/>
          </a:stretch>
        </p:blipFill>
        <p:spPr bwMode="auto">
          <a:xfrm>
            <a:off x="4953000" y="2667000"/>
            <a:ext cx="4724400" cy="2990850"/>
          </a:xfrm>
          <a:prstGeom prst="rect">
            <a:avLst/>
          </a:prstGeom>
          <a:noFill/>
          <a:ln w="9525">
            <a:noFill/>
            <a:miter lim="800000"/>
            <a:headEnd/>
            <a:tailEnd/>
          </a:ln>
        </p:spPr>
      </p:pic>
      <p:pic>
        <p:nvPicPr>
          <p:cNvPr id="2" name="Picture 3"/>
          <p:cNvPicPr>
            <a:picLocks noChangeAspect="1" noChangeArrowheads="1"/>
          </p:cNvPicPr>
          <p:nvPr/>
        </p:nvPicPr>
        <p:blipFill>
          <a:blip r:embed="rId3" cstate="print"/>
          <a:srcRect/>
          <a:stretch>
            <a:fillRect/>
          </a:stretch>
        </p:blipFill>
        <p:spPr bwMode="auto">
          <a:xfrm>
            <a:off x="152400" y="2343150"/>
            <a:ext cx="4695825" cy="3524250"/>
          </a:xfrm>
          <a:prstGeom prst="rect">
            <a:avLst/>
          </a:prstGeom>
          <a:noFill/>
          <a:ln w="9525">
            <a:noFill/>
            <a:miter lim="800000"/>
            <a:headEnd/>
            <a:tailEnd/>
          </a:ln>
        </p:spPr>
      </p:pic>
      <p:sp>
        <p:nvSpPr>
          <p:cNvPr id="14" name="Line Callout 1 13"/>
          <p:cNvSpPr/>
          <p:nvPr/>
        </p:nvSpPr>
        <p:spPr>
          <a:xfrm>
            <a:off x="609600" y="1600200"/>
            <a:ext cx="1905000" cy="685800"/>
          </a:xfrm>
          <a:prstGeom prst="borderCallout1">
            <a:avLst>
              <a:gd name="adj1" fmla="val 97175"/>
              <a:gd name="adj2" fmla="val 49843"/>
              <a:gd name="adj3" fmla="val 203035"/>
              <a:gd name="adj4" fmla="val 63182"/>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لإظهار كل حقول السجلات</a:t>
            </a:r>
            <a:endParaRPr lang="en-US" sz="2400" b="1" dirty="0" smtClean="0">
              <a:solidFill>
                <a:srgbClr val="FF0000"/>
              </a:solidFill>
            </a:endParaRPr>
          </a:p>
        </p:txBody>
      </p:sp>
      <p:sp>
        <p:nvSpPr>
          <p:cNvPr id="15" name="Line Callout 1 14"/>
          <p:cNvSpPr/>
          <p:nvPr/>
        </p:nvSpPr>
        <p:spPr>
          <a:xfrm>
            <a:off x="5486400" y="1905000"/>
            <a:ext cx="1752600" cy="685800"/>
          </a:xfrm>
          <a:prstGeom prst="borderCallout1">
            <a:avLst>
              <a:gd name="adj1" fmla="val 97175"/>
              <a:gd name="adj2" fmla="val 49843"/>
              <a:gd name="adj3" fmla="val 238452"/>
              <a:gd name="adj4" fmla="val 64682"/>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لإضافة ملخص عن البيانات</a:t>
            </a:r>
            <a:endParaRPr lang="en-US" sz="2400" b="1" dirty="0" smtClean="0">
              <a:solidFill>
                <a:srgbClr val="FF0000"/>
              </a:solidFill>
            </a:endParaRPr>
          </a:p>
        </p:txBody>
      </p:sp>
      <p:sp>
        <p:nvSpPr>
          <p:cNvPr id="16" name="Line Callout 1 15"/>
          <p:cNvSpPr/>
          <p:nvPr/>
        </p:nvSpPr>
        <p:spPr>
          <a:xfrm>
            <a:off x="5181600" y="5638800"/>
            <a:ext cx="3048000" cy="685800"/>
          </a:xfrm>
          <a:prstGeom prst="borderCallout1">
            <a:avLst>
              <a:gd name="adj1" fmla="val 1342"/>
              <a:gd name="adj2" fmla="val 52289"/>
              <a:gd name="adj3" fmla="val -46965"/>
              <a:gd name="adj4" fmla="val 52026"/>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نحدد ما نريد إضافته في الملخص وبخصوص أي حقل</a:t>
            </a:r>
            <a:endParaRPr lang="en-US" sz="2400" b="1" dirty="0" smtClean="0">
              <a:solidFill>
                <a:srgbClr val="FF0000"/>
              </a:solidFill>
            </a:endParaRPr>
          </a:p>
        </p:txBody>
      </p:sp>
      <p:sp>
        <p:nvSpPr>
          <p:cNvPr id="18" name="Line Callout 1 17"/>
          <p:cNvSpPr/>
          <p:nvPr/>
        </p:nvSpPr>
        <p:spPr>
          <a:xfrm>
            <a:off x="1371600" y="5867400"/>
            <a:ext cx="2971800" cy="381000"/>
          </a:xfrm>
          <a:prstGeom prst="borderCallout1">
            <a:avLst>
              <a:gd name="adj1" fmla="val -2408"/>
              <a:gd name="adj2" fmla="val 74404"/>
              <a:gd name="adj3" fmla="val -56548"/>
              <a:gd name="adj4" fmla="val 73817"/>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تفصيل ثم نختار التالي</a:t>
            </a:r>
            <a:endParaRPr lang="en-US" sz="2400"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1+#ppt_w/2"/>
                                          </p:val>
                                        </p:tav>
                                        <p:tav tm="100000">
                                          <p:val>
                                            <p:strVal val="#ppt_x"/>
                                          </p:val>
                                        </p:tav>
                                      </p:tavLst>
                                    </p:anim>
                                    <p:anim calcmode="lin" valueType="num">
                                      <p:cBhvr additive="base">
                                        <p:cTn id="8" dur="500" fill="hold"/>
                                        <p:tgtEl>
                                          <p:spTgt spid="7170"/>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170"/>
                                        </p:tgtEl>
                                        <p:attrNameLst>
                                          <p:attrName>style.visibility</p:attrName>
                                        </p:attrNameLst>
                                      </p:cBhvr>
                                      <p:to>
                                        <p:strVal val="hidden"/>
                                      </p:to>
                                    </p:set>
                                  </p:subTnLst>
                                </p:cTn>
                              </p:par>
                              <p:par>
                                <p:cTn id="9" presetID="7" presetClass="entr" presetSubtype="2"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par>
                                <p:cTn id="13" presetID="7" presetClass="entr" presetSubtype="2"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7"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cstate="print"/>
          <a:srcRect/>
          <a:stretch>
            <a:fillRect/>
          </a:stretch>
        </p:blipFill>
        <p:spPr bwMode="auto">
          <a:xfrm>
            <a:off x="838200" y="1142845"/>
            <a:ext cx="5000625" cy="3753005"/>
          </a:xfrm>
          <a:prstGeom prst="rect">
            <a:avLst/>
          </a:prstGeom>
          <a:noFill/>
          <a:ln w="9525">
            <a:noFill/>
            <a:miter lim="800000"/>
            <a:headEnd/>
            <a:tailEnd/>
          </a:ln>
        </p:spPr>
      </p:pic>
      <p:sp>
        <p:nvSpPr>
          <p:cNvPr id="7" name="Title 6"/>
          <p:cNvSpPr>
            <a:spLocks noGrp="1"/>
          </p:cNvSpPr>
          <p:nvPr>
            <p:ph type="title"/>
          </p:nvPr>
        </p:nvSpPr>
        <p:spPr/>
        <p:txBody>
          <a:bodyPr/>
          <a:lstStyle/>
          <a:p>
            <a:pPr eaLnBrk="1" hangingPunct="1">
              <a:defRPr/>
            </a:pPr>
            <a:r>
              <a:rPr lang="ar-SA" dirty="0" smtClean="0"/>
              <a:t>معالج استعلام بسيط </a:t>
            </a:r>
            <a:r>
              <a:rPr lang="en-US" dirty="0" smtClean="0"/>
              <a:t>simple </a:t>
            </a:r>
            <a:r>
              <a:rPr lang="en-US" dirty="0" smtClean="0">
                <a:cs typeface="Arial" pitchFamily="34" charset="0"/>
              </a:rPr>
              <a:t>query wizard</a:t>
            </a:r>
            <a:endParaRPr lang="en-US" b="1" dirty="0"/>
          </a:p>
        </p:txBody>
      </p:sp>
      <p:sp>
        <p:nvSpPr>
          <p:cNvPr id="11" name="Line Callout 1 10"/>
          <p:cNvSpPr/>
          <p:nvPr/>
        </p:nvSpPr>
        <p:spPr>
          <a:xfrm>
            <a:off x="6096000" y="1447800"/>
            <a:ext cx="2209800" cy="381000"/>
          </a:xfrm>
          <a:prstGeom prst="borderCallout1">
            <a:avLst>
              <a:gd name="adj1" fmla="val 29450"/>
              <a:gd name="adj2" fmla="val 108"/>
              <a:gd name="adj3" fmla="val 103630"/>
              <a:gd name="adj4" fmla="val -10231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اختر اسم للاستعلام</a:t>
            </a:r>
            <a:endParaRPr lang="en-US" sz="2400" b="1" dirty="0">
              <a:solidFill>
                <a:srgbClr val="FF0000"/>
              </a:solidFill>
            </a:endParaRPr>
          </a:p>
        </p:txBody>
      </p:sp>
      <p:sp>
        <p:nvSpPr>
          <p:cNvPr id="12" name="Line Callout 1 11"/>
          <p:cNvSpPr/>
          <p:nvPr/>
        </p:nvSpPr>
        <p:spPr>
          <a:xfrm>
            <a:off x="6019800" y="2971800"/>
            <a:ext cx="2667000" cy="381000"/>
          </a:xfrm>
          <a:prstGeom prst="borderCallout1">
            <a:avLst>
              <a:gd name="adj1" fmla="val 52175"/>
              <a:gd name="adj2" fmla="val 557"/>
              <a:gd name="adj3" fmla="val 97738"/>
              <a:gd name="adj4" fmla="val -51400"/>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لفتح نتيجة الاستعلام</a:t>
            </a:r>
            <a:endParaRPr lang="en-US" sz="2400" b="1" dirty="0">
              <a:solidFill>
                <a:srgbClr val="FF0000"/>
              </a:solidFill>
            </a:endParaRPr>
          </a:p>
        </p:txBody>
      </p:sp>
      <p:sp>
        <p:nvSpPr>
          <p:cNvPr id="14" name="Line Callout 1 13"/>
          <p:cNvSpPr/>
          <p:nvPr/>
        </p:nvSpPr>
        <p:spPr>
          <a:xfrm>
            <a:off x="6019800" y="3505200"/>
            <a:ext cx="2667000" cy="381000"/>
          </a:xfrm>
          <a:prstGeom prst="borderCallout1">
            <a:avLst>
              <a:gd name="adj1" fmla="val 52175"/>
              <a:gd name="adj2" fmla="val 557"/>
              <a:gd name="adj3" fmla="val 11250"/>
              <a:gd name="adj4" fmla="val -70286"/>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لفتح تصميم الاستعلام</a:t>
            </a:r>
            <a:endParaRPr lang="en-US" sz="2400" b="1" dirty="0">
              <a:solidFill>
                <a:srgbClr val="FF0000"/>
              </a:solidFill>
            </a:endParaRPr>
          </a:p>
        </p:txBody>
      </p:sp>
      <p:sp>
        <p:nvSpPr>
          <p:cNvPr id="15" name="Line Callout 1 14"/>
          <p:cNvSpPr/>
          <p:nvPr/>
        </p:nvSpPr>
        <p:spPr>
          <a:xfrm>
            <a:off x="5943600" y="4419600"/>
            <a:ext cx="3657600" cy="381000"/>
          </a:xfrm>
          <a:prstGeom prst="borderCallout1">
            <a:avLst>
              <a:gd name="adj1" fmla="val 30270"/>
              <a:gd name="adj2" fmla="val -183"/>
              <a:gd name="adj3" fmla="val 62321"/>
              <a:gd name="adj4" fmla="val -10788"/>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فتح نتيجة ثم إنهاء الاستعلام</a:t>
            </a:r>
            <a:endParaRPr lang="en-US" sz="2400" b="1" dirty="0">
              <a:solidFill>
                <a:srgbClr val="FF0000"/>
              </a:solidFill>
            </a:endParaRPr>
          </a:p>
        </p:txBody>
      </p:sp>
      <p:pic>
        <p:nvPicPr>
          <p:cNvPr id="3074" name="Picture 2"/>
          <p:cNvPicPr>
            <a:picLocks noChangeAspect="1" noChangeArrowheads="1"/>
          </p:cNvPicPr>
          <p:nvPr/>
        </p:nvPicPr>
        <p:blipFill>
          <a:blip r:embed="rId3" cstate="print"/>
          <a:srcRect/>
          <a:stretch>
            <a:fillRect/>
          </a:stretch>
        </p:blipFill>
        <p:spPr bwMode="auto">
          <a:xfrm>
            <a:off x="1143000" y="5029200"/>
            <a:ext cx="7052733" cy="1295400"/>
          </a:xfrm>
          <a:prstGeom prst="rect">
            <a:avLst/>
          </a:prstGeom>
          <a:noFill/>
          <a:ln w="9525">
            <a:noFill/>
            <a:miter lim="800000"/>
            <a:headEnd/>
            <a:tailEnd/>
          </a:ln>
        </p:spPr>
      </p:pic>
      <p:sp>
        <p:nvSpPr>
          <p:cNvPr id="13" name="Line Callout 1 12"/>
          <p:cNvSpPr/>
          <p:nvPr/>
        </p:nvSpPr>
        <p:spPr>
          <a:xfrm>
            <a:off x="8534400" y="4953000"/>
            <a:ext cx="1066800" cy="838200"/>
          </a:xfrm>
          <a:prstGeom prst="borderCallout1">
            <a:avLst>
              <a:gd name="adj1" fmla="val 31396"/>
              <a:gd name="adj2" fmla="val -2164"/>
              <a:gd name="adj3" fmla="val 47521"/>
              <a:gd name="adj4" fmla="val -5003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نتيجة الاستعلام</a:t>
            </a:r>
            <a:endParaRPr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7" presetClass="entr" presetSubtype="2"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7" presetClass="entr" presetSubtype="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3"/>
                                        </p:tgtEl>
                                        <p:attrNameLst>
                                          <p:attrName>style.visibility</p:attrName>
                                        </p:attrNameLst>
                                      </p:cBhvr>
                                      <p:to>
                                        <p:strVal val="hidden"/>
                                      </p:to>
                                    </p:set>
                                  </p:subTnLst>
                                </p:cTn>
                              </p:par>
                              <p:par>
                                <p:cTn id="27" presetID="7" presetClass="entr" presetSubtype="4" fill="hold" nodeType="withEffect">
                                  <p:stCondLst>
                                    <p:cond delay="0"/>
                                  </p:stCondLst>
                                  <p:childTnLst>
                                    <p:set>
                                      <p:cBhvr>
                                        <p:cTn id="28" dur="1" fill="hold">
                                          <p:stCondLst>
                                            <p:cond delay="0"/>
                                          </p:stCondLst>
                                        </p:cTn>
                                        <p:tgtEl>
                                          <p:spTgt spid="3074"/>
                                        </p:tgtEl>
                                        <p:attrNameLst>
                                          <p:attrName>style.visibility</p:attrName>
                                        </p:attrNameLst>
                                      </p:cBhvr>
                                      <p:to>
                                        <p:strVal val="visible"/>
                                      </p:to>
                                    </p:set>
                                    <p:anim calcmode="lin" valueType="num">
                                      <p:cBhvr additive="base">
                                        <p:cTn id="29" dur="500" fill="hold"/>
                                        <p:tgtEl>
                                          <p:spTgt spid="3074"/>
                                        </p:tgtEl>
                                        <p:attrNameLst>
                                          <p:attrName>ppt_x</p:attrName>
                                        </p:attrNameLst>
                                      </p:cBhvr>
                                      <p:tavLst>
                                        <p:tav tm="0">
                                          <p:val>
                                            <p:strVal val="#ppt_x"/>
                                          </p:val>
                                        </p:tav>
                                        <p:tav tm="100000">
                                          <p:val>
                                            <p:strVal val="#ppt_x"/>
                                          </p:val>
                                        </p:tav>
                                      </p:tavLst>
                                    </p:anim>
                                    <p:anim calcmode="lin" valueType="num">
                                      <p:cBhvr additive="base">
                                        <p:cTn id="30"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152400" y="2362200"/>
            <a:ext cx="7808768" cy="1590675"/>
          </a:xfrm>
          <a:prstGeom prst="rect">
            <a:avLst/>
          </a:prstGeom>
          <a:noFill/>
          <a:ln w="9525">
            <a:noFill/>
            <a:miter lim="800000"/>
            <a:headEnd/>
            <a:tailEnd/>
          </a:ln>
        </p:spPr>
      </p:pic>
      <p:sp>
        <p:nvSpPr>
          <p:cNvPr id="7" name="Title 6"/>
          <p:cNvSpPr>
            <a:spLocks noGrp="1"/>
          </p:cNvSpPr>
          <p:nvPr>
            <p:ph type="title"/>
          </p:nvPr>
        </p:nvSpPr>
        <p:spPr/>
        <p:txBody>
          <a:bodyPr/>
          <a:lstStyle/>
          <a:p>
            <a:pPr eaLnBrk="1" hangingPunct="1">
              <a:defRPr/>
            </a:pPr>
            <a:r>
              <a:rPr lang="ar-SA" dirty="0" smtClean="0"/>
              <a:t>إنشاء استعلام من دون استخدام المعالج</a:t>
            </a:r>
            <a:endParaRPr lang="en-US" b="1" dirty="0"/>
          </a:p>
        </p:txBody>
      </p:sp>
      <p:sp>
        <p:nvSpPr>
          <p:cNvPr id="7171" name="Text Placeholder 5"/>
          <p:cNvSpPr>
            <a:spLocks noGrp="1"/>
          </p:cNvSpPr>
          <p:nvPr>
            <p:ph idx="1"/>
          </p:nvPr>
        </p:nvSpPr>
        <p:spPr/>
        <p:txBody>
          <a:bodyPr/>
          <a:lstStyle/>
          <a:p>
            <a:pPr eaLnBrk="1" hangingPunct="1"/>
            <a:r>
              <a:rPr lang="ar-SA" sz="2800" b="1" dirty="0" smtClean="0">
                <a:cs typeface="Arial" pitchFamily="34" charset="0"/>
              </a:rPr>
              <a:t>من تبويب إنشاء </a:t>
            </a:r>
            <a:r>
              <a:rPr lang="en-US" sz="2800" b="1" dirty="0" smtClean="0">
                <a:cs typeface="Arial" pitchFamily="34" charset="0"/>
              </a:rPr>
              <a:t>create</a:t>
            </a:r>
            <a:r>
              <a:rPr lang="ar-SA" sz="2800" b="1" dirty="0" smtClean="0">
                <a:cs typeface="Arial" pitchFamily="34" charset="0"/>
              </a:rPr>
              <a:t> ومجموعة غير ذلك </a:t>
            </a:r>
            <a:r>
              <a:rPr lang="en-US" sz="2800" b="1" dirty="0" smtClean="0">
                <a:cs typeface="Arial" pitchFamily="34" charset="0"/>
              </a:rPr>
              <a:t>Other</a:t>
            </a:r>
            <a:r>
              <a:rPr lang="ar-SA" sz="2800" b="1" dirty="0" smtClean="0">
                <a:cs typeface="Arial" pitchFamily="34" charset="0"/>
              </a:rPr>
              <a:t> ننقر فوق تصميم الاستعلام </a:t>
            </a:r>
            <a:r>
              <a:rPr lang="en-US" sz="2800" b="1" dirty="0" smtClean="0">
                <a:cs typeface="Arial" pitchFamily="34" charset="0"/>
              </a:rPr>
              <a:t>Query Design</a:t>
            </a:r>
            <a:r>
              <a:rPr lang="ar-SA" sz="2800" b="1" dirty="0" smtClean="0">
                <a:cs typeface="Arial" pitchFamily="34" charset="0"/>
              </a:rPr>
              <a:t>.</a:t>
            </a:r>
          </a:p>
        </p:txBody>
      </p:sp>
      <p:cxnSp>
        <p:nvCxnSpPr>
          <p:cNvPr id="9" name="Straight Arrow Connector 8"/>
          <p:cNvCxnSpPr/>
          <p:nvPr/>
        </p:nvCxnSpPr>
        <p:spPr>
          <a:xfrm rot="16200000" flipH="1">
            <a:off x="6591300" y="27051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1181100" y="24003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152400" y="3657600"/>
            <a:ext cx="4657725" cy="2619375"/>
            <a:chOff x="152400" y="3657600"/>
            <a:chExt cx="4657725" cy="2619375"/>
          </a:xfrm>
        </p:grpSpPr>
        <p:pic>
          <p:nvPicPr>
            <p:cNvPr id="4100" name="Picture 4"/>
            <p:cNvPicPr>
              <a:picLocks noChangeAspect="1" noChangeArrowheads="1"/>
            </p:cNvPicPr>
            <p:nvPr/>
          </p:nvPicPr>
          <p:blipFill>
            <a:blip r:embed="rId3" cstate="print"/>
            <a:srcRect/>
            <a:stretch>
              <a:fillRect/>
            </a:stretch>
          </p:blipFill>
          <p:spPr bwMode="auto">
            <a:xfrm>
              <a:off x="152400" y="3962400"/>
              <a:ext cx="4657725" cy="2314575"/>
            </a:xfrm>
            <a:prstGeom prst="rect">
              <a:avLst/>
            </a:prstGeom>
            <a:noFill/>
            <a:ln w="9525">
              <a:noFill/>
              <a:miter lim="800000"/>
              <a:headEnd/>
              <a:tailEnd/>
            </a:ln>
          </p:spPr>
        </p:pic>
        <p:cxnSp>
          <p:nvCxnSpPr>
            <p:cNvPr id="11" name="Straight Arrow Connector 10"/>
            <p:cNvCxnSpPr/>
            <p:nvPr/>
          </p:nvCxnSpPr>
          <p:spPr>
            <a:xfrm rot="16200000" flipH="1">
              <a:off x="1181100" y="3695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114300" y="43815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grpSp>
      <p:sp>
        <p:nvSpPr>
          <p:cNvPr id="15" name="Line Callout 1 14"/>
          <p:cNvSpPr/>
          <p:nvPr/>
        </p:nvSpPr>
        <p:spPr>
          <a:xfrm>
            <a:off x="2438400" y="4953000"/>
            <a:ext cx="1066800" cy="838200"/>
          </a:xfrm>
          <a:prstGeom prst="borderCallout1">
            <a:avLst>
              <a:gd name="adj1" fmla="val 31396"/>
              <a:gd name="adj2" fmla="val -2164"/>
              <a:gd name="adj3" fmla="val 47521"/>
              <a:gd name="adj4" fmla="val -5003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الجداول</a:t>
            </a:r>
            <a:endParaRPr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7" presetClass="entr" presetSubtype="2"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371600" y="1066800"/>
            <a:ext cx="6134100" cy="4686300"/>
          </a:xfrm>
          <a:prstGeom prst="rect">
            <a:avLst/>
          </a:prstGeom>
          <a:noFill/>
          <a:ln w="9525">
            <a:noFill/>
            <a:miter lim="800000"/>
            <a:headEnd/>
            <a:tailEnd/>
          </a:ln>
        </p:spPr>
      </p:pic>
      <p:sp>
        <p:nvSpPr>
          <p:cNvPr id="7" name="Title 6"/>
          <p:cNvSpPr>
            <a:spLocks noGrp="1"/>
          </p:cNvSpPr>
          <p:nvPr>
            <p:ph type="title"/>
          </p:nvPr>
        </p:nvSpPr>
        <p:spPr/>
        <p:txBody>
          <a:bodyPr/>
          <a:lstStyle/>
          <a:p>
            <a:pPr eaLnBrk="1" hangingPunct="1">
              <a:defRPr/>
            </a:pPr>
            <a:r>
              <a:rPr lang="ar-SA" dirty="0" smtClean="0"/>
              <a:t>إنشاء استعلام من خلال واجهة تصميم الاستعلام</a:t>
            </a:r>
            <a:endParaRPr lang="en-US" b="1" dirty="0"/>
          </a:p>
        </p:txBody>
      </p:sp>
      <p:cxnSp>
        <p:nvCxnSpPr>
          <p:cNvPr id="9" name="Straight Arrow Connector 8"/>
          <p:cNvCxnSpPr/>
          <p:nvPr/>
        </p:nvCxnSpPr>
        <p:spPr>
          <a:xfrm rot="16200000" flipH="1">
            <a:off x="3467100" y="41529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3238500" y="27813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
        <p:nvSpPr>
          <p:cNvPr id="15" name="Line Callout 1 14"/>
          <p:cNvSpPr/>
          <p:nvPr/>
        </p:nvSpPr>
        <p:spPr>
          <a:xfrm>
            <a:off x="7772400" y="1600200"/>
            <a:ext cx="1828800" cy="762000"/>
          </a:xfrm>
          <a:prstGeom prst="borderCallout1">
            <a:avLst>
              <a:gd name="adj1" fmla="val 95465"/>
              <a:gd name="adj2" fmla="val 217"/>
              <a:gd name="adj3" fmla="val 170465"/>
              <a:gd name="adj4" fmla="val -3099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الجداول المتعلقة بالاستعلام</a:t>
            </a:r>
            <a:endParaRPr lang="en-US" sz="2400" b="1" dirty="0">
              <a:solidFill>
                <a:srgbClr val="FF0000"/>
              </a:solidFill>
            </a:endParaRPr>
          </a:p>
        </p:txBody>
      </p:sp>
      <p:sp>
        <p:nvSpPr>
          <p:cNvPr id="16" name="Line Callout 1 15"/>
          <p:cNvSpPr/>
          <p:nvPr/>
        </p:nvSpPr>
        <p:spPr>
          <a:xfrm>
            <a:off x="7620000" y="2971800"/>
            <a:ext cx="2209800" cy="685800"/>
          </a:xfrm>
          <a:prstGeom prst="borderCallout1">
            <a:avLst>
              <a:gd name="adj1" fmla="val 95465"/>
              <a:gd name="adj2" fmla="val 217"/>
              <a:gd name="adj3" fmla="val 219797"/>
              <a:gd name="adj4" fmla="val -152968"/>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لتحديد الحقول المستعملة بالاستعلام</a:t>
            </a:r>
            <a:endParaRPr lang="en-US" sz="2000" b="1" dirty="0">
              <a:solidFill>
                <a:srgbClr val="FF0000"/>
              </a:solidFill>
            </a:endParaRPr>
          </a:p>
        </p:txBody>
      </p:sp>
      <p:sp>
        <p:nvSpPr>
          <p:cNvPr id="17" name="Line Callout 1 16"/>
          <p:cNvSpPr/>
          <p:nvPr/>
        </p:nvSpPr>
        <p:spPr>
          <a:xfrm>
            <a:off x="7620000" y="3733800"/>
            <a:ext cx="2209800" cy="381000"/>
          </a:xfrm>
          <a:prstGeom prst="borderCallout1">
            <a:avLst>
              <a:gd name="adj1" fmla="val 69491"/>
              <a:gd name="adj2" fmla="val -440"/>
              <a:gd name="adj3" fmla="val 284232"/>
              <a:gd name="adj4" fmla="val -15231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لحساب قيم لحقول إظافية</a:t>
            </a:r>
            <a:endParaRPr lang="en-US" sz="2000" b="1" dirty="0">
              <a:solidFill>
                <a:srgbClr val="FF0000"/>
              </a:solidFill>
            </a:endParaRPr>
          </a:p>
        </p:txBody>
      </p:sp>
      <p:sp>
        <p:nvSpPr>
          <p:cNvPr id="18" name="Line Callout 1 17"/>
          <p:cNvSpPr/>
          <p:nvPr/>
        </p:nvSpPr>
        <p:spPr>
          <a:xfrm>
            <a:off x="7620000" y="4191000"/>
            <a:ext cx="2209800" cy="685800"/>
          </a:xfrm>
          <a:prstGeom prst="borderCallout1">
            <a:avLst>
              <a:gd name="adj1" fmla="val 29491"/>
              <a:gd name="adj2" fmla="val 1530"/>
              <a:gd name="adj3" fmla="val 111532"/>
              <a:gd name="adj4" fmla="val -15034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لترتيب النتائج تنازليا او تصاعديا حسب الحقول</a:t>
            </a:r>
            <a:endParaRPr lang="en-US" sz="2000" b="1" dirty="0">
              <a:solidFill>
                <a:srgbClr val="FF0000"/>
              </a:solidFill>
            </a:endParaRPr>
          </a:p>
        </p:txBody>
      </p:sp>
      <p:cxnSp>
        <p:nvCxnSpPr>
          <p:cNvPr id="19" name="Straight Arrow Connector 18"/>
          <p:cNvCxnSpPr/>
          <p:nvPr/>
        </p:nvCxnSpPr>
        <p:spPr>
          <a:xfrm rot="16200000" flipH="1">
            <a:off x="3467100" y="4457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6200000" flipH="1">
            <a:off x="3467100" y="46101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3467100" y="47625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6200000" flipH="1">
            <a:off x="3390900" y="49149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
        <p:nvSpPr>
          <p:cNvPr id="23" name="Line Callout 1 22"/>
          <p:cNvSpPr/>
          <p:nvPr/>
        </p:nvSpPr>
        <p:spPr>
          <a:xfrm>
            <a:off x="7620000" y="4953000"/>
            <a:ext cx="2209800" cy="609600"/>
          </a:xfrm>
          <a:prstGeom prst="borderCallout1">
            <a:avLst>
              <a:gd name="adj1" fmla="val 42824"/>
              <a:gd name="adj2" fmla="val 217"/>
              <a:gd name="adj3" fmla="val 21374"/>
              <a:gd name="adj4" fmla="val -28830"/>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لتحديد الحقول التي ستظهر بنتيجة الاستعلام  </a:t>
            </a:r>
            <a:endParaRPr lang="en-US" sz="2000" b="1" dirty="0">
              <a:solidFill>
                <a:srgbClr val="FF0000"/>
              </a:solidFill>
            </a:endParaRPr>
          </a:p>
        </p:txBody>
      </p:sp>
      <p:sp>
        <p:nvSpPr>
          <p:cNvPr id="24" name="Line Callout 1 23"/>
          <p:cNvSpPr/>
          <p:nvPr/>
        </p:nvSpPr>
        <p:spPr>
          <a:xfrm>
            <a:off x="1295400" y="5410200"/>
            <a:ext cx="2057400" cy="914400"/>
          </a:xfrm>
          <a:prstGeom prst="borderCallout1">
            <a:avLst>
              <a:gd name="adj1" fmla="val 17687"/>
              <a:gd name="adj2" fmla="val 100278"/>
              <a:gd name="adj3" fmla="val -16836"/>
              <a:gd name="adj4" fmla="val 14581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لتحديد معايير استرجاع البيانات حيث تربط بالعامل و فيما بينها </a:t>
            </a:r>
            <a:endParaRPr lang="en-US" sz="2000" b="1" dirty="0">
              <a:solidFill>
                <a:srgbClr val="FF0000"/>
              </a:solidFill>
            </a:endParaRPr>
          </a:p>
        </p:txBody>
      </p:sp>
      <p:sp>
        <p:nvSpPr>
          <p:cNvPr id="25" name="Line Callout 1 24"/>
          <p:cNvSpPr/>
          <p:nvPr/>
        </p:nvSpPr>
        <p:spPr>
          <a:xfrm>
            <a:off x="3886200" y="5715000"/>
            <a:ext cx="2895600" cy="609600"/>
          </a:xfrm>
          <a:prstGeom prst="borderCallout1">
            <a:avLst>
              <a:gd name="adj1" fmla="val -2154"/>
              <a:gd name="adj2" fmla="val 28330"/>
              <a:gd name="adj3" fmla="val -54932"/>
              <a:gd name="adj4" fmla="val 1875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لمعايير إضافية ترتبط بالعامل أو مع معايير السطر السابق </a:t>
            </a:r>
            <a:endParaRPr lang="en-U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7"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7" presetClass="entr" presetSubtype="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7" presetClass="entr" presetSubtype="2"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7" presetClass="entr" presetSubtype="2"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1+#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linds(horizontal)">
                                      <p:cBhvr>
                                        <p:cTn id="41"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linds(horizontal)">
                                      <p:cBhvr>
                                        <p:cTn id="46"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linds(horizontal)">
                                      <p:cBhvr>
                                        <p:cTn id="51"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blinds(horizontal)">
                                      <p:cBhvr>
                                        <p:cTn id="56"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57" fill="hold">
                      <p:stCondLst>
                        <p:cond delay="indefinite"/>
                      </p:stCondLst>
                      <p:childTnLst>
                        <p:par>
                          <p:cTn id="58" fill="hold">
                            <p:stCondLst>
                              <p:cond delay="0"/>
                            </p:stCondLst>
                            <p:childTnLst>
                              <p:par>
                                <p:cTn id="59" presetID="7" presetClass="entr" presetSubtype="2"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7" presetClass="entr" presetSubtype="2"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1+#ppt_w/2"/>
                                          </p:val>
                                        </p:tav>
                                        <p:tav tm="100000">
                                          <p:val>
                                            <p:strVal val="#ppt_x"/>
                                          </p:val>
                                        </p:tav>
                                      </p:tavLst>
                                    </p:anim>
                                    <p:anim calcmode="lin" valueType="num">
                                      <p:cBhvr additive="base">
                                        <p:cTn id="68" dur="500" fill="hold"/>
                                        <p:tgtEl>
                                          <p:spTgt spid="2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69" fill="hold">
                      <p:stCondLst>
                        <p:cond delay="indefinite"/>
                      </p:stCondLst>
                      <p:childTnLst>
                        <p:par>
                          <p:cTn id="70" fill="hold">
                            <p:stCondLst>
                              <p:cond delay="0"/>
                            </p:stCondLst>
                            <p:childTnLst>
                              <p:par>
                                <p:cTn id="71" presetID="7" presetClass="entr" presetSubtype="2"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1+#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3"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إنشاء استعلام لعرض درجات الطلبة في كل مقرر</a:t>
            </a:r>
            <a:endParaRPr lang="en-US" b="1" dirty="0"/>
          </a:p>
        </p:txBody>
      </p:sp>
      <p:pic>
        <p:nvPicPr>
          <p:cNvPr id="6146" name="Picture 2"/>
          <p:cNvPicPr>
            <a:picLocks noChangeAspect="1" noChangeArrowheads="1"/>
          </p:cNvPicPr>
          <p:nvPr/>
        </p:nvPicPr>
        <p:blipFill>
          <a:blip r:embed="rId2" cstate="print"/>
          <a:srcRect/>
          <a:stretch>
            <a:fillRect/>
          </a:stretch>
        </p:blipFill>
        <p:spPr bwMode="auto">
          <a:xfrm>
            <a:off x="533400" y="2333625"/>
            <a:ext cx="3705225" cy="3076575"/>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953000" y="2573728"/>
            <a:ext cx="3962400" cy="2836472"/>
          </a:xfrm>
          <a:prstGeom prst="rect">
            <a:avLst/>
          </a:prstGeom>
          <a:noFill/>
          <a:ln w="9525">
            <a:noFill/>
            <a:miter lim="800000"/>
            <a:headEnd/>
            <a:tailEnd/>
          </a:ln>
        </p:spPr>
      </p:pic>
      <p:sp>
        <p:nvSpPr>
          <p:cNvPr id="10" name="Line Callout 1 9"/>
          <p:cNvSpPr/>
          <p:nvPr/>
        </p:nvSpPr>
        <p:spPr>
          <a:xfrm>
            <a:off x="1143000" y="5486400"/>
            <a:ext cx="4114800" cy="762000"/>
          </a:xfrm>
          <a:prstGeom prst="borderCallout1">
            <a:avLst>
              <a:gd name="adj1" fmla="val -3583"/>
              <a:gd name="adj2" fmla="val 24556"/>
              <a:gd name="adj3" fmla="val -75249"/>
              <a:gd name="adj4" fmla="val 24653"/>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الحقول التي نريد إظهارها ونجعل الترتيب تصاعديا حسب اسم المقرر</a:t>
            </a:r>
            <a:endParaRPr lang="en-US" sz="2400" b="1" dirty="0">
              <a:solidFill>
                <a:srgbClr val="FF0000"/>
              </a:solidFill>
            </a:endParaRPr>
          </a:p>
        </p:txBody>
      </p:sp>
      <p:sp>
        <p:nvSpPr>
          <p:cNvPr id="11" name="Line Callout 1 10"/>
          <p:cNvSpPr/>
          <p:nvPr/>
        </p:nvSpPr>
        <p:spPr>
          <a:xfrm rot="21354524">
            <a:off x="2362200" y="1295400"/>
            <a:ext cx="4495800" cy="762000"/>
          </a:xfrm>
          <a:prstGeom prst="borderCallout1">
            <a:avLst>
              <a:gd name="adj1" fmla="val 97370"/>
              <a:gd name="adj2" fmla="val 44572"/>
              <a:gd name="adj3" fmla="val 192234"/>
              <a:gd name="adj4" fmla="val 59198"/>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نغيير عرض تصميم الاستعلام إلى عرض ورقة البيانات لنحصل على النتيجة الاستعلام</a:t>
            </a:r>
          </a:p>
        </p:txBody>
      </p:sp>
      <p:sp>
        <p:nvSpPr>
          <p:cNvPr id="12" name="Line Callout 1 11"/>
          <p:cNvSpPr/>
          <p:nvPr/>
        </p:nvSpPr>
        <p:spPr>
          <a:xfrm>
            <a:off x="5867400" y="2057400"/>
            <a:ext cx="3810000" cy="381000"/>
          </a:xfrm>
          <a:prstGeom prst="borderCallout1">
            <a:avLst>
              <a:gd name="adj1" fmla="val 36418"/>
              <a:gd name="adj2" fmla="val -510"/>
              <a:gd name="adj3" fmla="val 149060"/>
              <a:gd name="adj4" fmla="val -1054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لا تنسى حفظ الاستعلام وتغيير اسمه</a:t>
            </a:r>
            <a:endParaRPr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7" presetClass="entr" presetSubtype="2" fill="hold" nodeType="afterEffect">
                                  <p:stCondLst>
                                    <p:cond delay="0"/>
                                  </p:stCondLst>
                                  <p:childTnLst>
                                    <p:set>
                                      <p:cBhvr>
                                        <p:cTn id="17" dur="1" fill="hold">
                                          <p:stCondLst>
                                            <p:cond delay="0"/>
                                          </p:stCondLst>
                                        </p:cTn>
                                        <p:tgtEl>
                                          <p:spTgt spid="6147"/>
                                        </p:tgtEl>
                                        <p:attrNameLst>
                                          <p:attrName>style.visibility</p:attrName>
                                        </p:attrNameLst>
                                      </p:cBhvr>
                                      <p:to>
                                        <p:strVal val="visible"/>
                                      </p:to>
                                    </p:set>
                                    <p:anim calcmode="lin" valueType="num">
                                      <p:cBhvr additive="base">
                                        <p:cTn id="18" dur="500" fill="hold"/>
                                        <p:tgtEl>
                                          <p:spTgt spid="6147"/>
                                        </p:tgtEl>
                                        <p:attrNameLst>
                                          <p:attrName>ppt_x</p:attrName>
                                        </p:attrNameLst>
                                      </p:cBhvr>
                                      <p:tavLst>
                                        <p:tav tm="0">
                                          <p:val>
                                            <p:strVal val="1+#ppt_w/2"/>
                                          </p:val>
                                        </p:tav>
                                        <p:tav tm="100000">
                                          <p:val>
                                            <p:strVal val="#ppt_x"/>
                                          </p:val>
                                        </p:tav>
                                      </p:tavLst>
                                    </p:anim>
                                    <p:anim calcmode="lin" valueType="num">
                                      <p:cBhvr additive="base">
                                        <p:cTn id="19" dur="500" fill="hold"/>
                                        <p:tgtEl>
                                          <p:spTgt spid="614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2"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601200" cy="1295400"/>
          </a:xfrm>
        </p:spPr>
        <p:txBody>
          <a:bodyPr/>
          <a:lstStyle/>
          <a:p>
            <a:pPr marL="342900" indent="-342900">
              <a:spcBef>
                <a:spcPct val="20000"/>
              </a:spcBef>
            </a:pPr>
            <a:r>
              <a:rPr lang="ar-SA" dirty="0" smtClean="0"/>
              <a:t>استعمال رموز الاستكشاف </a:t>
            </a:r>
            <a:r>
              <a:rPr lang="en-US" dirty="0" smtClean="0"/>
              <a:t>Wildcards</a:t>
            </a:r>
            <a:r>
              <a:rPr lang="ar-SA" dirty="0" smtClean="0"/>
              <a:t> في المعايير</a:t>
            </a:r>
          </a:p>
        </p:txBody>
      </p:sp>
      <p:graphicFrame>
        <p:nvGraphicFramePr>
          <p:cNvPr id="18" name="Table 17"/>
          <p:cNvGraphicFramePr>
            <a:graphicFrameLocks noGrp="1"/>
          </p:cNvGraphicFramePr>
          <p:nvPr/>
        </p:nvGraphicFramePr>
        <p:xfrm>
          <a:off x="914400" y="1600200"/>
          <a:ext cx="7594600" cy="4297680"/>
        </p:xfrm>
        <a:graphic>
          <a:graphicData uri="http://schemas.openxmlformats.org/drawingml/2006/table">
            <a:tbl>
              <a:tblPr rtl="1" firstRow="1" bandRow="1">
                <a:tableStyleId>{5C22544A-7EE6-4342-B048-85BDC9FD1C3A}</a:tableStyleId>
              </a:tblPr>
              <a:tblGrid>
                <a:gridCol w="2162792"/>
                <a:gridCol w="5431808"/>
              </a:tblGrid>
              <a:tr h="429638">
                <a:tc>
                  <a:txBody>
                    <a:bodyPr/>
                    <a:lstStyle/>
                    <a:p>
                      <a:pPr algn="ctr" rtl="1"/>
                      <a:r>
                        <a:rPr lang="ar-SA" sz="2400" b="1" dirty="0" smtClean="0"/>
                        <a:t>رمز</a:t>
                      </a:r>
                      <a:r>
                        <a:rPr lang="ar-SA" sz="2400" b="1" baseline="0" dirty="0" smtClean="0"/>
                        <a:t> الاستكشاف</a:t>
                      </a:r>
                      <a:endParaRPr lang="ar-SA" sz="2400" b="1" dirty="0"/>
                    </a:p>
                  </a:txBody>
                  <a:tcPr/>
                </a:tc>
                <a:tc>
                  <a:txBody>
                    <a:bodyPr/>
                    <a:lstStyle/>
                    <a:p>
                      <a:pPr algn="ctr" rtl="1"/>
                      <a:r>
                        <a:rPr lang="ar-SA" sz="2400" b="1" dirty="0" smtClean="0"/>
                        <a:t>الوصف</a:t>
                      </a:r>
                      <a:endParaRPr lang="ar-SA" sz="2400" b="1" dirty="0"/>
                    </a:p>
                  </a:txBody>
                  <a:tcPr/>
                </a:tc>
              </a:tr>
              <a:tr h="429638">
                <a:tc>
                  <a:txBody>
                    <a:bodyPr/>
                    <a:lstStyle/>
                    <a:p>
                      <a:pPr algn="ctr" rtl="1"/>
                      <a:r>
                        <a:rPr lang="ar-SA" sz="2400" b="1" dirty="0" smtClean="0"/>
                        <a:t>*</a:t>
                      </a:r>
                      <a:endParaRPr lang="ar-SA" sz="2400" b="1" dirty="0"/>
                    </a:p>
                  </a:txBody>
                  <a:tcPr/>
                </a:tc>
                <a:tc>
                  <a:txBody>
                    <a:bodyPr/>
                    <a:lstStyle/>
                    <a:p>
                      <a:pPr algn="ctr" rtl="1"/>
                      <a:r>
                        <a:rPr lang="ar-SA" sz="2400" b="1" dirty="0" smtClean="0"/>
                        <a:t>يمثل أي نص</a:t>
                      </a:r>
                      <a:endParaRPr lang="ar-SA" sz="2400" b="1" dirty="0"/>
                    </a:p>
                  </a:txBody>
                  <a:tcPr/>
                </a:tc>
              </a:tr>
              <a:tr h="429638">
                <a:tc>
                  <a:txBody>
                    <a:bodyPr/>
                    <a:lstStyle/>
                    <a:p>
                      <a:pPr algn="ctr" rtl="1"/>
                      <a:r>
                        <a:rPr lang="ar-SA" sz="2400" b="1" dirty="0" smtClean="0"/>
                        <a:t>؟</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يمثل أي رمز</a:t>
                      </a:r>
                      <a:r>
                        <a:rPr lang="ar-SA" sz="2400" b="1" baseline="0" dirty="0" smtClean="0"/>
                        <a:t> (رمز واحد فقط لكل ؟)</a:t>
                      </a:r>
                      <a:endParaRPr lang="ar-SA" sz="2400" b="1" dirty="0" smtClean="0"/>
                    </a:p>
                  </a:txBody>
                  <a:tcPr/>
                </a:tc>
              </a:tr>
              <a:tr h="429638">
                <a:tc>
                  <a:txBody>
                    <a:bodyPr/>
                    <a:lstStyle/>
                    <a:p>
                      <a:pPr algn="ctr" rtl="1"/>
                      <a:r>
                        <a:rPr lang="ar-SA" sz="2400" b="1" kern="1200" dirty="0" smtClean="0">
                          <a:solidFill>
                            <a:schemeClr val="dk1"/>
                          </a:solidFill>
                          <a:latin typeface="+mn-lt"/>
                          <a:ea typeface="+mn-ea"/>
                          <a:cs typeface="+mn-cs"/>
                        </a:rPr>
                        <a:t>#</a:t>
                      </a:r>
                    </a:p>
                  </a:txBody>
                  <a:tcPr/>
                </a:tc>
                <a:tc>
                  <a:txBody>
                    <a:bodyPr/>
                    <a:lstStyle/>
                    <a:p>
                      <a:pPr algn="ctr" rtl="1"/>
                      <a:r>
                        <a:rPr lang="ar-SA" sz="2400" b="1" kern="1200" dirty="0" smtClean="0">
                          <a:solidFill>
                            <a:schemeClr val="dk1"/>
                          </a:solidFill>
                          <a:latin typeface="+mn-lt"/>
                          <a:ea typeface="+mn-ea"/>
                          <a:cs typeface="+mn-cs"/>
                        </a:rPr>
                        <a:t>يمثل أي رقم من 0 إلى 9 (رقم واحد فقط لكل #)</a:t>
                      </a:r>
                    </a:p>
                  </a:txBody>
                  <a:tcPr/>
                </a:tc>
              </a:tr>
              <a:tr h="773349">
                <a:tc>
                  <a:txBody>
                    <a:bodyPr/>
                    <a:lstStyle/>
                    <a:p>
                      <a:pPr algn="ctr" rtl="1"/>
                      <a:r>
                        <a:rPr lang="ar-SA" sz="2400" b="1" kern="1200" dirty="0" smtClean="0">
                          <a:solidFill>
                            <a:schemeClr val="dk1"/>
                          </a:solidFill>
                          <a:latin typeface="+mn-lt"/>
                          <a:ea typeface="+mn-ea"/>
                          <a:cs typeface="+mn-cs"/>
                        </a:rPr>
                        <a:t>[</a:t>
                      </a:r>
                      <a:r>
                        <a:rPr lang="ar-SA" sz="2400" b="1" kern="1200" baseline="0" dirty="0" smtClean="0">
                          <a:solidFill>
                            <a:schemeClr val="dk1"/>
                          </a:solidFill>
                          <a:latin typeface="+mn-lt"/>
                          <a:ea typeface="+mn-ea"/>
                          <a:cs typeface="+mn-cs"/>
                        </a:rPr>
                        <a:t> ]</a:t>
                      </a:r>
                      <a:endParaRPr lang="ar-SA" sz="2400" b="1" kern="1200" dirty="0" smtClean="0">
                        <a:solidFill>
                          <a:schemeClr val="dk1"/>
                        </a:solidFill>
                        <a:latin typeface="+mn-lt"/>
                        <a:ea typeface="+mn-ea"/>
                        <a:cs typeface="+mn-cs"/>
                      </a:endParaRPr>
                    </a:p>
                  </a:txBody>
                  <a:tcPr/>
                </a:tc>
                <a:tc>
                  <a:txBody>
                    <a:bodyPr/>
                    <a:lstStyle/>
                    <a:p>
                      <a:pPr algn="ctr" rtl="1"/>
                      <a:r>
                        <a:rPr lang="ar-SA" sz="2400" b="1" kern="1200" dirty="0" smtClean="0">
                          <a:solidFill>
                            <a:schemeClr val="dk1"/>
                          </a:solidFill>
                          <a:latin typeface="+mn-lt"/>
                          <a:ea typeface="+mn-ea"/>
                          <a:cs typeface="+mn-cs"/>
                        </a:rPr>
                        <a:t>يمثل أي رمز</a:t>
                      </a:r>
                      <a:r>
                        <a:rPr lang="ar-SA" sz="2400" b="1" kern="1200" baseline="0" dirty="0" smtClean="0">
                          <a:solidFill>
                            <a:schemeClr val="dk1"/>
                          </a:solidFill>
                          <a:latin typeface="+mn-lt"/>
                          <a:ea typeface="+mn-ea"/>
                          <a:cs typeface="+mn-cs"/>
                        </a:rPr>
                        <a:t> من الرموز التي بينهما</a:t>
                      </a:r>
                    </a:p>
                    <a:p>
                      <a:pPr algn="ctr" rtl="0"/>
                      <a:r>
                        <a:rPr lang="en-US" sz="2400" b="1" kern="1200" dirty="0" smtClean="0">
                          <a:solidFill>
                            <a:schemeClr val="dk1"/>
                          </a:solidFill>
                          <a:latin typeface="+mn-lt"/>
                          <a:ea typeface="+mn-ea"/>
                          <a:cs typeface="+mn-cs"/>
                        </a:rPr>
                        <a:t>a[</a:t>
                      </a:r>
                      <a:r>
                        <a:rPr lang="en-US" sz="2400" b="1" kern="1200" dirty="0" err="1" smtClean="0">
                          <a:solidFill>
                            <a:schemeClr val="dk1"/>
                          </a:solidFill>
                          <a:latin typeface="+mn-lt"/>
                          <a:ea typeface="+mn-ea"/>
                          <a:cs typeface="+mn-cs"/>
                        </a:rPr>
                        <a:t>ab</a:t>
                      </a:r>
                      <a:r>
                        <a:rPr lang="en-US" sz="2400" b="1" kern="1200" dirty="0" smtClean="0">
                          <a:solidFill>
                            <a:schemeClr val="dk1"/>
                          </a:solidFill>
                          <a:latin typeface="+mn-lt"/>
                          <a:ea typeface="+mn-ea"/>
                          <a:cs typeface="+mn-cs"/>
                        </a:rPr>
                        <a:t>]a : </a:t>
                      </a:r>
                      <a:r>
                        <a:rPr lang="en-US" sz="2400" b="1" kern="1200" dirty="0" err="1" smtClean="0">
                          <a:solidFill>
                            <a:schemeClr val="dk1"/>
                          </a:solidFill>
                          <a:latin typeface="+mn-lt"/>
                          <a:ea typeface="+mn-ea"/>
                          <a:cs typeface="+mn-cs"/>
                        </a:rPr>
                        <a:t>aaa</a:t>
                      </a:r>
                      <a:r>
                        <a:rPr lang="en-US" sz="2400" b="1" kern="1200" dirty="0" smtClean="0">
                          <a:solidFill>
                            <a:schemeClr val="dk1"/>
                          </a:solidFill>
                          <a:latin typeface="+mn-lt"/>
                          <a:ea typeface="+mn-ea"/>
                          <a:cs typeface="+mn-cs"/>
                        </a:rPr>
                        <a:t>, </a:t>
                      </a:r>
                      <a:r>
                        <a:rPr lang="en-US" sz="2400" b="1" kern="1200" dirty="0" err="1" smtClean="0">
                          <a:solidFill>
                            <a:schemeClr val="dk1"/>
                          </a:solidFill>
                          <a:latin typeface="+mn-lt"/>
                          <a:ea typeface="+mn-ea"/>
                          <a:cs typeface="+mn-cs"/>
                        </a:rPr>
                        <a:t>aba</a:t>
                      </a:r>
                      <a:endParaRPr lang="ar-SA" sz="2400" b="1" kern="1200" dirty="0" smtClean="0">
                        <a:solidFill>
                          <a:schemeClr val="dk1"/>
                        </a:solidFill>
                        <a:latin typeface="+mn-lt"/>
                        <a:ea typeface="+mn-ea"/>
                        <a:cs typeface="+mn-cs"/>
                      </a:endParaRPr>
                    </a:p>
                  </a:txBody>
                  <a:tcPr/>
                </a:tc>
              </a:tr>
              <a:tr h="773349">
                <a:tc>
                  <a:txBody>
                    <a:bodyPr/>
                    <a:lstStyle/>
                    <a:p>
                      <a:pPr algn="ctr" rtl="1"/>
                      <a:r>
                        <a:rPr lang="ar-SA" sz="2400" b="1" kern="1200" dirty="0" smtClean="0">
                          <a:solidFill>
                            <a:schemeClr val="dk1"/>
                          </a:solidFill>
                          <a:latin typeface="+mn-lt"/>
                          <a:ea typeface="+mn-ea"/>
                          <a:cs typeface="+mn-cs"/>
                        </a:rPr>
                        <a:t>[!</a:t>
                      </a:r>
                      <a:r>
                        <a:rPr lang="ar-SA" sz="2400" b="1" kern="1200" baseline="0" dirty="0" smtClean="0">
                          <a:solidFill>
                            <a:schemeClr val="dk1"/>
                          </a:solidFill>
                          <a:latin typeface="+mn-lt"/>
                          <a:ea typeface="+mn-ea"/>
                          <a:cs typeface="+mn-cs"/>
                        </a:rPr>
                        <a:t> ]</a:t>
                      </a:r>
                      <a:endParaRPr lang="ar-SA" sz="2400" b="1" kern="1200" dirty="0" smtClean="0">
                        <a:solidFill>
                          <a:schemeClr val="dk1"/>
                        </a:solidFill>
                        <a:latin typeface="+mn-lt"/>
                        <a:ea typeface="+mn-ea"/>
                        <a:cs typeface="+mn-cs"/>
                      </a:endParaRPr>
                    </a:p>
                  </a:txBody>
                  <a:tcPr/>
                </a:tc>
                <a:tc>
                  <a:txBody>
                    <a:bodyPr/>
                    <a:lstStyle/>
                    <a:p>
                      <a:pPr algn="ctr" rtl="1"/>
                      <a:r>
                        <a:rPr lang="ar-SA" sz="2400" b="1" kern="1200" dirty="0" smtClean="0">
                          <a:solidFill>
                            <a:schemeClr val="dk1"/>
                          </a:solidFill>
                          <a:latin typeface="+mn-lt"/>
                          <a:ea typeface="+mn-ea"/>
                          <a:cs typeface="+mn-cs"/>
                        </a:rPr>
                        <a:t>يمثل أي رمز</a:t>
                      </a:r>
                      <a:r>
                        <a:rPr lang="ar-SA" sz="2400" b="1" kern="1200" baseline="0" dirty="0" smtClean="0">
                          <a:solidFill>
                            <a:schemeClr val="dk1"/>
                          </a:solidFill>
                          <a:latin typeface="+mn-lt"/>
                          <a:ea typeface="+mn-ea"/>
                          <a:cs typeface="+mn-cs"/>
                        </a:rPr>
                        <a:t> غير الرموز التي بينهما</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chemeClr val="dk1"/>
                          </a:solidFill>
                          <a:latin typeface="+mn-lt"/>
                          <a:ea typeface="+mn-ea"/>
                          <a:cs typeface="+mn-cs"/>
                        </a:rPr>
                        <a:t>a[!</a:t>
                      </a:r>
                      <a:r>
                        <a:rPr lang="en-US" sz="2400" b="1" kern="1200" dirty="0" err="1" smtClean="0">
                          <a:solidFill>
                            <a:schemeClr val="dk1"/>
                          </a:solidFill>
                          <a:latin typeface="+mn-lt"/>
                          <a:ea typeface="+mn-ea"/>
                          <a:cs typeface="+mn-cs"/>
                        </a:rPr>
                        <a:t>ab</a:t>
                      </a:r>
                      <a:r>
                        <a:rPr lang="en-US" sz="2400" b="1" kern="1200" dirty="0" smtClean="0">
                          <a:solidFill>
                            <a:schemeClr val="dk1"/>
                          </a:solidFill>
                          <a:latin typeface="+mn-lt"/>
                          <a:ea typeface="+mn-ea"/>
                          <a:cs typeface="+mn-cs"/>
                        </a:rPr>
                        <a:t>]a : </a:t>
                      </a:r>
                      <a:r>
                        <a:rPr lang="en-US" sz="2400" b="1" kern="1200" dirty="0" err="1" smtClean="0">
                          <a:solidFill>
                            <a:schemeClr val="dk1"/>
                          </a:solidFill>
                          <a:latin typeface="+mn-lt"/>
                          <a:ea typeface="+mn-ea"/>
                          <a:cs typeface="+mn-cs"/>
                        </a:rPr>
                        <a:t>a</a:t>
                      </a:r>
                      <a:r>
                        <a:rPr lang="en-US" sz="2400" b="1" kern="1200" dirty="0" err="1" smtClean="0">
                          <a:solidFill>
                            <a:srgbClr val="0070C0"/>
                          </a:solidFill>
                          <a:latin typeface="+mn-lt"/>
                          <a:ea typeface="+mn-ea"/>
                          <a:cs typeface="+mn-cs"/>
                        </a:rPr>
                        <a:t>c</a:t>
                      </a:r>
                      <a:r>
                        <a:rPr lang="en-US" sz="2400" b="1" kern="1200" dirty="0" err="1" smtClean="0">
                          <a:solidFill>
                            <a:schemeClr val="dk1"/>
                          </a:solidFill>
                          <a:latin typeface="+mn-lt"/>
                          <a:ea typeface="+mn-ea"/>
                          <a:cs typeface="+mn-cs"/>
                        </a:rPr>
                        <a:t>a</a:t>
                      </a:r>
                      <a:r>
                        <a:rPr lang="en-US" sz="2400" b="1" kern="1200" dirty="0" smtClean="0">
                          <a:solidFill>
                            <a:schemeClr val="dk1"/>
                          </a:solidFill>
                          <a:latin typeface="+mn-lt"/>
                          <a:ea typeface="+mn-ea"/>
                          <a:cs typeface="+mn-cs"/>
                        </a:rPr>
                        <a:t>, </a:t>
                      </a:r>
                      <a:r>
                        <a:rPr lang="en-US" sz="2400" b="1" kern="1200" dirty="0" err="1" smtClean="0">
                          <a:solidFill>
                            <a:schemeClr val="dk1"/>
                          </a:solidFill>
                          <a:latin typeface="+mn-lt"/>
                          <a:ea typeface="+mn-ea"/>
                          <a:cs typeface="+mn-cs"/>
                        </a:rPr>
                        <a:t>a</a:t>
                      </a:r>
                      <a:r>
                        <a:rPr lang="en-US" sz="2400" b="1" kern="1200" dirty="0" err="1" smtClean="0">
                          <a:solidFill>
                            <a:srgbClr val="0070C0"/>
                          </a:solidFill>
                          <a:latin typeface="+mn-lt"/>
                          <a:ea typeface="+mn-ea"/>
                          <a:cs typeface="+mn-cs"/>
                        </a:rPr>
                        <a:t>d</a:t>
                      </a:r>
                      <a:r>
                        <a:rPr lang="en-US" sz="2400" b="1" kern="1200" dirty="0" err="1" smtClean="0">
                          <a:solidFill>
                            <a:schemeClr val="dk1"/>
                          </a:solidFill>
                          <a:latin typeface="+mn-lt"/>
                          <a:ea typeface="+mn-ea"/>
                          <a:cs typeface="+mn-cs"/>
                        </a:rPr>
                        <a:t>a</a:t>
                      </a:r>
                      <a:r>
                        <a:rPr lang="en-US" sz="2400" b="1" kern="1200" dirty="0" smtClean="0">
                          <a:solidFill>
                            <a:schemeClr val="dk1"/>
                          </a:solidFill>
                          <a:latin typeface="+mn-lt"/>
                          <a:ea typeface="+mn-ea"/>
                          <a:cs typeface="+mn-cs"/>
                        </a:rPr>
                        <a:t>, …</a:t>
                      </a:r>
                      <a:r>
                        <a:rPr lang="ar-SA" sz="2400" b="1" kern="1200" dirty="0" smtClean="0">
                          <a:solidFill>
                            <a:schemeClr val="dk1"/>
                          </a:solidFill>
                          <a:latin typeface="+mn-lt"/>
                          <a:ea typeface="+mn-ea"/>
                          <a:cs typeface="+mn-cs"/>
                        </a:rPr>
                        <a:t> </a:t>
                      </a:r>
                      <a:r>
                        <a:rPr lang="en-US" sz="2400" b="1" kern="1200" baseline="0" dirty="0" err="1" smtClean="0">
                          <a:solidFill>
                            <a:srgbClr val="FF0000"/>
                          </a:solidFill>
                          <a:latin typeface="+mn-lt"/>
                          <a:ea typeface="+mn-ea"/>
                          <a:cs typeface="+mn-cs"/>
                        </a:rPr>
                        <a:t>aaa</a:t>
                      </a:r>
                      <a:r>
                        <a:rPr lang="ar-SA" sz="2400" b="1" kern="1200" baseline="0" dirty="0" smtClean="0">
                          <a:solidFill>
                            <a:srgbClr val="FF0000"/>
                          </a:solidFill>
                          <a:latin typeface="+mn-lt"/>
                          <a:ea typeface="+mn-ea"/>
                          <a:cs typeface="+mn-cs"/>
                        </a:rPr>
                        <a:t> و </a:t>
                      </a:r>
                      <a:r>
                        <a:rPr lang="en-US" sz="2400" b="1" kern="1200" baseline="0" dirty="0" smtClean="0">
                          <a:solidFill>
                            <a:srgbClr val="FF0000"/>
                          </a:solidFill>
                          <a:latin typeface="+mn-lt"/>
                          <a:ea typeface="+mn-ea"/>
                          <a:cs typeface="+mn-cs"/>
                        </a:rPr>
                        <a:t> </a:t>
                      </a:r>
                      <a:r>
                        <a:rPr lang="en-US" sz="2400" b="1" kern="1200" baseline="0" dirty="0" err="1" smtClean="0">
                          <a:solidFill>
                            <a:srgbClr val="FF0000"/>
                          </a:solidFill>
                          <a:latin typeface="+mn-lt"/>
                          <a:ea typeface="+mn-ea"/>
                          <a:cs typeface="+mn-cs"/>
                        </a:rPr>
                        <a:t>aba</a:t>
                      </a:r>
                      <a:r>
                        <a:rPr lang="ar-SA" sz="2400" b="1" kern="1200" baseline="0" dirty="0" smtClean="0">
                          <a:solidFill>
                            <a:srgbClr val="FF0000"/>
                          </a:solidFill>
                          <a:latin typeface="+mn-lt"/>
                          <a:ea typeface="+mn-ea"/>
                          <a:cs typeface="+mn-cs"/>
                        </a:rPr>
                        <a:t>باستثناء </a:t>
                      </a:r>
                      <a:endParaRPr lang="ar-SA" sz="2400" b="1" kern="1200" dirty="0" smtClean="0">
                        <a:solidFill>
                          <a:srgbClr val="FF0000"/>
                        </a:solidFill>
                        <a:latin typeface="+mn-lt"/>
                        <a:ea typeface="+mn-ea"/>
                        <a:cs typeface="+mn-cs"/>
                      </a:endParaRPr>
                    </a:p>
                  </a:txBody>
                  <a:tcPr/>
                </a:tc>
              </a:tr>
              <a:tr h="77334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kern="1200" dirty="0" smtClean="0">
                          <a:solidFill>
                            <a:schemeClr val="dk1"/>
                          </a:solidFill>
                          <a:latin typeface="+mn-lt"/>
                          <a:ea typeface="+mn-ea"/>
                          <a:cs typeface="+mn-cs"/>
                        </a:rPr>
                        <a:t>[-</a:t>
                      </a:r>
                      <a:r>
                        <a:rPr lang="ar-SA" sz="2400" b="1" kern="1200" baseline="0" dirty="0" smtClean="0">
                          <a:solidFill>
                            <a:schemeClr val="dk1"/>
                          </a:solidFill>
                          <a:latin typeface="+mn-lt"/>
                          <a:ea typeface="+mn-ea"/>
                          <a:cs typeface="+mn-cs"/>
                        </a:rPr>
                        <a:t>]</a:t>
                      </a:r>
                      <a:endParaRPr lang="ar-SA" sz="2400" b="1" kern="1200" dirty="0" smtClean="0">
                        <a:solidFill>
                          <a:schemeClr val="dk1"/>
                        </a:solidFill>
                        <a:latin typeface="+mn-lt"/>
                        <a:ea typeface="+mn-ea"/>
                        <a:cs typeface="+mn-cs"/>
                      </a:endParaRPr>
                    </a:p>
                    <a:p>
                      <a:pPr algn="ctr" rtl="1"/>
                      <a:endParaRPr lang="ar-SA" sz="2400" b="1" kern="1200" dirty="0" smtClean="0">
                        <a:solidFill>
                          <a:schemeClr val="dk1"/>
                        </a:solidFill>
                        <a:latin typeface="+mn-lt"/>
                        <a:ea typeface="+mn-ea"/>
                        <a:cs typeface="+mn-cs"/>
                      </a:endParaRPr>
                    </a:p>
                  </a:txBody>
                  <a:tcPr/>
                </a:tc>
                <a:tc>
                  <a:txBody>
                    <a:bodyPr/>
                    <a:lstStyle/>
                    <a:p>
                      <a:pPr algn="ctr" rtl="1"/>
                      <a:r>
                        <a:rPr lang="ar-SA" sz="2400" b="1" kern="1200" dirty="0" smtClean="0">
                          <a:solidFill>
                            <a:schemeClr val="dk1"/>
                          </a:solidFill>
                          <a:latin typeface="+mn-lt"/>
                          <a:ea typeface="+mn-ea"/>
                          <a:cs typeface="+mn-cs"/>
                        </a:rPr>
                        <a:t>يمثل أي رمز في المجال المحدد</a:t>
                      </a:r>
                    </a:p>
                    <a:p>
                      <a:pPr algn="ctr" rtl="1"/>
                      <a:r>
                        <a:rPr lang="en-US" sz="2400" b="1" kern="1200" dirty="0" smtClean="0">
                          <a:solidFill>
                            <a:schemeClr val="dk1"/>
                          </a:solidFill>
                          <a:latin typeface="+mn-lt"/>
                          <a:ea typeface="+mn-ea"/>
                          <a:cs typeface="+mn-cs"/>
                        </a:rPr>
                        <a:t>b[a-c]d : b</a:t>
                      </a:r>
                      <a:r>
                        <a:rPr lang="en-US" sz="2400" b="1" kern="1200" dirty="0" smtClean="0">
                          <a:solidFill>
                            <a:srgbClr val="FF0000"/>
                          </a:solidFill>
                          <a:latin typeface="+mn-lt"/>
                          <a:ea typeface="+mn-ea"/>
                          <a:cs typeface="+mn-cs"/>
                        </a:rPr>
                        <a:t>a</a:t>
                      </a:r>
                      <a:r>
                        <a:rPr lang="en-US" sz="2400" b="1" kern="1200" dirty="0" smtClean="0">
                          <a:solidFill>
                            <a:schemeClr val="dk1"/>
                          </a:solidFill>
                          <a:latin typeface="+mn-lt"/>
                          <a:ea typeface="+mn-ea"/>
                          <a:cs typeface="+mn-cs"/>
                        </a:rPr>
                        <a:t>d, b</a:t>
                      </a:r>
                      <a:r>
                        <a:rPr lang="en-US" sz="2400" b="1" kern="1200" dirty="0" smtClean="0">
                          <a:solidFill>
                            <a:srgbClr val="FF0000"/>
                          </a:solidFill>
                          <a:latin typeface="+mn-lt"/>
                          <a:ea typeface="+mn-ea"/>
                          <a:cs typeface="+mn-cs"/>
                        </a:rPr>
                        <a:t>b</a:t>
                      </a:r>
                      <a:r>
                        <a:rPr lang="en-US" sz="2400" b="1" kern="1200" dirty="0" smtClean="0">
                          <a:solidFill>
                            <a:schemeClr val="dk1"/>
                          </a:solidFill>
                          <a:latin typeface="+mn-lt"/>
                          <a:ea typeface="+mn-ea"/>
                          <a:cs typeface="+mn-cs"/>
                        </a:rPr>
                        <a:t>d, </a:t>
                      </a:r>
                      <a:r>
                        <a:rPr lang="en-US" sz="2400" b="1" kern="1200" dirty="0" err="1" smtClean="0">
                          <a:solidFill>
                            <a:schemeClr val="dk1"/>
                          </a:solidFill>
                          <a:latin typeface="+mn-lt"/>
                          <a:ea typeface="+mn-ea"/>
                          <a:cs typeface="+mn-cs"/>
                        </a:rPr>
                        <a:t>b</a:t>
                      </a:r>
                      <a:r>
                        <a:rPr lang="en-US" sz="2400" b="1" kern="1200" dirty="0" err="1" smtClean="0">
                          <a:solidFill>
                            <a:srgbClr val="FF0000"/>
                          </a:solidFill>
                          <a:latin typeface="+mn-lt"/>
                          <a:ea typeface="+mn-ea"/>
                          <a:cs typeface="+mn-cs"/>
                        </a:rPr>
                        <a:t>c</a:t>
                      </a:r>
                      <a:r>
                        <a:rPr lang="en-US" sz="2400" b="1" kern="1200" dirty="0" err="1" smtClean="0">
                          <a:solidFill>
                            <a:schemeClr val="dk1"/>
                          </a:solidFill>
                          <a:latin typeface="+mn-lt"/>
                          <a:ea typeface="+mn-ea"/>
                          <a:cs typeface="+mn-cs"/>
                        </a:rPr>
                        <a:t>d</a:t>
                      </a:r>
                      <a:r>
                        <a:rPr lang="en-US" sz="2400" b="1" kern="1200" dirty="0" smtClean="0">
                          <a:solidFill>
                            <a:schemeClr val="dk1"/>
                          </a:solidFill>
                          <a:latin typeface="+mn-lt"/>
                          <a:ea typeface="+mn-ea"/>
                          <a:cs typeface="+mn-cs"/>
                        </a:rPr>
                        <a:t>, </a:t>
                      </a:r>
                      <a:r>
                        <a:rPr lang="en-US" sz="2400" b="1" kern="1200" dirty="0" err="1" smtClean="0">
                          <a:solidFill>
                            <a:schemeClr val="dk1"/>
                          </a:solidFill>
                          <a:latin typeface="+mn-lt"/>
                          <a:ea typeface="+mn-ea"/>
                          <a:cs typeface="+mn-cs"/>
                        </a:rPr>
                        <a:t>b</a:t>
                      </a:r>
                      <a:r>
                        <a:rPr lang="en-US" sz="2400" b="1" kern="1200" dirty="0" err="1" smtClean="0">
                          <a:solidFill>
                            <a:srgbClr val="FF0000"/>
                          </a:solidFill>
                          <a:latin typeface="+mn-lt"/>
                          <a:ea typeface="+mn-ea"/>
                          <a:cs typeface="+mn-cs"/>
                        </a:rPr>
                        <a:t>d</a:t>
                      </a:r>
                      <a:r>
                        <a:rPr lang="en-US" sz="2400" b="1" kern="1200" dirty="0" err="1" smtClean="0">
                          <a:solidFill>
                            <a:schemeClr val="dk1"/>
                          </a:solidFill>
                          <a:latin typeface="+mn-lt"/>
                          <a:ea typeface="+mn-ea"/>
                          <a:cs typeface="+mn-cs"/>
                        </a:rPr>
                        <a:t>d</a:t>
                      </a:r>
                      <a:r>
                        <a:rPr lang="ar-SA" sz="2400" b="1" kern="1200" dirty="0" smtClean="0">
                          <a:solidFill>
                            <a:schemeClr val="dk1"/>
                          </a:solidFill>
                          <a:latin typeface="+mn-lt"/>
                          <a:ea typeface="+mn-ea"/>
                          <a:cs typeface="+mn-cs"/>
                        </a:rPr>
                        <a:t> </a:t>
                      </a:r>
                    </a:p>
                  </a:txBody>
                  <a:tcPr/>
                </a:tc>
              </a:tr>
            </a:tbl>
          </a:graphicData>
        </a:graphic>
      </p:graphicFrame>
      <p:sp>
        <p:nvSpPr>
          <p:cNvPr id="19" name="Rounded Rectangle 18"/>
          <p:cNvSpPr/>
          <p:nvPr/>
        </p:nvSpPr>
        <p:spPr>
          <a:xfrm>
            <a:off x="7848600" y="2971800"/>
            <a:ext cx="1981200" cy="1600200"/>
          </a:xfrm>
          <a:prstGeom prst="roundRect">
            <a:avLst/>
          </a:prstGeom>
          <a:solidFill>
            <a:srgbClr val="FFDB69"/>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FF3300"/>
                </a:solidFill>
              </a:rPr>
              <a:t>استعمال</a:t>
            </a:r>
          </a:p>
          <a:p>
            <a:pPr algn="ctr"/>
            <a:r>
              <a:rPr lang="en-US" sz="4400" b="1" dirty="0" smtClean="0">
                <a:solidFill>
                  <a:srgbClr val="FF3300"/>
                </a:solidFill>
              </a:rPr>
              <a:t>Like</a:t>
            </a:r>
            <a:endParaRPr lang="ar-SA" sz="4400" b="1" dirty="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استعمال العوامل العلائقية والمنطقية في المعايير</a:t>
            </a:r>
            <a:endParaRPr lang="en-US" b="1" dirty="0"/>
          </a:p>
        </p:txBody>
      </p:sp>
      <p:graphicFrame>
        <p:nvGraphicFramePr>
          <p:cNvPr id="18" name="Table 17"/>
          <p:cNvGraphicFramePr>
            <a:graphicFrameLocks noGrp="1"/>
          </p:cNvGraphicFramePr>
          <p:nvPr/>
        </p:nvGraphicFramePr>
        <p:xfrm>
          <a:off x="914400" y="1828800"/>
          <a:ext cx="8305800" cy="4156629"/>
        </p:xfrm>
        <a:graphic>
          <a:graphicData uri="http://schemas.openxmlformats.org/drawingml/2006/table">
            <a:tbl>
              <a:tblPr rtl="1" firstRow="1" bandRow="1">
                <a:tableStyleId>{5C22544A-7EE6-4342-B048-85BDC9FD1C3A}</a:tableStyleId>
              </a:tblPr>
              <a:tblGrid>
                <a:gridCol w="2764808"/>
                <a:gridCol w="5540992"/>
              </a:tblGrid>
              <a:tr h="429638">
                <a:tc>
                  <a:txBody>
                    <a:bodyPr/>
                    <a:lstStyle/>
                    <a:p>
                      <a:pPr algn="ctr" rtl="1"/>
                      <a:r>
                        <a:rPr lang="ar-SA" sz="2400" b="1" dirty="0" smtClean="0"/>
                        <a:t>العمليات</a:t>
                      </a:r>
                      <a:r>
                        <a:rPr lang="ar-SA" sz="2400" b="1" baseline="0" dirty="0" smtClean="0"/>
                        <a:t> العلائقية والمنطقية</a:t>
                      </a:r>
                      <a:endParaRPr lang="ar-SA" sz="2400" b="1" dirty="0"/>
                    </a:p>
                  </a:txBody>
                  <a:tcPr anchor="ctr" anchorCtr="1"/>
                </a:tc>
                <a:tc>
                  <a:txBody>
                    <a:bodyPr/>
                    <a:lstStyle/>
                    <a:p>
                      <a:pPr algn="ctr" rtl="1"/>
                      <a:r>
                        <a:rPr lang="ar-SA" sz="2400" b="1" dirty="0" smtClean="0"/>
                        <a:t>الوصف</a:t>
                      </a:r>
                      <a:endParaRPr lang="ar-SA" sz="2400" b="1" dirty="0"/>
                    </a:p>
                  </a:txBody>
                  <a:tcPr anchor="ctr" anchorCtr="1"/>
                </a:tc>
              </a:tr>
              <a:tr h="429638">
                <a:tc>
                  <a:txBody>
                    <a:bodyPr/>
                    <a:lstStyle/>
                    <a:p>
                      <a:pPr algn="ctr" rtl="1"/>
                      <a:r>
                        <a:rPr lang="en-US" sz="2400" b="1" dirty="0" smtClean="0"/>
                        <a:t>&gt;,</a:t>
                      </a:r>
                      <a:r>
                        <a:rPr lang="en-US" sz="2400" b="1" baseline="0" dirty="0" smtClean="0"/>
                        <a:t> &gt;=, &lt;, &lt;=, &lt;&gt;, =</a:t>
                      </a:r>
                      <a:endParaRPr lang="ar-SA" sz="2400" b="1" dirty="0"/>
                    </a:p>
                  </a:txBody>
                  <a:tcPr anchor="ctr" anchorCtr="1"/>
                </a:tc>
                <a:tc>
                  <a:txBody>
                    <a:bodyPr/>
                    <a:lstStyle/>
                    <a:p>
                      <a:pPr algn="ctr" rtl="1"/>
                      <a:r>
                        <a:rPr lang="en-US" sz="2400" b="1" kern="1200" baseline="0" dirty="0" smtClean="0">
                          <a:solidFill>
                            <a:srgbClr val="0070C0"/>
                          </a:solidFill>
                          <a:latin typeface="+mn-lt"/>
                          <a:ea typeface="+mn-ea"/>
                          <a:cs typeface="+mn-cs"/>
                        </a:rPr>
                        <a:t>&gt;25</a:t>
                      </a:r>
                      <a:r>
                        <a:rPr lang="en-US" sz="2400" b="1" dirty="0" smtClean="0"/>
                        <a:t>,</a:t>
                      </a:r>
                      <a:r>
                        <a:rPr lang="en-US" sz="2400" b="1" baseline="0" dirty="0" smtClean="0"/>
                        <a:t> </a:t>
                      </a:r>
                      <a:r>
                        <a:rPr lang="en-US" sz="2400" b="1" kern="1200" baseline="0" dirty="0" smtClean="0">
                          <a:solidFill>
                            <a:srgbClr val="0070C0"/>
                          </a:solidFill>
                          <a:latin typeface="+mn-lt"/>
                          <a:ea typeface="+mn-ea"/>
                          <a:cs typeface="+mn-cs"/>
                        </a:rPr>
                        <a:t>&lt;=50</a:t>
                      </a:r>
                      <a:r>
                        <a:rPr lang="en-US" sz="2400" b="1" baseline="0" dirty="0" smtClean="0"/>
                        <a:t>, </a:t>
                      </a:r>
                      <a:r>
                        <a:rPr lang="en-US" sz="2400" b="1" kern="1200" baseline="0" dirty="0" smtClean="0">
                          <a:solidFill>
                            <a:srgbClr val="0070C0"/>
                          </a:solidFill>
                          <a:latin typeface="+mn-lt"/>
                          <a:ea typeface="+mn-ea"/>
                          <a:cs typeface="+mn-cs"/>
                        </a:rPr>
                        <a:t>&lt;&gt; 100</a:t>
                      </a:r>
                      <a:endParaRPr lang="ar-SA" sz="2400" b="1" kern="1200" baseline="0" dirty="0">
                        <a:solidFill>
                          <a:srgbClr val="0070C0"/>
                        </a:solidFill>
                        <a:latin typeface="+mn-lt"/>
                        <a:ea typeface="+mn-ea"/>
                        <a:cs typeface="+mn-cs"/>
                      </a:endParaRPr>
                    </a:p>
                  </a:txBody>
                  <a:tcPr anchor="ctr" anchorCtr="1"/>
                </a:tc>
              </a:tr>
              <a:tr h="429638">
                <a:tc>
                  <a:txBody>
                    <a:bodyPr/>
                    <a:lstStyle/>
                    <a:p>
                      <a:pPr algn="ctr" rtl="1"/>
                      <a:r>
                        <a:rPr lang="en-US" sz="2400" b="1" dirty="0" smtClean="0"/>
                        <a:t>Between</a:t>
                      </a:r>
                      <a:r>
                        <a:rPr lang="en-US" sz="2400" b="1" baseline="0" dirty="0" smtClean="0"/>
                        <a:t> </a:t>
                      </a:r>
                      <a:r>
                        <a:rPr lang="en-US" sz="2400" b="1" baseline="0" dirty="0" smtClean="0">
                          <a:solidFill>
                            <a:srgbClr val="0070C0"/>
                          </a:solidFill>
                        </a:rPr>
                        <a:t>v1</a:t>
                      </a:r>
                      <a:r>
                        <a:rPr lang="en-US" sz="2400" b="1" baseline="0" dirty="0" smtClean="0"/>
                        <a:t> and </a:t>
                      </a:r>
                      <a:r>
                        <a:rPr lang="en-US" sz="2400" b="1" baseline="0" dirty="0" smtClean="0">
                          <a:solidFill>
                            <a:srgbClr val="0070C0"/>
                          </a:solidFill>
                        </a:rPr>
                        <a:t>v2</a:t>
                      </a:r>
                      <a:endParaRPr lang="ar-SA" sz="2400" b="1" dirty="0">
                        <a:solidFill>
                          <a:srgbClr val="0070C0"/>
                        </a:solidFill>
                      </a:endParaRPr>
                    </a:p>
                  </a:txBody>
                  <a:tcPr anchor="ctr" anchorCtr="1"/>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بين</a:t>
                      </a:r>
                      <a:r>
                        <a:rPr lang="ar-SA" sz="2400" b="1" baseline="0" dirty="0" smtClean="0"/>
                        <a:t> القيمة </a:t>
                      </a:r>
                      <a:r>
                        <a:rPr lang="en-US" sz="2400" b="1" baseline="0" dirty="0" smtClean="0">
                          <a:solidFill>
                            <a:srgbClr val="0070C0"/>
                          </a:solidFill>
                        </a:rPr>
                        <a:t>v1</a:t>
                      </a:r>
                      <a:r>
                        <a:rPr lang="en-US" sz="2400" b="1" baseline="0" dirty="0" smtClean="0"/>
                        <a:t> </a:t>
                      </a:r>
                      <a:r>
                        <a:rPr lang="ar-SA" sz="2400" b="1" baseline="0" dirty="0" smtClean="0"/>
                        <a:t> والقيمة </a:t>
                      </a:r>
                      <a:r>
                        <a:rPr lang="en-US" sz="2400" b="1" baseline="0" dirty="0" smtClean="0">
                          <a:solidFill>
                            <a:srgbClr val="0070C0"/>
                          </a:solidFill>
                        </a:rPr>
                        <a:t>v2</a:t>
                      </a:r>
                      <a:endParaRPr lang="ar-SA" sz="2400" b="1" dirty="0" smtClean="0"/>
                    </a:p>
                  </a:txBody>
                  <a:tcPr anchor="ctr" anchorCtr="1"/>
                </a:tc>
              </a:tr>
              <a:tr h="429638">
                <a:tc>
                  <a:txBody>
                    <a:bodyPr/>
                    <a:lstStyle/>
                    <a:p>
                      <a:pPr algn="ctr" rtl="1"/>
                      <a:r>
                        <a:rPr lang="en-US" sz="2400" b="1" kern="1200" dirty="0" smtClean="0">
                          <a:solidFill>
                            <a:schemeClr val="dk1"/>
                          </a:solidFill>
                          <a:latin typeface="+mn-lt"/>
                          <a:ea typeface="+mn-ea"/>
                          <a:cs typeface="+mn-cs"/>
                        </a:rPr>
                        <a:t>and</a:t>
                      </a:r>
                      <a:r>
                        <a:rPr lang="ar-SA" sz="2400" b="1" kern="1200" dirty="0" smtClean="0">
                          <a:solidFill>
                            <a:schemeClr val="dk1"/>
                          </a:solidFill>
                          <a:latin typeface="+mn-lt"/>
                          <a:ea typeface="+mn-ea"/>
                          <a:cs typeface="+mn-cs"/>
                        </a:rPr>
                        <a:t> </a:t>
                      </a:r>
                    </a:p>
                  </a:txBody>
                  <a:tcPr anchor="ctr" anchorCtr="1"/>
                </a:tc>
                <a:tc>
                  <a:txBody>
                    <a:bodyPr/>
                    <a:lstStyle/>
                    <a:p>
                      <a:pPr algn="ctr" rtl="1"/>
                      <a:r>
                        <a:rPr lang="ar-SA" sz="2400" b="1" kern="1200" dirty="0" smtClean="0">
                          <a:solidFill>
                            <a:schemeClr val="dk1"/>
                          </a:solidFill>
                          <a:latin typeface="+mn-lt"/>
                          <a:ea typeface="+mn-ea"/>
                          <a:cs typeface="+mn-cs"/>
                        </a:rPr>
                        <a:t>تكون</a:t>
                      </a:r>
                      <a:r>
                        <a:rPr lang="ar-SA" sz="2400" b="1" kern="1200" baseline="0" dirty="0" smtClean="0">
                          <a:solidFill>
                            <a:schemeClr val="dk1"/>
                          </a:solidFill>
                          <a:latin typeface="+mn-lt"/>
                          <a:ea typeface="+mn-ea"/>
                          <a:cs typeface="+mn-cs"/>
                        </a:rPr>
                        <a:t> صح إذا كانت القيمتان المطبقة عليهما صح معا وإلا تكون خطأ، مثل: </a:t>
                      </a:r>
                      <a:r>
                        <a:rPr lang="en-US" sz="2400" b="1" kern="1200" baseline="0" dirty="0" smtClean="0">
                          <a:solidFill>
                            <a:srgbClr val="0070C0"/>
                          </a:solidFill>
                          <a:latin typeface="+mn-lt"/>
                          <a:ea typeface="+mn-ea"/>
                          <a:cs typeface="+mn-cs"/>
                        </a:rPr>
                        <a:t>&gt;=0 and &lt;=100</a:t>
                      </a:r>
                      <a:endParaRPr lang="ar-SA" sz="2400" b="1" kern="1200" baseline="0" dirty="0" smtClean="0">
                        <a:solidFill>
                          <a:srgbClr val="0070C0"/>
                        </a:solidFill>
                        <a:latin typeface="+mn-lt"/>
                        <a:ea typeface="+mn-ea"/>
                        <a:cs typeface="+mn-cs"/>
                      </a:endParaRPr>
                    </a:p>
                  </a:txBody>
                  <a:tcPr anchor="ctr" anchorCtr="1"/>
                </a:tc>
              </a:tr>
              <a:tr h="773349">
                <a:tc>
                  <a:txBody>
                    <a:bodyPr/>
                    <a:lstStyle/>
                    <a:p>
                      <a:pPr algn="ctr" rtl="1"/>
                      <a:r>
                        <a:rPr lang="en-US" sz="2400" b="1" kern="1200" dirty="0" smtClean="0">
                          <a:solidFill>
                            <a:schemeClr val="dk1"/>
                          </a:solidFill>
                          <a:latin typeface="+mn-lt"/>
                          <a:ea typeface="+mn-ea"/>
                          <a:cs typeface="+mn-cs"/>
                        </a:rPr>
                        <a:t>or</a:t>
                      </a:r>
                      <a:endParaRPr lang="ar-SA" sz="2400" b="1" kern="1200" dirty="0" smtClean="0">
                        <a:solidFill>
                          <a:schemeClr val="dk1"/>
                        </a:solidFill>
                        <a:latin typeface="+mn-lt"/>
                        <a:ea typeface="+mn-ea"/>
                        <a:cs typeface="+mn-cs"/>
                      </a:endParaRPr>
                    </a:p>
                  </a:txBody>
                  <a:tcPr anchor="ctr" anchorCtr="1"/>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kern="1200" dirty="0" smtClean="0">
                          <a:solidFill>
                            <a:schemeClr val="dk1"/>
                          </a:solidFill>
                          <a:latin typeface="+mn-lt"/>
                          <a:ea typeface="+mn-ea"/>
                          <a:cs typeface="+mn-cs"/>
                        </a:rPr>
                        <a:t>تكون</a:t>
                      </a:r>
                      <a:r>
                        <a:rPr lang="ar-SA" sz="2400" b="1" kern="1200" baseline="0" dirty="0" smtClean="0">
                          <a:solidFill>
                            <a:schemeClr val="dk1"/>
                          </a:solidFill>
                          <a:latin typeface="+mn-lt"/>
                          <a:ea typeface="+mn-ea"/>
                          <a:cs typeface="+mn-cs"/>
                        </a:rPr>
                        <a:t> خطأ إذا كانت القيمتان المطبقة عليهما خطأ معا وإلا تكون صح، مثل: </a:t>
                      </a:r>
                      <a:r>
                        <a:rPr lang="ar-SA" sz="2400" b="1" kern="1200" baseline="0" dirty="0" smtClean="0">
                          <a:solidFill>
                            <a:srgbClr val="0070C0"/>
                          </a:solidFill>
                          <a:latin typeface="+mn-lt"/>
                          <a:ea typeface="+mn-ea"/>
                          <a:cs typeface="+mn-cs"/>
                        </a:rPr>
                        <a:t>الأول </a:t>
                      </a:r>
                      <a:r>
                        <a:rPr lang="en-US" sz="2400" b="1" kern="1200" baseline="0" dirty="0" smtClean="0">
                          <a:solidFill>
                            <a:srgbClr val="0070C0"/>
                          </a:solidFill>
                          <a:latin typeface="+mn-lt"/>
                          <a:ea typeface="+mn-ea"/>
                          <a:cs typeface="+mn-cs"/>
                        </a:rPr>
                        <a:t>or</a:t>
                      </a:r>
                      <a:r>
                        <a:rPr lang="ar-SA" sz="2400" b="1" kern="1200" baseline="0" dirty="0" smtClean="0">
                          <a:solidFill>
                            <a:srgbClr val="0070C0"/>
                          </a:solidFill>
                          <a:latin typeface="+mn-lt"/>
                          <a:ea typeface="+mn-ea"/>
                          <a:cs typeface="+mn-cs"/>
                        </a:rPr>
                        <a:t> الثاني</a:t>
                      </a:r>
                    </a:p>
                  </a:txBody>
                  <a:tcPr anchor="ctr" anchorCtr="1"/>
                </a:tc>
              </a:tr>
              <a:tr h="773349">
                <a:tc>
                  <a:txBody>
                    <a:bodyPr/>
                    <a:lstStyle/>
                    <a:p>
                      <a:pPr algn="ctr" rtl="1"/>
                      <a:r>
                        <a:rPr lang="en-US" sz="2400" b="1" kern="1200" dirty="0" smtClean="0">
                          <a:solidFill>
                            <a:schemeClr val="dk1"/>
                          </a:solidFill>
                          <a:latin typeface="+mn-lt"/>
                          <a:ea typeface="+mn-ea"/>
                          <a:cs typeface="+mn-cs"/>
                        </a:rPr>
                        <a:t>not</a:t>
                      </a:r>
                      <a:endParaRPr lang="ar-SA" sz="2400" b="1" kern="1200" dirty="0" smtClean="0">
                        <a:solidFill>
                          <a:schemeClr val="dk1"/>
                        </a:solidFill>
                        <a:latin typeface="+mn-lt"/>
                        <a:ea typeface="+mn-ea"/>
                        <a:cs typeface="+mn-cs"/>
                      </a:endParaRPr>
                    </a:p>
                  </a:txBody>
                  <a:tcPr anchor="ctr" anchorCtr="1"/>
                </a:tc>
                <a:tc>
                  <a:txBody>
                    <a:bodyPr/>
                    <a:lstStyle/>
                    <a:p>
                      <a:pPr algn="ctr" rtl="1"/>
                      <a:r>
                        <a:rPr lang="ar-SA" sz="2400" b="1" kern="1200" dirty="0" smtClean="0">
                          <a:solidFill>
                            <a:schemeClr val="tx1"/>
                          </a:solidFill>
                          <a:latin typeface="+mn-lt"/>
                          <a:ea typeface="+mn-ea"/>
                          <a:cs typeface="+mn-cs"/>
                        </a:rPr>
                        <a:t>عكس</a:t>
                      </a:r>
                      <a:r>
                        <a:rPr lang="ar-SA" sz="2400" b="1" kern="1200" baseline="0" dirty="0" smtClean="0">
                          <a:solidFill>
                            <a:schemeClr val="tx1"/>
                          </a:solidFill>
                          <a:latin typeface="+mn-lt"/>
                          <a:ea typeface="+mn-ea"/>
                          <a:cs typeface="+mn-cs"/>
                        </a:rPr>
                        <a:t> القيمة المطبقة عليها</a:t>
                      </a:r>
                      <a:endParaRPr lang="ar-SA" sz="2400" b="1" kern="1200" dirty="0" smtClean="0">
                        <a:solidFill>
                          <a:schemeClr val="tx1"/>
                        </a:solidFill>
                        <a:latin typeface="+mn-lt"/>
                        <a:ea typeface="+mn-ea"/>
                        <a:cs typeface="+mn-cs"/>
                      </a:endParaRPr>
                    </a:p>
                  </a:txBody>
                  <a:tcPr anchor="ctr" anchorCtr="1"/>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dirty="0" smtClean="0"/>
              <a:t>إضافة عمليات حسابية إلى الاستعلام </a:t>
            </a:r>
            <a:endParaRPr lang="ar-SA" dirty="0"/>
          </a:p>
        </p:txBody>
      </p:sp>
      <p:sp>
        <p:nvSpPr>
          <p:cNvPr id="10" name="Content Placeholder 9"/>
          <p:cNvSpPr>
            <a:spLocks noGrp="1"/>
          </p:cNvSpPr>
          <p:nvPr>
            <p:ph idx="1"/>
          </p:nvPr>
        </p:nvSpPr>
        <p:spPr/>
        <p:txBody>
          <a:bodyPr/>
          <a:lstStyle/>
          <a:p>
            <a:r>
              <a:rPr lang="ar-SA" dirty="0" smtClean="0"/>
              <a:t>من التبويب أدوات الاستعلام ثم التبويب تصميم ثم ال</a:t>
            </a:r>
            <a:r>
              <a:rPr lang="ar-DZ" dirty="0" smtClean="0"/>
              <a:t>مجموعة إظهار وإخفاء</a:t>
            </a:r>
            <a:r>
              <a:rPr lang="ar-SA" dirty="0" smtClean="0"/>
              <a:t> نختر الأمر</a:t>
            </a:r>
            <a:r>
              <a:rPr lang="ar-DZ" dirty="0" smtClean="0"/>
              <a:t> إجمالي</a:t>
            </a:r>
            <a:r>
              <a:rPr lang="ar-SA" dirty="0" smtClean="0"/>
              <a:t>ات </a:t>
            </a:r>
            <a:r>
              <a:rPr lang="en-US" dirty="0" smtClean="0"/>
              <a:t>Totals</a:t>
            </a:r>
            <a:r>
              <a:rPr lang="ar-SA" dirty="0" smtClean="0"/>
              <a:t> فيظهر سطر الاجماليات </a:t>
            </a:r>
          </a:p>
          <a:p>
            <a:endParaRPr lang="ar-SA" dirty="0"/>
          </a:p>
        </p:txBody>
      </p:sp>
      <p:pic>
        <p:nvPicPr>
          <p:cNvPr id="7171" name="Picture 3"/>
          <p:cNvPicPr>
            <a:picLocks noChangeAspect="1" noChangeArrowheads="1"/>
          </p:cNvPicPr>
          <p:nvPr/>
        </p:nvPicPr>
        <p:blipFill>
          <a:blip r:embed="rId2" cstate="print"/>
          <a:srcRect/>
          <a:stretch>
            <a:fillRect/>
          </a:stretch>
        </p:blipFill>
        <p:spPr bwMode="auto">
          <a:xfrm>
            <a:off x="3733800" y="2476169"/>
            <a:ext cx="4876800" cy="3848431"/>
          </a:xfrm>
          <a:prstGeom prst="rect">
            <a:avLst/>
          </a:prstGeom>
          <a:noFill/>
          <a:ln w="9525">
            <a:noFill/>
            <a:miter lim="800000"/>
            <a:headEnd/>
            <a:tailEnd/>
          </a:ln>
        </p:spPr>
      </p:pic>
      <p:pic>
        <p:nvPicPr>
          <p:cNvPr id="7172" name="Picture 4"/>
          <p:cNvPicPr>
            <a:picLocks noChangeAspect="1" noChangeArrowheads="1"/>
          </p:cNvPicPr>
          <p:nvPr/>
        </p:nvPicPr>
        <p:blipFill>
          <a:blip r:embed="rId3" cstate="print"/>
          <a:srcRect/>
          <a:stretch>
            <a:fillRect/>
          </a:stretch>
        </p:blipFill>
        <p:spPr bwMode="auto">
          <a:xfrm>
            <a:off x="89079" y="3124200"/>
            <a:ext cx="3568521" cy="1447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500" fill="hold"/>
                                        <p:tgtEl>
                                          <p:spTgt spid="7171"/>
                                        </p:tgtEl>
                                        <p:attrNameLst>
                                          <p:attrName>ppt_x</p:attrName>
                                        </p:attrNameLst>
                                      </p:cBhvr>
                                      <p:tavLst>
                                        <p:tav tm="0">
                                          <p:val>
                                            <p:strVal val="#ppt_x"/>
                                          </p:val>
                                        </p:tav>
                                        <p:tav tm="100000">
                                          <p:val>
                                            <p:strVal val="#ppt_x"/>
                                          </p:val>
                                        </p:tav>
                                      </p:tavLst>
                                    </p:anim>
                                    <p:anim calcmode="lin" valueType="num">
                                      <p:cBhvr additive="base">
                                        <p:cTn id="8"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ppt_x"/>
                                          </p:val>
                                        </p:tav>
                                        <p:tav tm="100000">
                                          <p:val>
                                            <p:strVal val="#ppt_x"/>
                                          </p:val>
                                        </p:tav>
                                      </p:tavLst>
                                    </p:anim>
                                    <p:anim calcmode="lin" valueType="num">
                                      <p:cBhvr additive="base">
                                        <p:cTn id="14"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طباعة نتائج الاستعلام</a:t>
            </a:r>
            <a:endParaRPr lang="ar-SA" dirty="0"/>
          </a:p>
        </p:txBody>
      </p:sp>
      <p:sp>
        <p:nvSpPr>
          <p:cNvPr id="8" name="Content Placeholder 7"/>
          <p:cNvSpPr>
            <a:spLocks noGrp="1"/>
          </p:cNvSpPr>
          <p:nvPr>
            <p:ph idx="1"/>
          </p:nvPr>
        </p:nvSpPr>
        <p:spPr>
          <a:xfrm>
            <a:off x="228600" y="1371600"/>
            <a:ext cx="9448800" cy="4678363"/>
          </a:xfrm>
        </p:spPr>
        <p:txBody>
          <a:bodyPr/>
          <a:lstStyle/>
          <a:p>
            <a:r>
              <a:rPr lang="ar-SA" dirty="0" smtClean="0"/>
              <a:t>نفتح الاستعلام بعرض ورقة البيانات</a:t>
            </a:r>
          </a:p>
          <a:p>
            <a:r>
              <a:rPr lang="ar-SA" dirty="0" smtClean="0"/>
              <a:t>ثم نفتح قائمة زر أوفيس ونختار طباعة أو معاينة قبل الطباعة منها</a:t>
            </a:r>
            <a:endParaRPr lang="ar-SA" dirty="0"/>
          </a:p>
        </p:txBody>
      </p:sp>
      <p:pic>
        <p:nvPicPr>
          <p:cNvPr id="8194" name="Picture 2"/>
          <p:cNvPicPr>
            <a:picLocks noChangeAspect="1" noChangeArrowheads="1"/>
          </p:cNvPicPr>
          <p:nvPr/>
        </p:nvPicPr>
        <p:blipFill>
          <a:blip r:embed="rId2" cstate="print"/>
          <a:srcRect/>
          <a:stretch>
            <a:fillRect/>
          </a:stretch>
        </p:blipFill>
        <p:spPr bwMode="auto">
          <a:xfrm>
            <a:off x="685800" y="2514600"/>
            <a:ext cx="8496300"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تطبيق على المحاضرة، تمرين صفحة 464 بالكتاب</a:t>
            </a:r>
            <a:endParaRPr lang="en-US" dirty="0"/>
          </a:p>
        </p:txBody>
      </p:sp>
      <p:sp>
        <p:nvSpPr>
          <p:cNvPr id="9" name="Content Placeholder 8"/>
          <p:cNvSpPr>
            <a:spLocks noGrp="1"/>
          </p:cNvSpPr>
          <p:nvPr>
            <p:ph idx="1"/>
          </p:nvPr>
        </p:nvSpPr>
        <p:spPr/>
        <p:txBody>
          <a:bodyPr/>
          <a:lstStyle/>
          <a:p>
            <a:r>
              <a:rPr lang="ar-SA" dirty="0" smtClean="0"/>
              <a:t>فتح قاعدة البيانات </a:t>
            </a:r>
            <a:r>
              <a:rPr lang="en-US" dirty="0" smtClean="0"/>
              <a:t>C:\Program Files\Microsoft Office\Office11\Samples\</a:t>
            </a:r>
            <a:r>
              <a:rPr lang="en-US" dirty="0" err="1" smtClean="0"/>
              <a:t>Northwind</a:t>
            </a:r>
            <a:endParaRPr lang="ar-SA" dirty="0" smtClean="0"/>
          </a:p>
          <a:p>
            <a:r>
              <a:rPr lang="ar-SA" dirty="0" smtClean="0"/>
              <a:t>باستخدام معالج الاستعلام اختر الجدول </a:t>
            </a:r>
            <a:r>
              <a:rPr lang="en-US" dirty="0" smtClean="0"/>
              <a:t>products</a:t>
            </a:r>
            <a:r>
              <a:rPr lang="ar-SA" dirty="0" smtClean="0"/>
              <a:t> ثم الحقول </a:t>
            </a:r>
            <a:r>
              <a:rPr lang="en-US" dirty="0" err="1" smtClean="0"/>
              <a:t>ProductId</a:t>
            </a:r>
            <a:r>
              <a:rPr lang="ar-SA" dirty="0" smtClean="0"/>
              <a:t>، </a:t>
            </a:r>
            <a:r>
              <a:rPr lang="en-US" dirty="0" smtClean="0"/>
              <a:t> </a:t>
            </a:r>
            <a:r>
              <a:rPr lang="en-US" dirty="0" err="1" smtClean="0"/>
              <a:t>ProductName</a:t>
            </a:r>
            <a:r>
              <a:rPr lang="ar-SA" dirty="0" smtClean="0"/>
              <a:t> و </a:t>
            </a:r>
            <a:r>
              <a:rPr lang="en-US" dirty="0" err="1" smtClean="0"/>
              <a:t>UnitsInStock</a:t>
            </a:r>
            <a:endParaRPr lang="ar-SA" dirty="0" smtClean="0"/>
          </a:p>
          <a:p>
            <a:endParaRPr lang="ar-S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تطبيق على المحاضرة، تمرين صفحة 464 بالكتاب</a:t>
            </a:r>
            <a:endParaRPr lang="en-US" dirty="0"/>
          </a:p>
        </p:txBody>
      </p:sp>
      <p:sp>
        <p:nvSpPr>
          <p:cNvPr id="9" name="Content Placeholder 8"/>
          <p:cNvSpPr>
            <a:spLocks noGrp="1"/>
          </p:cNvSpPr>
          <p:nvPr>
            <p:ph idx="1"/>
          </p:nvPr>
        </p:nvSpPr>
        <p:spPr/>
        <p:txBody>
          <a:bodyPr/>
          <a:lstStyle/>
          <a:p>
            <a:r>
              <a:rPr lang="ar-SA" dirty="0" smtClean="0"/>
              <a:t>أنشئ استعلاما مستخدما الجدول </a:t>
            </a:r>
            <a:r>
              <a:rPr lang="en-US" dirty="0" smtClean="0"/>
              <a:t>Costumers</a:t>
            </a:r>
            <a:r>
              <a:rPr lang="ar-SA" dirty="0" smtClean="0"/>
              <a:t>، قم بإضافة الحقول </a:t>
            </a:r>
            <a:r>
              <a:rPr lang="en-US" dirty="0" err="1" smtClean="0"/>
              <a:t>CostumerId</a:t>
            </a:r>
            <a:r>
              <a:rPr lang="ar-SA" dirty="0" smtClean="0"/>
              <a:t>، </a:t>
            </a:r>
            <a:r>
              <a:rPr lang="en-US" dirty="0" err="1" smtClean="0"/>
              <a:t>CostumerName</a:t>
            </a:r>
            <a:r>
              <a:rPr lang="ar-SA" dirty="0" smtClean="0"/>
              <a:t> و </a:t>
            </a:r>
            <a:r>
              <a:rPr lang="en-US" dirty="0" err="1" smtClean="0"/>
              <a:t>ContactTitle</a:t>
            </a:r>
            <a:r>
              <a:rPr lang="ar-SA" dirty="0" smtClean="0"/>
              <a:t>، </a:t>
            </a:r>
            <a:r>
              <a:rPr lang="en-US" dirty="0" smtClean="0"/>
              <a:t>Phone</a:t>
            </a:r>
            <a:r>
              <a:rPr lang="ar-SA" dirty="0" smtClean="0"/>
              <a:t> و </a:t>
            </a:r>
            <a:r>
              <a:rPr lang="en-US" dirty="0" smtClean="0"/>
              <a:t>Country</a:t>
            </a:r>
            <a:r>
              <a:rPr lang="ar-SA" dirty="0" smtClean="0"/>
              <a:t>.</a:t>
            </a:r>
          </a:p>
          <a:p>
            <a:r>
              <a:rPr lang="ar-SA" dirty="0" smtClean="0"/>
              <a:t>حدد العايير ليتم الاستعلام عن الأشخاص الذين يعملون كـ </a:t>
            </a:r>
            <a:r>
              <a:rPr lang="en-US" dirty="0" smtClean="0"/>
              <a:t>Purchasing Assistant</a:t>
            </a:r>
            <a:r>
              <a:rPr lang="ar-SA" dirty="0" smtClean="0"/>
              <a:t>، في </a:t>
            </a:r>
            <a:r>
              <a:rPr lang="en-US" dirty="0" smtClean="0"/>
              <a:t>USA</a:t>
            </a:r>
            <a:endParaRPr lang="ar-SA" dirty="0" smtClean="0"/>
          </a:p>
          <a:p>
            <a:r>
              <a:rPr lang="ar-SA" dirty="0" smtClean="0"/>
              <a:t>لا تظهر الحقل </a:t>
            </a:r>
            <a:r>
              <a:rPr lang="en-US" dirty="0" smtClean="0"/>
              <a:t>Phone</a:t>
            </a:r>
          </a:p>
          <a:p>
            <a:r>
              <a:rPr lang="ar-SA" dirty="0" smtClean="0"/>
              <a:t>أضف الحقل </a:t>
            </a:r>
            <a:r>
              <a:rPr lang="en-US" dirty="0" smtClean="0"/>
              <a:t>Fax</a:t>
            </a:r>
            <a:r>
              <a:rPr lang="ar-SA" dirty="0" smtClean="0"/>
              <a:t> واحفظ الاستعلام بالاسم </a:t>
            </a:r>
            <a:r>
              <a:rPr lang="en-US" dirty="0" smtClean="0"/>
              <a:t>Purchase</a:t>
            </a:r>
            <a:endParaRPr lang="ar-SA" dirty="0" smtClean="0"/>
          </a:p>
          <a:p>
            <a:endParaRPr lang="ar-S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تطبيق على المحاضرة، تمرين صفحة 464 بالكتاب</a:t>
            </a:r>
            <a:endParaRPr lang="en-US" dirty="0"/>
          </a:p>
        </p:txBody>
      </p:sp>
      <p:sp>
        <p:nvSpPr>
          <p:cNvPr id="9" name="Content Placeholder 8"/>
          <p:cNvSpPr>
            <a:spLocks noGrp="1"/>
          </p:cNvSpPr>
          <p:nvPr>
            <p:ph idx="1"/>
          </p:nvPr>
        </p:nvSpPr>
        <p:spPr/>
        <p:txBody>
          <a:bodyPr/>
          <a:lstStyle/>
          <a:p>
            <a:r>
              <a:rPr lang="ar-SA" dirty="0" smtClean="0"/>
              <a:t>أنشئ استعلاما مستخدما الجدول </a:t>
            </a:r>
            <a:r>
              <a:rPr lang="en-US" dirty="0" smtClean="0"/>
              <a:t>Employees</a:t>
            </a:r>
            <a:r>
              <a:rPr lang="ar-SA" dirty="0" smtClean="0"/>
              <a:t> لإظهار جميع السجلات الموظفين الذين تم تعينهم في شهر أكتوبر 1994 ثم احفظ الاستعلام بالاسم </a:t>
            </a:r>
            <a:r>
              <a:rPr lang="en-US" dirty="0" smtClean="0"/>
              <a:t>october94</a:t>
            </a:r>
          </a:p>
          <a:p>
            <a:r>
              <a:rPr lang="ar-SA" dirty="0" smtClean="0"/>
              <a:t>افتح الجدول </a:t>
            </a:r>
            <a:r>
              <a:rPr lang="en-US" dirty="0" smtClean="0"/>
              <a:t>Customers</a:t>
            </a:r>
            <a:r>
              <a:rPr lang="ar-SA" dirty="0" smtClean="0"/>
              <a:t> واعرضه بطريقة عرض ورقة البيانات ثم قم بتصفية السجلات حسب التحديد لمن هم في مدينة </a:t>
            </a:r>
            <a:r>
              <a:rPr lang="en-US" dirty="0" smtClean="0"/>
              <a:t>London</a:t>
            </a:r>
            <a:endParaRPr lang="ar-SA" dirty="0" smtClean="0"/>
          </a:p>
          <a:p>
            <a:r>
              <a:rPr lang="ar-SA" dirty="0" smtClean="0"/>
              <a:t>افتح الجدول </a:t>
            </a:r>
            <a:r>
              <a:rPr lang="en-US" dirty="0" smtClean="0"/>
              <a:t>Customers</a:t>
            </a:r>
            <a:r>
              <a:rPr lang="ar-SA" dirty="0" smtClean="0"/>
              <a:t> واعرضه بطريقة عرض ورقة البيانات ثم قم بتصفية السجلات حسب النموذج لاختبار الحقل </a:t>
            </a:r>
            <a:r>
              <a:rPr lang="en-US" dirty="0" err="1" smtClean="0"/>
              <a:t>ContactTile</a:t>
            </a:r>
            <a:r>
              <a:rPr lang="ar-SA" dirty="0" smtClean="0"/>
              <a:t> مع القيمة </a:t>
            </a:r>
            <a:r>
              <a:rPr lang="en-US" dirty="0" smtClean="0"/>
              <a:t>Owner</a:t>
            </a:r>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1507" name="Group 5"/>
          <p:cNvGrpSpPr>
            <a:grpSpLocks/>
          </p:cNvGrpSpPr>
          <p:nvPr/>
        </p:nvGrpSpPr>
        <p:grpSpPr bwMode="auto">
          <a:xfrm>
            <a:off x="6543675"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1512"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150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150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5796</TotalTime>
  <Words>1401</Words>
  <Application>Microsoft Office PowerPoint</Application>
  <PresentationFormat>A4 Paper (210x297 mm)</PresentationFormat>
  <Paragraphs>187</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0</vt:lpstr>
      <vt:lpstr>المحاضرة الثامنة</vt:lpstr>
      <vt:lpstr>محتوى المحاضرة</vt:lpstr>
      <vt:lpstr>مراجعة عن المحاضرة السابقة</vt:lpstr>
      <vt:lpstr>إنشاء جدول الطلاب</vt:lpstr>
      <vt:lpstr>إنشاء جدول الطلاب</vt:lpstr>
      <vt:lpstr>إنشاء جدول المقررات وجدول الدرجات</vt:lpstr>
      <vt:lpstr>العلاقات</vt:lpstr>
      <vt:lpstr>إنشاء العلاقات في اكسس</vt:lpstr>
      <vt:lpstr>إنشاء العلاقات في اكسس</vt:lpstr>
      <vt:lpstr>التكامل المرجعي للعلاقات في اكسس</vt:lpstr>
      <vt:lpstr>التكامل المرجعي للعلاقات في اكسس</vt:lpstr>
      <vt:lpstr>أنواع العلاقات</vt:lpstr>
      <vt:lpstr>أنواع العلاقات</vt:lpstr>
      <vt:lpstr>أنواع العلاقات</vt:lpstr>
      <vt:lpstr>الاستعلامات queries</vt:lpstr>
      <vt:lpstr>إنشاء وتصميم الاستعلامات</vt:lpstr>
      <vt:lpstr>معالج الاستعلام query wizard.</vt:lpstr>
      <vt:lpstr>معالج استعلام بسيط simple query wizard</vt:lpstr>
      <vt:lpstr>معالج استعلام بسيط simple query wizard</vt:lpstr>
      <vt:lpstr>معالج استعلام بسيط simple query wizard</vt:lpstr>
      <vt:lpstr>إنشاء استعلام من دون استخدام المعالج</vt:lpstr>
      <vt:lpstr>إنشاء استعلام من خلال واجهة تصميم الاستعلام</vt:lpstr>
      <vt:lpstr>إنشاء استعلام لعرض درجات الطلبة في كل مقرر</vt:lpstr>
      <vt:lpstr>استعمال رموز الاستكشاف Wildcards في المعايير</vt:lpstr>
      <vt:lpstr>استعمال العوامل العلائقية والمنطقية في المعايير</vt:lpstr>
      <vt:lpstr>إضافة عمليات حسابية إلى الاستعلام </vt:lpstr>
      <vt:lpstr>طباعة نتائج الاستعلام</vt:lpstr>
      <vt:lpstr>تطبيق على المحاضرة، تمرين صفحة 464 بالكتاب</vt:lpstr>
      <vt:lpstr>تطبيق على المحاضرة، تمرين صفحة 464 بالكتاب</vt:lpstr>
      <vt:lpstr>تطبيق على المحاضرة، تمرين صفحة 464 بالكتاب</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kkhalil</cp:lastModifiedBy>
  <cp:revision>572</cp:revision>
  <dcterms:created xsi:type="dcterms:W3CDTF">2009-10-14T19:14:34Z</dcterms:created>
  <dcterms:modified xsi:type="dcterms:W3CDTF">2011-04-04T05:56:42Z</dcterms:modified>
</cp:coreProperties>
</file>