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8" r:id="rId1"/>
  </p:sldMasterIdLst>
  <p:notesMasterIdLst>
    <p:notesMasterId r:id="rId73"/>
  </p:notesMasterIdLst>
  <p:sldIdLst>
    <p:sldId id="329" r:id="rId2"/>
    <p:sldId id="256" r:id="rId3"/>
    <p:sldId id="257" r:id="rId4"/>
    <p:sldId id="258" r:id="rId5"/>
    <p:sldId id="259" r:id="rId6"/>
    <p:sldId id="260" r:id="rId7"/>
    <p:sldId id="261" r:id="rId8"/>
    <p:sldId id="262" r:id="rId9"/>
    <p:sldId id="263" r:id="rId10"/>
    <p:sldId id="264"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8" r:id="rId33"/>
    <p:sldId id="289" r:id="rId34"/>
    <p:sldId id="290" r:id="rId35"/>
    <p:sldId id="291" r:id="rId36"/>
    <p:sldId id="292" r:id="rId37"/>
    <p:sldId id="293" r:id="rId38"/>
    <p:sldId id="294" r:id="rId39"/>
    <p:sldId id="296" r:id="rId40"/>
    <p:sldId id="295"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8" r:id="rId71"/>
    <p:sldId id="327" r:id="rId7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7" d="100"/>
          <a:sy n="67" d="100"/>
        </p:scale>
        <p:origin x="-1218" y="-96"/>
      </p:cViewPr>
      <p:guideLst>
        <p:guide orient="horz" pos="2160"/>
        <p:guide pos="2880"/>
      </p:guideLst>
    </p:cSldViewPr>
  </p:slideViewPr>
  <p:notesTextViewPr>
    <p:cViewPr>
      <p:scale>
        <a:sx n="100" d="100"/>
        <a:sy n="100" d="100"/>
      </p:scale>
      <p:origin x="0" y="0"/>
    </p:cViewPr>
  </p:notesTextViewPr>
  <p:sorterViewPr>
    <p:cViewPr>
      <p:scale>
        <a:sx n="80" d="100"/>
        <a:sy n="80" d="100"/>
      </p:scale>
      <p:origin x="-72" y="7308"/>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98EB4B96-03C2-49E1-B391-BF8275A89106}" type="datetimeFigureOut">
              <a:rPr lang="ar-SA" smtClean="0"/>
              <a:pPr/>
              <a:t>16/10/1431</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88707E9-F4A2-4E51-AA50-58331E0A9903}"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3</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26</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27</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28</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29</a:t>
            </a:fld>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30</a:t>
            </a:fld>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31</a:t>
            </a:fld>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32</a:t>
            </a:fld>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33</a:t>
            </a:fld>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34</a:t>
            </a:fld>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35</a:t>
            </a:fld>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36</a:t>
            </a:fld>
            <a:endParaRPr lang="ar-S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37</a:t>
            </a:fld>
            <a:endParaRPr lang="ar-S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38</a:t>
            </a:fld>
            <a:endParaRPr lang="ar-S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39</a:t>
            </a:fld>
            <a:endParaRPr lang="ar-S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40</a:t>
            </a:fld>
            <a:endParaRPr lang="ar-S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41</a:t>
            </a:fld>
            <a:endParaRPr lang="ar-S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42</a:t>
            </a:fld>
            <a:endParaRPr lang="ar-S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43</a:t>
            </a:fld>
            <a:endParaRPr lang="ar-S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44</a:t>
            </a:fld>
            <a:endParaRPr lang="ar-S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45</a:t>
            </a:fld>
            <a:endParaRPr lang="ar-S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46</a:t>
            </a:fld>
            <a:endParaRPr lang="ar-S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47</a:t>
            </a:fld>
            <a:endParaRPr lang="ar-S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48</a:t>
            </a:fld>
            <a:endParaRPr lang="ar-S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49</a:t>
            </a:fld>
            <a:endParaRPr lang="ar-S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50</a:t>
            </a:fld>
            <a:endParaRPr lang="ar-S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51</a:t>
            </a:fld>
            <a:endParaRPr lang="ar-S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52</a:t>
            </a:fld>
            <a:endParaRPr lang="ar-S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53</a:t>
            </a:fld>
            <a:endParaRPr lang="ar-S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54</a:t>
            </a:fld>
            <a:endParaRPr lang="ar-S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55</a:t>
            </a:fld>
            <a:endParaRPr lang="ar-S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56</a:t>
            </a:fld>
            <a:endParaRPr lang="ar-S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57</a:t>
            </a:fld>
            <a:endParaRPr lang="ar-SA"/>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58</a:t>
            </a:fld>
            <a:endParaRPr lang="ar-S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59</a:t>
            </a:fld>
            <a:endParaRPr lang="ar-S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60</a:t>
            </a:fld>
            <a:endParaRPr lang="ar-S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61</a:t>
            </a:fld>
            <a:endParaRPr lang="ar-SA"/>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62</a:t>
            </a:fld>
            <a:endParaRPr lang="ar-S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63</a:t>
            </a:fld>
            <a:endParaRPr lang="ar-SA"/>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64</a:t>
            </a:fld>
            <a:endParaRPr lang="ar-SA"/>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65</a:t>
            </a:fld>
            <a:endParaRPr lang="ar-SA"/>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66</a:t>
            </a:fld>
            <a:endParaRPr lang="ar-SA"/>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8707E9-F4A2-4E51-AA50-58331E0A9903}" type="slidenum">
              <a:rPr lang="ar-SA" smtClean="0"/>
              <a:pPr/>
              <a:t>67</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8" name="عنوان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ar-SA" smtClean="0"/>
              <a:t>انقر لتحرير نمط العنوان الرئيسي</a:t>
            </a:r>
            <a:endParaRPr kumimoji="0" lang="en-US"/>
          </a:p>
        </p:txBody>
      </p:sp>
      <p:sp>
        <p:nvSpPr>
          <p:cNvPr id="28" name="عنصر نائب للتاريخ 27"/>
          <p:cNvSpPr>
            <a:spLocks noGrp="1"/>
          </p:cNvSpPr>
          <p:nvPr>
            <p:ph type="dt" sz="half" idx="10"/>
          </p:nvPr>
        </p:nvSpPr>
        <p:spPr/>
        <p:txBody>
          <a:bodyPr/>
          <a:lstStyle/>
          <a:p>
            <a:fld id="{7E46810F-C56C-402D-B9B1-334244E2F1F3}" type="datetimeFigureOut">
              <a:rPr lang="ar-SA" smtClean="0"/>
              <a:pPr/>
              <a:t>16/10/1431</a:t>
            </a:fld>
            <a:endParaRPr lang="ar-SA"/>
          </a:p>
        </p:txBody>
      </p:sp>
      <p:sp>
        <p:nvSpPr>
          <p:cNvPr id="17" name="عنصر نائب للتذييل 16"/>
          <p:cNvSpPr>
            <a:spLocks noGrp="1"/>
          </p:cNvSpPr>
          <p:nvPr>
            <p:ph type="ftr" sz="quarter" idx="11"/>
          </p:nvPr>
        </p:nvSpPr>
        <p:spPr/>
        <p:txBody>
          <a:bodyPr/>
          <a:lstStyle/>
          <a:p>
            <a:endParaRPr lang="ar-SA"/>
          </a:p>
        </p:txBody>
      </p:sp>
      <p:sp>
        <p:nvSpPr>
          <p:cNvPr id="29" name="عنصر نائب لرقم الشريحة 28"/>
          <p:cNvSpPr>
            <a:spLocks noGrp="1"/>
          </p:cNvSpPr>
          <p:nvPr>
            <p:ph type="sldNum" sz="quarter" idx="12"/>
          </p:nvPr>
        </p:nvSpPr>
        <p:spPr/>
        <p:txBody>
          <a:bodyPr/>
          <a:lstStyle/>
          <a:p>
            <a:fld id="{D615C47D-4DEA-44EB-9895-68612390D2FD}" type="slidenum">
              <a:rPr lang="ar-SA" smtClean="0"/>
              <a:pPr/>
              <a:t>‹#›</a:t>
            </a:fld>
            <a:endParaRPr lang="ar-SA"/>
          </a:p>
        </p:txBody>
      </p:sp>
      <p:sp>
        <p:nvSpPr>
          <p:cNvPr id="9" name="عنوان فرعي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7E46810F-C56C-402D-B9B1-334244E2F1F3}" type="datetimeFigureOut">
              <a:rPr lang="ar-SA" smtClean="0"/>
              <a:pPr/>
              <a:t>16/10/1431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615C47D-4DEA-44EB-9895-68612390D2FD}"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3">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E46810F-C56C-402D-B9B1-334244E2F1F3}" type="datetimeFigureOut">
              <a:rPr lang="ar-SA" smtClean="0"/>
              <a:pPr/>
              <a:t>16/10/1431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a:xfrm>
            <a:off x="7924800" y="6416675"/>
            <a:ext cx="762000" cy="365125"/>
          </a:xfrm>
        </p:spPr>
        <p:txBody>
          <a:bodyPr/>
          <a:lstStyle/>
          <a:p>
            <a:fld id="{D615C47D-4DEA-44EB-9895-68612390D2FD}"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7E46810F-C56C-402D-B9B1-334244E2F1F3}" type="datetimeFigureOut">
              <a:rPr lang="ar-SA" smtClean="0"/>
              <a:pPr/>
              <a:t>16/10/1431</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615C47D-4DEA-44EB-9895-68612390D2FD}"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nchor="ctr"/>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7E46810F-C56C-402D-B9B1-334244E2F1F3}" type="datetimeFigureOut">
              <a:rPr lang="ar-SA" smtClean="0"/>
              <a:pPr/>
              <a:t>16/10/1431</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D615C47D-4DEA-44EB-9895-68612390D2FD}"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7E46810F-C56C-402D-B9B1-334244E2F1F3}" type="datetimeFigureOut">
              <a:rPr lang="ar-SA" smtClean="0"/>
              <a:pPr/>
              <a:t>16/10/1431</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D615C47D-4DEA-44EB-9895-68612390D2FD}"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E46810F-C56C-402D-B9B1-334244E2F1F3}" type="datetimeFigureOut">
              <a:rPr lang="ar-SA" smtClean="0"/>
              <a:pPr/>
              <a:t>16/10/1431</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D615C47D-4DEA-44EB-9895-68612390D2FD}"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7E46810F-C56C-402D-B9B1-334244E2F1F3}" type="datetimeFigureOut">
              <a:rPr lang="ar-SA" smtClean="0"/>
              <a:pPr/>
              <a:t>16/10/1431</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615C47D-4DEA-44EB-9895-68612390D2FD}"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ar-SA" smtClean="0">
                <a:solidFill>
                  <a:schemeClr val="lt1"/>
                </a:solidFill>
                <a:latin typeface="+mn-lt"/>
                <a:ea typeface="+mn-ea"/>
                <a:cs typeface="+mn-cs"/>
              </a:rPr>
              <a:t>انقر فوق الرمز لإضافة صورة</a:t>
            </a:r>
            <a:endParaRPr kumimoji="0" lang="en-US" dirty="0">
              <a:solidFill>
                <a:schemeClr val="lt1"/>
              </a:solidFill>
              <a:latin typeface="+mn-lt"/>
              <a:ea typeface="+mn-ea"/>
              <a:cs typeface="+mn-cs"/>
            </a:endParaRPr>
          </a:p>
        </p:txBody>
      </p:sp>
      <p:sp>
        <p:nvSpPr>
          <p:cNvPr id="4" name="عنصر نائب للنص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E46810F-C56C-402D-B9B1-334244E2F1F3}" type="datetimeFigureOut">
              <a:rPr lang="ar-SA" smtClean="0"/>
              <a:pPr/>
              <a:t>16/10/1431</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615C47D-4DEA-44EB-9895-68612390D2FD}"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7E46810F-C56C-402D-B9B1-334244E2F1F3}" type="datetimeFigureOut">
              <a:rPr lang="ar-SA" smtClean="0"/>
              <a:pPr/>
              <a:t>16/10/1431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615C47D-4DEA-44EB-9895-68612390D2FD}"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7E46810F-C56C-402D-B9B1-334244E2F1F3}" type="datetimeFigureOut">
              <a:rPr lang="ar-SA" smtClean="0"/>
              <a:pPr/>
              <a:t>16/10/1431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615C47D-4DEA-44EB-9895-68612390D2FD}"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عنصر نائب للعنوان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7E46810F-C56C-402D-B9B1-334244E2F1F3}" type="datetimeFigureOut">
              <a:rPr lang="ar-SA" smtClean="0"/>
              <a:pPr/>
              <a:t>16/10/1431</a:t>
            </a:fld>
            <a:endParaRPr lang="ar-SA"/>
          </a:p>
        </p:txBody>
      </p:sp>
      <p:sp>
        <p:nvSpPr>
          <p:cNvPr id="3" name="عنصر نائب للتذييل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ar-SA"/>
          </a:p>
        </p:txBody>
      </p:sp>
      <p:sp>
        <p:nvSpPr>
          <p:cNvPr id="23" name="عنصر نائب لرقم الشريحة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D615C47D-4DEA-44EB-9895-68612390D2FD}" type="slidenum">
              <a:rPr lang="ar-SA" smtClean="0"/>
              <a:pPr/>
              <a:t>‹#›</a:t>
            </a:fld>
            <a:endParaRPr lang="ar-SA"/>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1"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r" rtl="1"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r" rtl="1"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r" rtl="1"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r" rtl="1"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r" rtl="1"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r" rtl="1"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r" rtl="1"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r" rtl="1"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r" rtl="1"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gif"/><Relationship Id="rId3" Type="http://schemas.openxmlformats.org/officeDocument/2006/relationships/slide" Target="slide7.xml"/><Relationship Id="rId7" Type="http://schemas.openxmlformats.org/officeDocument/2006/relationships/slide" Target="slide5.xm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 Target="slide6.xml"/><Relationship Id="rId5" Type="http://schemas.openxmlformats.org/officeDocument/2006/relationships/slide" Target="slide4.xml"/><Relationship Id="rId4" Type="http://schemas.openxmlformats.org/officeDocument/2006/relationships/slide" Target="slide3.xml"/></Relationships>
</file>

<file path=ppt/slides/_rels/slide3.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slide" Target="slide32.xml"/><Relationship Id="rId4" Type="http://schemas.openxmlformats.org/officeDocument/2006/relationships/slide" Target="slide10.xml"/></Relationships>
</file>

<file path=ppt/slides/_rels/slide4.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slide" Target="slide8.xml"/><Relationship Id="rId1" Type="http://schemas.openxmlformats.org/officeDocument/2006/relationships/slideLayout" Target="../slideLayouts/slideLayout2.xml"/><Relationship Id="rId4" Type="http://schemas.openxmlformats.org/officeDocument/2006/relationships/slide" Target="slide13.xml"/></Relationships>
</file>

<file path=ppt/slides/_rels/slide5.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slide" Target="slide15.xml"/><Relationship Id="rId1" Type="http://schemas.openxmlformats.org/officeDocument/2006/relationships/slideLayout" Target="../slideLayouts/slideLayout2.xml"/><Relationship Id="rId5" Type="http://schemas.openxmlformats.org/officeDocument/2006/relationships/slide" Target="slide17.xml"/><Relationship Id="rId4" Type="http://schemas.openxmlformats.org/officeDocument/2006/relationships/slide" Target="slide18.xml"/></Relationships>
</file>

<file path=ppt/slides/_rels/slide6.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slide" Target="slide19.xml"/><Relationship Id="rId1" Type="http://schemas.openxmlformats.org/officeDocument/2006/relationships/slideLayout" Target="../slideLayouts/slideLayout2.xml"/><Relationship Id="rId5" Type="http://schemas.openxmlformats.org/officeDocument/2006/relationships/slide" Target="slide21.xml"/><Relationship Id="rId4" Type="http://schemas.openxmlformats.org/officeDocument/2006/relationships/slide" Target="slide18.xml"/></Relationships>
</file>

<file path=ppt/slides/_rels/slide7.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slide" Target="slide23.xml"/><Relationship Id="rId1" Type="http://schemas.openxmlformats.org/officeDocument/2006/relationships/slideLayout" Target="../slideLayouts/slideLayout2.xml"/><Relationship Id="rId4" Type="http://schemas.openxmlformats.org/officeDocument/2006/relationships/slide" Target="slide24.xml"/></Relationships>
</file>

<file path=ppt/slides/_rels/slide8.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slide" Target="slide26.xml"/><Relationship Id="rId1" Type="http://schemas.openxmlformats.org/officeDocument/2006/relationships/slideLayout" Target="../slideLayouts/slideLayout2.xml"/><Relationship Id="rId4" Type="http://schemas.openxmlformats.org/officeDocument/2006/relationships/slide" Target="slide9.xml"/></Relationships>
</file>

<file path=ppt/slides/_rels/slide9.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slide" Target="slide2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slide" Target="slide3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5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61.xml"/><Relationship Id="rId2" Type="http://schemas.openxmlformats.org/officeDocument/2006/relationships/slide" Target="slide58.xml"/><Relationship Id="rId1" Type="http://schemas.openxmlformats.org/officeDocument/2006/relationships/slideLayout" Target="../slideLayouts/slideLayout2.xml"/><Relationship Id="rId6" Type="http://schemas.openxmlformats.org/officeDocument/2006/relationships/slide" Target="slide60.xml"/><Relationship Id="rId5" Type="http://schemas.openxmlformats.org/officeDocument/2006/relationships/slide" Target="slide59.xml"/><Relationship Id="rId4" Type="http://schemas.openxmlformats.org/officeDocument/2006/relationships/slide" Target="slide62.xml"/></Relationships>
</file>

<file path=ppt/slides/_rels/slide13.xml.rels><?xml version="1.0" encoding="UTF-8" standalone="yes"?>
<Relationships xmlns="http://schemas.openxmlformats.org/package/2006/relationships"><Relationship Id="rId3" Type="http://schemas.openxmlformats.org/officeDocument/2006/relationships/slide" Target="slide65.xml"/><Relationship Id="rId2" Type="http://schemas.openxmlformats.org/officeDocument/2006/relationships/slide" Target="slide63.xml"/><Relationship Id="rId1" Type="http://schemas.openxmlformats.org/officeDocument/2006/relationships/slideLayout" Target="../slideLayouts/slideLayout2.xml"/><Relationship Id="rId5" Type="http://schemas.openxmlformats.org/officeDocument/2006/relationships/slide" Target="slide64.xml"/><Relationship Id="rId4" Type="http://schemas.openxmlformats.org/officeDocument/2006/relationships/slide" Target="slide6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slide" Target="slide3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 Target="slide4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 Target="slide42.xml"/><Relationship Id="rId2" Type="http://schemas.openxmlformats.org/officeDocument/2006/relationships/slide" Target="slide4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 Target="slide4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slide" Target="slide3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 Target="slide3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slide" Target="slide3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 Target="slide45.xml"/><Relationship Id="rId2" Type="http://schemas.openxmlformats.org/officeDocument/2006/relationships/slide" Target="slide4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 Target="slide53.xml"/><Relationship Id="rId7" Type="http://schemas.openxmlformats.org/officeDocument/2006/relationships/slide" Target="slide55.xml"/><Relationship Id="rId2"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52.xml"/><Relationship Id="rId5" Type="http://schemas.openxmlformats.org/officeDocument/2006/relationships/slide" Target="slide51.xml"/><Relationship Id="rId4" Type="http://schemas.openxmlformats.org/officeDocument/2006/relationships/slide" Target="slide54.xml"/></Relationships>
</file>

<file path=ppt/slides/_rels/slide25.xml.rels><?xml version="1.0" encoding="UTF-8" standalone="yes"?>
<Relationships xmlns="http://schemas.openxmlformats.org/package/2006/relationships"><Relationship Id="rId3" Type="http://schemas.openxmlformats.org/officeDocument/2006/relationships/slide" Target="slide47.xml"/><Relationship Id="rId2" Type="http://schemas.openxmlformats.org/officeDocument/2006/relationships/slide" Target="slide46.xml"/><Relationship Id="rId1" Type="http://schemas.openxmlformats.org/officeDocument/2006/relationships/slideLayout" Target="../slideLayouts/slideLayout2.xml"/><Relationship Id="rId5" Type="http://schemas.openxmlformats.org/officeDocument/2006/relationships/slide" Target="slide49.xml"/><Relationship Id="rId4" Type="http://schemas.openxmlformats.org/officeDocument/2006/relationships/slide" Target="slide48.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4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4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4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4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4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4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4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4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5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5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5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5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5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5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5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5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5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5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6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6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6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6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6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6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6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6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68.xml.rels><?xml version="1.0" encoding="UTF-8" standalone="yes"?>
<Relationships xmlns="http://schemas.openxmlformats.org/package/2006/relationships"><Relationship Id="rId2" Type="http://schemas.openxmlformats.org/officeDocument/2006/relationships/slide" Target="slide6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slide" Target="slide70.xm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slide" Target="slide71.xm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11560" y="404664"/>
            <a:ext cx="8229600" cy="1828800"/>
          </a:xfrm>
        </p:spPr>
        <p:txBody>
          <a:bodyPr/>
          <a:lstStyle/>
          <a:p>
            <a:r>
              <a:rPr lang="ar-SA" dirty="0" smtClean="0">
                <a:solidFill>
                  <a:schemeClr val="tx1"/>
                </a:solidFill>
              </a:rPr>
              <a:t>بسم الله الرحمن الرحيم </a:t>
            </a:r>
            <a:endParaRPr lang="ar-SA" dirty="0">
              <a:solidFill>
                <a:schemeClr val="tx1"/>
              </a:solidFill>
            </a:endParaRPr>
          </a:p>
        </p:txBody>
      </p:sp>
      <p:sp>
        <p:nvSpPr>
          <p:cNvPr id="3" name="عنوان فرعي 2"/>
          <p:cNvSpPr>
            <a:spLocks noGrp="1"/>
          </p:cNvSpPr>
          <p:nvPr>
            <p:ph type="subTitle" idx="1"/>
          </p:nvPr>
        </p:nvSpPr>
        <p:spPr>
          <a:xfrm>
            <a:off x="1371600" y="3331698"/>
            <a:ext cx="6400800" cy="2401558"/>
          </a:xfrm>
        </p:spPr>
        <p:txBody>
          <a:bodyPr/>
          <a:lstStyle/>
          <a:p>
            <a:r>
              <a:rPr lang="ar-SA" dirty="0" smtClean="0"/>
              <a:t>قم بتشغيل العرض..لتعرف موقع تسلمك عزيزي الطالب </a:t>
            </a:r>
          </a:p>
          <a:p>
            <a:r>
              <a:rPr lang="ar-SA" dirty="0" smtClean="0"/>
              <a:t>للكتب,خطوات التشغيل :</a:t>
            </a:r>
          </a:p>
          <a:p>
            <a:r>
              <a:rPr lang="ar-SA" dirty="0" smtClean="0"/>
              <a:t>1- اذهب </a:t>
            </a:r>
            <a:r>
              <a:rPr lang="ar-SA" dirty="0" err="1" smtClean="0"/>
              <a:t>الى</a:t>
            </a:r>
            <a:r>
              <a:rPr lang="ar-SA" dirty="0" smtClean="0"/>
              <a:t> عرض.</a:t>
            </a:r>
          </a:p>
          <a:p>
            <a:r>
              <a:rPr lang="ar-SA" dirty="0" smtClean="0"/>
              <a:t>2- عرض </a:t>
            </a:r>
            <a:r>
              <a:rPr lang="ar-SA" smtClean="0"/>
              <a:t>كافة الشرائح</a:t>
            </a:r>
            <a:endParaRPr lang="ar-S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صورة 7" descr="fdfdff.JPG"/>
          <p:cNvPicPr>
            <a:picLocks noChangeAspect="1"/>
          </p:cNvPicPr>
          <p:nvPr/>
        </p:nvPicPr>
        <p:blipFill>
          <a:blip r:embed="rId2" cstate="print">
            <a:lum bright="-10000"/>
          </a:blip>
          <a:stretch>
            <a:fillRect/>
          </a:stretch>
        </p:blipFill>
        <p:spPr>
          <a:xfrm>
            <a:off x="611560" y="332656"/>
            <a:ext cx="1673466" cy="15121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مربع نص 10"/>
          <p:cNvSpPr txBox="1"/>
          <p:nvPr/>
        </p:nvSpPr>
        <p:spPr>
          <a:xfrm>
            <a:off x="2843808" y="332656"/>
            <a:ext cx="5760640" cy="1938992"/>
          </a:xfrm>
          <a:prstGeom prst="rect">
            <a:avLst/>
          </a:prstGeom>
          <a:noFill/>
        </p:spPr>
        <p:txBody>
          <a:bodyPr wrap="square" rtlCol="1">
            <a:spAutoFit/>
          </a:bodyPr>
          <a:lstStyle/>
          <a:p>
            <a:pPr algn="ctr"/>
            <a:r>
              <a:rPr lang="ar-SA" sz="6000" b="1" dirty="0" smtClean="0">
                <a:latin typeface="Arabic Typesetting" pitchFamily="66" charset="-78"/>
                <a:cs typeface="Arabic Typesetting" pitchFamily="66" charset="-78"/>
              </a:rPr>
              <a:t>برنامج توزيع الكتب للعام الدراسي</a:t>
            </a:r>
          </a:p>
          <a:p>
            <a:pPr algn="ctr"/>
            <a:r>
              <a:rPr lang="ar-SA" sz="6000" b="1" dirty="0" smtClean="0">
                <a:latin typeface="Arabic Typesetting" pitchFamily="66" charset="-78"/>
                <a:cs typeface="Arabic Typesetting" pitchFamily="66" charset="-78"/>
              </a:rPr>
              <a:t>(311) </a:t>
            </a:r>
            <a:endParaRPr lang="ar-SA" sz="6000" b="1" dirty="0">
              <a:latin typeface="Arabic Typesetting" pitchFamily="66" charset="-78"/>
              <a:cs typeface="Arabic Typesetting" pitchFamily="66" charset="-78"/>
            </a:endParaRPr>
          </a:p>
        </p:txBody>
      </p:sp>
      <p:sp>
        <p:nvSpPr>
          <p:cNvPr id="12" name="مربع نص 11"/>
          <p:cNvSpPr txBox="1"/>
          <p:nvPr/>
        </p:nvSpPr>
        <p:spPr>
          <a:xfrm>
            <a:off x="179512" y="2636912"/>
            <a:ext cx="9145016" cy="830997"/>
          </a:xfrm>
          <a:prstGeom prst="rect">
            <a:avLst/>
          </a:prstGeom>
          <a:noFill/>
        </p:spPr>
        <p:txBody>
          <a:bodyPr wrap="square" rtlCol="1">
            <a:spAutoFit/>
          </a:bodyPr>
          <a:lstStyle/>
          <a:p>
            <a:pPr algn="ctr"/>
            <a:r>
              <a:rPr lang="ar-SA" sz="4800" b="1" dirty="0" smtClean="0">
                <a:latin typeface="Arabic Typesetting" pitchFamily="66" charset="-78"/>
                <a:cs typeface="Arabic Typesetting" pitchFamily="66" charset="-78"/>
              </a:rPr>
              <a:t>* عزيزي الطالب قم </a:t>
            </a:r>
            <a:r>
              <a:rPr lang="ar-SA" sz="4800" b="1" dirty="0" err="1" smtClean="0">
                <a:latin typeface="Arabic Typesetting" pitchFamily="66" charset="-78"/>
                <a:cs typeface="Arabic Typesetting" pitchFamily="66" charset="-78"/>
              </a:rPr>
              <a:t>بإختيار</a:t>
            </a:r>
            <a:r>
              <a:rPr lang="ar-SA" sz="4800" b="1" dirty="0" smtClean="0">
                <a:latin typeface="Arabic Typesetting" pitchFamily="66" charset="-78"/>
                <a:cs typeface="Arabic Typesetting" pitchFamily="66" charset="-78"/>
              </a:rPr>
              <a:t> تخصصك من بين الآتي :</a:t>
            </a:r>
            <a:endParaRPr lang="ar-SA" sz="4800" b="1" dirty="0">
              <a:latin typeface="Arabic Typesetting" pitchFamily="66" charset="-78"/>
              <a:cs typeface="Arabic Typesetting" pitchFamily="66" charset="-78"/>
            </a:endParaRPr>
          </a:p>
        </p:txBody>
      </p:sp>
      <p:sp>
        <p:nvSpPr>
          <p:cNvPr id="17" name="مربع نص 16">
            <a:hlinkClick r:id="rId3" action="ppaction://hlinksldjump"/>
          </p:cNvPr>
          <p:cNvSpPr txBox="1"/>
          <p:nvPr/>
        </p:nvSpPr>
        <p:spPr>
          <a:xfrm>
            <a:off x="4644008" y="4077072"/>
            <a:ext cx="4248472"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a:t>Mechanical</a:t>
            </a:r>
            <a:r>
              <a:rPr lang="en-US" dirty="0" smtClean="0"/>
              <a:t> </a:t>
            </a:r>
            <a:r>
              <a:rPr lang="en-US" sz="2800" dirty="0"/>
              <a:t>Engineering</a:t>
            </a:r>
          </a:p>
        </p:txBody>
      </p:sp>
      <p:sp>
        <p:nvSpPr>
          <p:cNvPr id="18" name="مربع نص 17">
            <a:hlinkClick r:id="rId4" action="ppaction://hlinksldjump"/>
          </p:cNvPr>
          <p:cNvSpPr txBox="1"/>
          <p:nvPr/>
        </p:nvSpPr>
        <p:spPr>
          <a:xfrm>
            <a:off x="251520" y="3625860"/>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a:t>Business administration</a:t>
            </a:r>
          </a:p>
        </p:txBody>
      </p:sp>
      <p:sp>
        <p:nvSpPr>
          <p:cNvPr id="19" name="مربع نص 18">
            <a:hlinkClick r:id="rId5" action="ppaction://hlinksldjump"/>
          </p:cNvPr>
          <p:cNvSpPr txBox="1"/>
          <p:nvPr/>
        </p:nvSpPr>
        <p:spPr>
          <a:xfrm>
            <a:off x="251520" y="4705980"/>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MIS</a:t>
            </a:r>
            <a:endParaRPr lang="ar-SA" sz="2800" dirty="0"/>
          </a:p>
        </p:txBody>
      </p:sp>
      <p:sp>
        <p:nvSpPr>
          <p:cNvPr id="21" name="مربع نص 20">
            <a:hlinkClick r:id="rId6" action="ppaction://hlinksldjump"/>
          </p:cNvPr>
          <p:cNvSpPr txBox="1"/>
          <p:nvPr/>
        </p:nvSpPr>
        <p:spPr>
          <a:xfrm>
            <a:off x="4644008" y="5138028"/>
            <a:ext cx="4248472"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a:t>Computer sciences</a:t>
            </a:r>
          </a:p>
        </p:txBody>
      </p:sp>
      <p:sp>
        <p:nvSpPr>
          <p:cNvPr id="22" name="مربع نص 21">
            <a:hlinkClick r:id="rId7" action="ppaction://hlinksldjump"/>
          </p:cNvPr>
          <p:cNvSpPr txBox="1"/>
          <p:nvPr/>
        </p:nvSpPr>
        <p:spPr>
          <a:xfrm>
            <a:off x="251520" y="5786100"/>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a:t>Civil Engineering</a:t>
            </a:r>
            <a:endParaRPr lang="ar-SA" sz="2800" dirty="0"/>
          </a:p>
        </p:txBody>
      </p:sp>
      <p:sp>
        <p:nvSpPr>
          <p:cNvPr id="24" name="مربع نص 23"/>
          <p:cNvSpPr txBox="1"/>
          <p:nvPr/>
        </p:nvSpPr>
        <p:spPr>
          <a:xfrm>
            <a:off x="5652120" y="6381328"/>
            <a:ext cx="3168352" cy="369332"/>
          </a:xfrm>
          <a:prstGeom prst="rect">
            <a:avLst/>
          </a:prstGeom>
          <a:noFill/>
        </p:spPr>
        <p:txBody>
          <a:bodyPr wrap="square" rtlCol="1">
            <a:spAutoFit/>
          </a:bodyPr>
          <a:lstStyle/>
          <a:p>
            <a:r>
              <a:rPr lang="ar-SA" dirty="0" smtClean="0"/>
              <a:t>*قم بالنقر فقط على تخصصك.</a:t>
            </a:r>
            <a:endParaRPr lang="ar-SA" dirty="0"/>
          </a:p>
        </p:txBody>
      </p:sp>
      <p:sp>
        <p:nvSpPr>
          <p:cNvPr id="25" name="مربع نص 24"/>
          <p:cNvSpPr txBox="1"/>
          <p:nvPr/>
        </p:nvSpPr>
        <p:spPr>
          <a:xfrm>
            <a:off x="5975648" y="0"/>
            <a:ext cx="3168352" cy="369332"/>
          </a:xfrm>
          <a:prstGeom prst="rect">
            <a:avLst/>
          </a:prstGeom>
          <a:noFill/>
        </p:spPr>
        <p:txBody>
          <a:bodyPr wrap="square" rtlCol="1">
            <a:spAutoFit/>
          </a:bodyPr>
          <a:lstStyle/>
          <a:p>
            <a:r>
              <a:rPr lang="ar-SA" dirty="0" smtClean="0"/>
              <a:t>هام جداً لتتمكن من الحصول على كتبك </a:t>
            </a:r>
            <a:endParaRPr lang="ar-SA" dirty="0"/>
          </a:p>
        </p:txBody>
      </p:sp>
      <p:pic>
        <p:nvPicPr>
          <p:cNvPr id="13" name="صورة 12" descr="شعار الكلية.gif"/>
          <p:cNvPicPr>
            <a:picLocks noChangeAspect="1"/>
          </p:cNvPicPr>
          <p:nvPr/>
        </p:nvPicPr>
        <p:blipFill>
          <a:blip r:embed="rId8" cstate="print"/>
          <a:stretch>
            <a:fillRect/>
          </a:stretch>
        </p:blipFill>
        <p:spPr>
          <a:xfrm>
            <a:off x="7380312" y="1476902"/>
            <a:ext cx="1080120" cy="101599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4788024" y="169476"/>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a:t>Business administration</a:t>
            </a:r>
          </a:p>
        </p:txBody>
      </p:sp>
      <p:sp>
        <p:nvSpPr>
          <p:cNvPr id="5" name="مربع نص 4"/>
          <p:cNvSpPr txBox="1"/>
          <p:nvPr/>
        </p:nvSpPr>
        <p:spPr>
          <a:xfrm>
            <a:off x="2555776" y="1052736"/>
            <a:ext cx="7560840" cy="830997"/>
          </a:xfrm>
          <a:prstGeom prst="rect">
            <a:avLst/>
          </a:prstGeom>
          <a:noFill/>
        </p:spPr>
        <p:txBody>
          <a:bodyPr wrap="square" rtlCol="1">
            <a:spAutoFit/>
          </a:bodyPr>
          <a:lstStyle/>
          <a:p>
            <a:pPr algn="ctr"/>
            <a:r>
              <a:rPr lang="ar-SA" sz="4800" b="1" dirty="0" smtClean="0">
                <a:latin typeface="Arabic Typesetting" pitchFamily="66" charset="-78"/>
                <a:cs typeface="Arabic Typesetting" pitchFamily="66" charset="-78"/>
              </a:rPr>
              <a:t>* عزيزي الطالب قم </a:t>
            </a:r>
            <a:r>
              <a:rPr lang="ar-SA" sz="4800" b="1" dirty="0" err="1" smtClean="0">
                <a:latin typeface="Arabic Typesetting" pitchFamily="66" charset="-78"/>
                <a:cs typeface="Arabic Typesetting" pitchFamily="66" charset="-78"/>
              </a:rPr>
              <a:t>بإختيار</a:t>
            </a:r>
            <a:r>
              <a:rPr lang="ar-SA" sz="4800" b="1" dirty="0" smtClean="0">
                <a:latin typeface="Arabic Typesetting" pitchFamily="66" charset="-78"/>
                <a:cs typeface="Arabic Typesetting" pitchFamily="66" charset="-78"/>
              </a:rPr>
              <a:t> دفعتك :</a:t>
            </a:r>
            <a:endParaRPr lang="ar-SA" sz="4800" b="1" dirty="0">
              <a:latin typeface="Arabic Typesetting" pitchFamily="66" charset="-78"/>
              <a:cs typeface="Arabic Typesetting" pitchFamily="66" charset="-78"/>
            </a:endParaRPr>
          </a:p>
        </p:txBody>
      </p:sp>
      <p:sp>
        <p:nvSpPr>
          <p:cNvPr id="6" name="مربع نص 5"/>
          <p:cNvSpPr txBox="1"/>
          <p:nvPr/>
        </p:nvSpPr>
        <p:spPr>
          <a:xfrm>
            <a:off x="2843808" y="6309320"/>
            <a:ext cx="6192688" cy="369332"/>
          </a:xfrm>
          <a:prstGeom prst="rect">
            <a:avLst/>
          </a:prstGeom>
          <a:noFill/>
        </p:spPr>
        <p:txBody>
          <a:bodyPr wrap="square" rtlCol="1">
            <a:spAutoFit/>
          </a:bodyPr>
          <a:lstStyle/>
          <a:p>
            <a:r>
              <a:rPr lang="ar-SA" dirty="0" smtClean="0"/>
              <a:t>* رقم الدفعة هي الثلاث أرقام الأولى من رقمك الأكاديمي</a:t>
            </a:r>
            <a:endParaRPr lang="ar-SA" dirty="0"/>
          </a:p>
        </p:txBody>
      </p:sp>
      <p:sp>
        <p:nvSpPr>
          <p:cNvPr id="9" name="مربع نص 8">
            <a:hlinkClick r:id="rId3" action="ppaction://hlinksldjump"/>
          </p:cNvPr>
          <p:cNvSpPr txBox="1"/>
          <p:nvPr/>
        </p:nvSpPr>
        <p:spPr>
          <a:xfrm>
            <a:off x="1115616" y="2276872"/>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(281)</a:t>
            </a:r>
            <a:endParaRPr lang="en-US" sz="2800" dirty="0"/>
          </a:p>
        </p:txBody>
      </p:sp>
      <p:sp>
        <p:nvSpPr>
          <p:cNvPr id="11" name="مربع نص 10">
            <a:hlinkClick r:id="rId4" action="ppaction://hlinksldjump"/>
          </p:cNvPr>
          <p:cNvSpPr txBox="1"/>
          <p:nvPr/>
        </p:nvSpPr>
        <p:spPr>
          <a:xfrm>
            <a:off x="1115616" y="4077072"/>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(291)</a:t>
            </a:r>
            <a:endParaRPr lang="en-US" sz="2800" dirty="0"/>
          </a:p>
        </p:txBody>
      </p:sp>
      <p:sp>
        <p:nvSpPr>
          <p:cNvPr id="12" name="زر إجراء: الصفحة الرئيسية 11">
            <a:hlinkClick r:id="" action="ppaction://hlinkshowjump?jump=firstslide" highlightClick="1"/>
          </p:cNvPr>
          <p:cNvSpPr/>
          <p:nvPr/>
        </p:nvSpPr>
        <p:spPr>
          <a:xfrm>
            <a:off x="467544" y="5733256"/>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4" name="مربع نص 13">
            <a:hlinkClick r:id="rId3" action="ppaction://hlinksldjump"/>
          </p:cNvPr>
          <p:cNvSpPr txBox="1"/>
          <p:nvPr/>
        </p:nvSpPr>
        <p:spPr>
          <a:xfrm>
            <a:off x="5796136" y="2329716"/>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a:t>
            </a:r>
            <a:r>
              <a:rPr lang="en-US" sz="2800" smtClean="0"/>
              <a:t>271)</a:t>
            </a:r>
            <a:endParaRPr lang="en-US" sz="2800" dirty="0"/>
          </a:p>
        </p:txBody>
      </p:sp>
      <p:sp>
        <p:nvSpPr>
          <p:cNvPr id="15" name="مربع نص 14">
            <a:hlinkClick r:id="rId5" action="ppaction://hlinksldjump"/>
          </p:cNvPr>
          <p:cNvSpPr txBox="1"/>
          <p:nvPr/>
        </p:nvSpPr>
        <p:spPr>
          <a:xfrm>
            <a:off x="5868144" y="4149080"/>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(30110378)</a:t>
            </a:r>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2555776" y="1052736"/>
            <a:ext cx="7560840" cy="830997"/>
          </a:xfrm>
          <a:prstGeom prst="rect">
            <a:avLst/>
          </a:prstGeom>
          <a:noFill/>
        </p:spPr>
        <p:txBody>
          <a:bodyPr wrap="square" rtlCol="1">
            <a:spAutoFit/>
          </a:bodyPr>
          <a:lstStyle/>
          <a:p>
            <a:pPr algn="ctr"/>
            <a:r>
              <a:rPr lang="ar-SA" sz="4800" b="1" dirty="0" smtClean="0">
                <a:latin typeface="Arabic Typesetting" pitchFamily="66" charset="-78"/>
                <a:cs typeface="Arabic Typesetting" pitchFamily="66" charset="-78"/>
              </a:rPr>
              <a:t>* عزيزي الطالب قم </a:t>
            </a:r>
            <a:r>
              <a:rPr lang="ar-SA" sz="4800" b="1" dirty="0" err="1" smtClean="0">
                <a:latin typeface="Arabic Typesetting" pitchFamily="66" charset="-78"/>
                <a:cs typeface="Arabic Typesetting" pitchFamily="66" charset="-78"/>
              </a:rPr>
              <a:t>بإختيار</a:t>
            </a:r>
            <a:r>
              <a:rPr lang="ar-SA" sz="4800" b="1" dirty="0" smtClean="0">
                <a:latin typeface="Arabic Typesetting" pitchFamily="66" charset="-78"/>
                <a:cs typeface="Arabic Typesetting" pitchFamily="66" charset="-78"/>
              </a:rPr>
              <a:t> دفعتك :</a:t>
            </a:r>
            <a:endParaRPr lang="ar-SA" sz="4800" b="1" dirty="0">
              <a:latin typeface="Arabic Typesetting" pitchFamily="66" charset="-78"/>
              <a:cs typeface="Arabic Typesetting" pitchFamily="66" charset="-78"/>
            </a:endParaRPr>
          </a:p>
        </p:txBody>
      </p:sp>
      <p:sp>
        <p:nvSpPr>
          <p:cNvPr id="6" name="مربع نص 5"/>
          <p:cNvSpPr txBox="1"/>
          <p:nvPr/>
        </p:nvSpPr>
        <p:spPr>
          <a:xfrm>
            <a:off x="2843808" y="6309320"/>
            <a:ext cx="6192688" cy="369332"/>
          </a:xfrm>
          <a:prstGeom prst="rect">
            <a:avLst/>
          </a:prstGeom>
          <a:noFill/>
        </p:spPr>
        <p:txBody>
          <a:bodyPr wrap="square" rtlCol="1">
            <a:spAutoFit/>
          </a:bodyPr>
          <a:lstStyle/>
          <a:p>
            <a:r>
              <a:rPr lang="ar-SA" dirty="0" smtClean="0"/>
              <a:t>* رقم الدفعة هي الثلاث أرقام الأولى من رقمك الأكاديمي</a:t>
            </a:r>
            <a:endParaRPr lang="ar-SA" dirty="0"/>
          </a:p>
        </p:txBody>
      </p:sp>
      <p:sp>
        <p:nvSpPr>
          <p:cNvPr id="8" name="مربع نص 7">
            <a:hlinkClick r:id="rId2" action="ppaction://hlinksldjump"/>
          </p:cNvPr>
          <p:cNvSpPr txBox="1"/>
          <p:nvPr/>
        </p:nvSpPr>
        <p:spPr>
          <a:xfrm>
            <a:off x="5292080" y="2276872"/>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(271)</a:t>
            </a:r>
            <a:endParaRPr lang="en-US" sz="2800" dirty="0"/>
          </a:p>
        </p:txBody>
      </p:sp>
      <p:sp>
        <p:nvSpPr>
          <p:cNvPr id="9" name="مربع نص 8">
            <a:hlinkClick r:id="rId3" action="ppaction://hlinksldjump"/>
          </p:cNvPr>
          <p:cNvSpPr txBox="1"/>
          <p:nvPr/>
        </p:nvSpPr>
        <p:spPr>
          <a:xfrm>
            <a:off x="1115616" y="2276872"/>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(281)</a:t>
            </a:r>
            <a:endParaRPr lang="en-US" sz="2800" dirty="0"/>
          </a:p>
        </p:txBody>
      </p:sp>
      <p:sp>
        <p:nvSpPr>
          <p:cNvPr id="10" name="مربع نص 9">
            <a:hlinkClick r:id="" action="ppaction://noaction"/>
          </p:cNvPr>
          <p:cNvSpPr txBox="1"/>
          <p:nvPr/>
        </p:nvSpPr>
        <p:spPr>
          <a:xfrm>
            <a:off x="1115616" y="4129916"/>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(301)</a:t>
            </a:r>
            <a:endParaRPr lang="en-US" sz="2800" dirty="0"/>
          </a:p>
        </p:txBody>
      </p:sp>
      <p:sp>
        <p:nvSpPr>
          <p:cNvPr id="11" name="مربع نص 10">
            <a:hlinkClick r:id="rId4" action="ppaction://hlinksldjump"/>
          </p:cNvPr>
          <p:cNvSpPr txBox="1"/>
          <p:nvPr/>
        </p:nvSpPr>
        <p:spPr>
          <a:xfrm>
            <a:off x="5364088" y="42019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(291),(292)</a:t>
            </a:r>
            <a:endParaRPr lang="en-US" sz="2800" dirty="0"/>
          </a:p>
        </p:txBody>
      </p:sp>
      <p:sp>
        <p:nvSpPr>
          <p:cNvPr id="12" name="مربع نص 11"/>
          <p:cNvSpPr txBox="1"/>
          <p:nvPr/>
        </p:nvSpPr>
        <p:spPr>
          <a:xfrm>
            <a:off x="4860032" y="188640"/>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MIS</a:t>
            </a:r>
            <a:endParaRPr lang="ar-SA" sz="2800" dirty="0"/>
          </a:p>
        </p:txBody>
      </p:sp>
      <p:sp>
        <p:nvSpPr>
          <p:cNvPr id="13" name="زر إجراء: الصفحة الرئيسية 12">
            <a:hlinkClick r:id="" action="ppaction://hlinkshowjump?jump=firstslide" highlightClick="1"/>
          </p:cNvPr>
          <p:cNvSpPr/>
          <p:nvPr/>
        </p:nvSpPr>
        <p:spPr>
          <a:xfrm>
            <a:off x="467544" y="5733256"/>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2555776" y="1052736"/>
            <a:ext cx="7560840" cy="830997"/>
          </a:xfrm>
          <a:prstGeom prst="rect">
            <a:avLst/>
          </a:prstGeom>
          <a:noFill/>
        </p:spPr>
        <p:txBody>
          <a:bodyPr wrap="square" rtlCol="1">
            <a:spAutoFit/>
          </a:bodyPr>
          <a:lstStyle/>
          <a:p>
            <a:pPr algn="ctr"/>
            <a:r>
              <a:rPr lang="ar-SA" sz="4800" b="1" dirty="0" smtClean="0">
                <a:latin typeface="Arabic Typesetting" pitchFamily="66" charset="-78"/>
                <a:cs typeface="Arabic Typesetting" pitchFamily="66" charset="-78"/>
              </a:rPr>
              <a:t>* عزيزي الطالب قم </a:t>
            </a:r>
            <a:r>
              <a:rPr lang="ar-SA" sz="4800" b="1" dirty="0" err="1" smtClean="0">
                <a:latin typeface="Arabic Typesetting" pitchFamily="66" charset="-78"/>
                <a:cs typeface="Arabic Typesetting" pitchFamily="66" charset="-78"/>
              </a:rPr>
              <a:t>بإختيار</a:t>
            </a:r>
            <a:r>
              <a:rPr lang="ar-SA" sz="4800" b="1" dirty="0" smtClean="0">
                <a:latin typeface="Arabic Typesetting" pitchFamily="66" charset="-78"/>
                <a:cs typeface="Arabic Typesetting" pitchFamily="66" charset="-78"/>
              </a:rPr>
              <a:t> دفعتك :</a:t>
            </a:r>
            <a:endParaRPr lang="ar-SA" sz="4800" b="1" dirty="0">
              <a:latin typeface="Arabic Typesetting" pitchFamily="66" charset="-78"/>
              <a:cs typeface="Arabic Typesetting" pitchFamily="66" charset="-78"/>
            </a:endParaRPr>
          </a:p>
        </p:txBody>
      </p:sp>
      <p:sp>
        <p:nvSpPr>
          <p:cNvPr id="6" name="مربع نص 5"/>
          <p:cNvSpPr txBox="1"/>
          <p:nvPr/>
        </p:nvSpPr>
        <p:spPr>
          <a:xfrm>
            <a:off x="2843808" y="6309320"/>
            <a:ext cx="6192688" cy="369332"/>
          </a:xfrm>
          <a:prstGeom prst="rect">
            <a:avLst/>
          </a:prstGeom>
          <a:noFill/>
        </p:spPr>
        <p:txBody>
          <a:bodyPr wrap="square" rtlCol="1">
            <a:spAutoFit/>
          </a:bodyPr>
          <a:lstStyle/>
          <a:p>
            <a:r>
              <a:rPr lang="ar-SA" dirty="0" smtClean="0"/>
              <a:t>* رقم الدفعة هي الثلاث أرقام الأولى من رقمك الأكاديمي</a:t>
            </a:r>
            <a:endParaRPr lang="ar-SA" dirty="0"/>
          </a:p>
        </p:txBody>
      </p:sp>
      <p:sp>
        <p:nvSpPr>
          <p:cNvPr id="8" name="مربع نص 7">
            <a:hlinkClick r:id="rId2" action="ppaction://hlinksldjump"/>
          </p:cNvPr>
          <p:cNvSpPr txBox="1"/>
          <p:nvPr/>
        </p:nvSpPr>
        <p:spPr>
          <a:xfrm>
            <a:off x="5292080" y="2276872"/>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(271)</a:t>
            </a:r>
            <a:endParaRPr lang="en-US" sz="2800" dirty="0"/>
          </a:p>
        </p:txBody>
      </p:sp>
      <p:sp>
        <p:nvSpPr>
          <p:cNvPr id="9" name="مربع نص 8">
            <a:hlinkClick r:id="rId3" action="ppaction://hlinksldjump"/>
          </p:cNvPr>
          <p:cNvSpPr txBox="1"/>
          <p:nvPr/>
        </p:nvSpPr>
        <p:spPr>
          <a:xfrm>
            <a:off x="1115616" y="2276872"/>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(281)</a:t>
            </a:r>
            <a:endParaRPr lang="en-US" sz="2800" dirty="0"/>
          </a:p>
        </p:txBody>
      </p:sp>
      <p:sp>
        <p:nvSpPr>
          <p:cNvPr id="10" name="مربع نص 9">
            <a:hlinkClick r:id="rId4" action="ppaction://hlinksldjump"/>
          </p:cNvPr>
          <p:cNvSpPr txBox="1"/>
          <p:nvPr/>
        </p:nvSpPr>
        <p:spPr>
          <a:xfrm>
            <a:off x="1115616" y="4129916"/>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(301)</a:t>
            </a:r>
            <a:endParaRPr lang="en-US" sz="2800" dirty="0"/>
          </a:p>
        </p:txBody>
      </p:sp>
      <p:sp>
        <p:nvSpPr>
          <p:cNvPr id="11" name="مربع نص 10">
            <a:hlinkClick r:id="rId5" action="ppaction://hlinksldjump"/>
          </p:cNvPr>
          <p:cNvSpPr txBox="1"/>
          <p:nvPr/>
        </p:nvSpPr>
        <p:spPr>
          <a:xfrm>
            <a:off x="5364088" y="4149080"/>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(291),(292)</a:t>
            </a:r>
            <a:endParaRPr lang="en-US" sz="2800" dirty="0"/>
          </a:p>
        </p:txBody>
      </p:sp>
      <p:sp>
        <p:nvSpPr>
          <p:cNvPr id="12" name="مربع نص 11"/>
          <p:cNvSpPr txBox="1"/>
          <p:nvPr/>
        </p:nvSpPr>
        <p:spPr>
          <a:xfrm>
            <a:off x="4860032" y="169476"/>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a:t>Civil Engineering</a:t>
            </a:r>
            <a:endParaRPr lang="ar-SA" sz="2800" dirty="0"/>
          </a:p>
        </p:txBody>
      </p:sp>
      <p:sp>
        <p:nvSpPr>
          <p:cNvPr id="13" name="زر إجراء: الصفحة الرئيسية 12">
            <a:hlinkClick r:id="" action="ppaction://hlinkshowjump?jump=firstslide" highlightClick="1"/>
          </p:cNvPr>
          <p:cNvSpPr/>
          <p:nvPr/>
        </p:nvSpPr>
        <p:spPr>
          <a:xfrm>
            <a:off x="467544" y="5733256"/>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2555776" y="1052736"/>
            <a:ext cx="7560840" cy="830997"/>
          </a:xfrm>
          <a:prstGeom prst="rect">
            <a:avLst/>
          </a:prstGeom>
          <a:noFill/>
        </p:spPr>
        <p:txBody>
          <a:bodyPr wrap="square" rtlCol="1">
            <a:spAutoFit/>
          </a:bodyPr>
          <a:lstStyle/>
          <a:p>
            <a:pPr algn="ctr"/>
            <a:r>
              <a:rPr lang="ar-SA" sz="4800" b="1" dirty="0" smtClean="0">
                <a:latin typeface="Arabic Typesetting" pitchFamily="66" charset="-78"/>
                <a:cs typeface="Arabic Typesetting" pitchFamily="66" charset="-78"/>
              </a:rPr>
              <a:t>* عزيزي الطالب قم </a:t>
            </a:r>
            <a:r>
              <a:rPr lang="ar-SA" sz="4800" b="1" dirty="0" err="1" smtClean="0">
                <a:latin typeface="Arabic Typesetting" pitchFamily="66" charset="-78"/>
                <a:cs typeface="Arabic Typesetting" pitchFamily="66" charset="-78"/>
              </a:rPr>
              <a:t>بإختيار</a:t>
            </a:r>
            <a:r>
              <a:rPr lang="ar-SA" sz="4800" b="1" dirty="0" smtClean="0">
                <a:latin typeface="Arabic Typesetting" pitchFamily="66" charset="-78"/>
                <a:cs typeface="Arabic Typesetting" pitchFamily="66" charset="-78"/>
              </a:rPr>
              <a:t> دفعتك :</a:t>
            </a:r>
            <a:endParaRPr lang="ar-SA" sz="4800" b="1" dirty="0">
              <a:latin typeface="Arabic Typesetting" pitchFamily="66" charset="-78"/>
              <a:cs typeface="Arabic Typesetting" pitchFamily="66" charset="-78"/>
            </a:endParaRPr>
          </a:p>
        </p:txBody>
      </p:sp>
      <p:sp>
        <p:nvSpPr>
          <p:cNvPr id="6" name="مربع نص 5"/>
          <p:cNvSpPr txBox="1"/>
          <p:nvPr/>
        </p:nvSpPr>
        <p:spPr>
          <a:xfrm>
            <a:off x="2843808" y="6309320"/>
            <a:ext cx="6192688" cy="369332"/>
          </a:xfrm>
          <a:prstGeom prst="rect">
            <a:avLst/>
          </a:prstGeom>
          <a:noFill/>
        </p:spPr>
        <p:txBody>
          <a:bodyPr wrap="square" rtlCol="1">
            <a:spAutoFit/>
          </a:bodyPr>
          <a:lstStyle/>
          <a:p>
            <a:r>
              <a:rPr lang="ar-SA" dirty="0" smtClean="0"/>
              <a:t>* رقم الدفعة هي الثلاث أرقام الأولى من رقمك الأكاديمي</a:t>
            </a:r>
            <a:endParaRPr lang="ar-SA" dirty="0"/>
          </a:p>
        </p:txBody>
      </p:sp>
      <p:sp>
        <p:nvSpPr>
          <p:cNvPr id="8" name="مربع نص 7">
            <a:hlinkClick r:id="rId2" action="ppaction://hlinksldjump"/>
          </p:cNvPr>
          <p:cNvSpPr txBox="1"/>
          <p:nvPr/>
        </p:nvSpPr>
        <p:spPr>
          <a:xfrm>
            <a:off x="5292080" y="2276872"/>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(271),(272)</a:t>
            </a:r>
            <a:endParaRPr lang="en-US" sz="2800" dirty="0"/>
          </a:p>
        </p:txBody>
      </p:sp>
      <p:sp>
        <p:nvSpPr>
          <p:cNvPr id="9" name="مربع نص 8">
            <a:hlinkClick r:id="rId3" action="ppaction://hlinksldjump"/>
          </p:cNvPr>
          <p:cNvSpPr txBox="1"/>
          <p:nvPr/>
        </p:nvSpPr>
        <p:spPr>
          <a:xfrm>
            <a:off x="1115616" y="2276872"/>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(281)</a:t>
            </a:r>
            <a:endParaRPr lang="en-US" sz="2800" dirty="0"/>
          </a:p>
        </p:txBody>
      </p:sp>
      <p:sp>
        <p:nvSpPr>
          <p:cNvPr id="10" name="مربع نص 9">
            <a:hlinkClick r:id="rId4" action="ppaction://hlinksldjump"/>
          </p:cNvPr>
          <p:cNvSpPr txBox="1"/>
          <p:nvPr/>
        </p:nvSpPr>
        <p:spPr>
          <a:xfrm>
            <a:off x="1115616" y="4129916"/>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(301)</a:t>
            </a:r>
            <a:endParaRPr lang="en-US" sz="2800" dirty="0"/>
          </a:p>
        </p:txBody>
      </p:sp>
      <p:sp>
        <p:nvSpPr>
          <p:cNvPr id="11" name="مربع نص 10">
            <a:hlinkClick r:id="rId5" action="ppaction://hlinksldjump"/>
          </p:cNvPr>
          <p:cNvSpPr txBox="1"/>
          <p:nvPr/>
        </p:nvSpPr>
        <p:spPr>
          <a:xfrm>
            <a:off x="5364088" y="4149080"/>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(291)</a:t>
            </a:r>
            <a:endParaRPr lang="en-US" sz="2800" dirty="0"/>
          </a:p>
        </p:txBody>
      </p:sp>
      <p:sp>
        <p:nvSpPr>
          <p:cNvPr id="12" name="مربع نص 11"/>
          <p:cNvSpPr txBox="1"/>
          <p:nvPr/>
        </p:nvSpPr>
        <p:spPr>
          <a:xfrm>
            <a:off x="4788024" y="116632"/>
            <a:ext cx="4248472"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a:t>Computer sciences</a:t>
            </a:r>
          </a:p>
        </p:txBody>
      </p:sp>
      <p:sp>
        <p:nvSpPr>
          <p:cNvPr id="13" name="زر إجراء: الصفحة الرئيسية 12">
            <a:hlinkClick r:id="" action="ppaction://hlinkshowjump?jump=firstslide" highlightClick="1"/>
          </p:cNvPr>
          <p:cNvSpPr/>
          <p:nvPr/>
        </p:nvSpPr>
        <p:spPr>
          <a:xfrm>
            <a:off x="467544" y="5733256"/>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2555776" y="1052736"/>
            <a:ext cx="7560840" cy="830997"/>
          </a:xfrm>
          <a:prstGeom prst="rect">
            <a:avLst/>
          </a:prstGeom>
          <a:noFill/>
        </p:spPr>
        <p:txBody>
          <a:bodyPr wrap="square" rtlCol="1">
            <a:spAutoFit/>
          </a:bodyPr>
          <a:lstStyle/>
          <a:p>
            <a:pPr algn="ctr"/>
            <a:r>
              <a:rPr lang="ar-SA" sz="4800" b="1" dirty="0" smtClean="0">
                <a:latin typeface="Arabic Typesetting" pitchFamily="66" charset="-78"/>
                <a:cs typeface="Arabic Typesetting" pitchFamily="66" charset="-78"/>
              </a:rPr>
              <a:t>* عزيزي الطالب قم </a:t>
            </a:r>
            <a:r>
              <a:rPr lang="ar-SA" sz="4800" b="1" dirty="0" err="1" smtClean="0">
                <a:latin typeface="Arabic Typesetting" pitchFamily="66" charset="-78"/>
                <a:cs typeface="Arabic Typesetting" pitchFamily="66" charset="-78"/>
              </a:rPr>
              <a:t>بإختيار</a:t>
            </a:r>
            <a:r>
              <a:rPr lang="ar-SA" sz="4800" b="1" dirty="0" smtClean="0">
                <a:latin typeface="Arabic Typesetting" pitchFamily="66" charset="-78"/>
                <a:cs typeface="Arabic Typesetting" pitchFamily="66" charset="-78"/>
              </a:rPr>
              <a:t> دفعتك :</a:t>
            </a:r>
            <a:endParaRPr lang="ar-SA" sz="4800" b="1" dirty="0">
              <a:latin typeface="Arabic Typesetting" pitchFamily="66" charset="-78"/>
              <a:cs typeface="Arabic Typesetting" pitchFamily="66" charset="-78"/>
            </a:endParaRPr>
          </a:p>
        </p:txBody>
      </p:sp>
      <p:sp>
        <p:nvSpPr>
          <p:cNvPr id="6" name="مربع نص 5"/>
          <p:cNvSpPr txBox="1"/>
          <p:nvPr/>
        </p:nvSpPr>
        <p:spPr>
          <a:xfrm>
            <a:off x="2843808" y="6309320"/>
            <a:ext cx="6192688" cy="369332"/>
          </a:xfrm>
          <a:prstGeom prst="rect">
            <a:avLst/>
          </a:prstGeom>
          <a:noFill/>
        </p:spPr>
        <p:txBody>
          <a:bodyPr wrap="square" rtlCol="1">
            <a:spAutoFit/>
          </a:bodyPr>
          <a:lstStyle/>
          <a:p>
            <a:r>
              <a:rPr lang="ar-SA" dirty="0" smtClean="0"/>
              <a:t>* رقم الدفعة هي الثلاث أرقام الأولى من رقمك الأكاديمي</a:t>
            </a:r>
            <a:endParaRPr lang="ar-SA" dirty="0"/>
          </a:p>
        </p:txBody>
      </p:sp>
      <p:sp>
        <p:nvSpPr>
          <p:cNvPr id="9" name="مربع نص 8">
            <a:hlinkClick r:id="rId2" action="ppaction://hlinksldjump"/>
          </p:cNvPr>
          <p:cNvSpPr txBox="1"/>
          <p:nvPr/>
        </p:nvSpPr>
        <p:spPr>
          <a:xfrm>
            <a:off x="3419872" y="2420888"/>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(281)</a:t>
            </a:r>
            <a:endParaRPr lang="en-US" sz="2800" dirty="0"/>
          </a:p>
        </p:txBody>
      </p:sp>
      <p:sp>
        <p:nvSpPr>
          <p:cNvPr id="10" name="مربع نص 9">
            <a:hlinkClick r:id="rId3" action="ppaction://hlinksldjump"/>
          </p:cNvPr>
          <p:cNvSpPr txBox="1"/>
          <p:nvPr/>
        </p:nvSpPr>
        <p:spPr>
          <a:xfrm>
            <a:off x="1115616" y="4129916"/>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(301)</a:t>
            </a:r>
            <a:endParaRPr lang="en-US" sz="2800" dirty="0"/>
          </a:p>
        </p:txBody>
      </p:sp>
      <p:sp>
        <p:nvSpPr>
          <p:cNvPr id="11" name="مربع نص 10">
            <a:hlinkClick r:id="rId4" action="ppaction://hlinksldjump"/>
          </p:cNvPr>
          <p:cNvSpPr txBox="1"/>
          <p:nvPr/>
        </p:nvSpPr>
        <p:spPr>
          <a:xfrm>
            <a:off x="5364088" y="4149080"/>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(291),(292)</a:t>
            </a:r>
            <a:endParaRPr lang="en-US" sz="2800" dirty="0"/>
          </a:p>
        </p:txBody>
      </p:sp>
      <p:sp>
        <p:nvSpPr>
          <p:cNvPr id="13" name="مربع نص 12"/>
          <p:cNvSpPr txBox="1"/>
          <p:nvPr/>
        </p:nvSpPr>
        <p:spPr>
          <a:xfrm>
            <a:off x="4572000" y="260648"/>
            <a:ext cx="4248472"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a:t>Mechanical</a:t>
            </a:r>
            <a:r>
              <a:rPr lang="en-US" dirty="0" smtClean="0"/>
              <a:t> </a:t>
            </a:r>
            <a:r>
              <a:rPr lang="en-US" sz="2800" dirty="0"/>
              <a:t>Engineering</a:t>
            </a:r>
          </a:p>
        </p:txBody>
      </p:sp>
      <p:sp>
        <p:nvSpPr>
          <p:cNvPr id="8" name="زر إجراء: الصفحة الرئيسية 7">
            <a:hlinkClick r:id="" action="ppaction://hlinkshowjump?jump=firstslide" highlightClick="1"/>
          </p:cNvPr>
          <p:cNvSpPr/>
          <p:nvPr/>
        </p:nvSpPr>
        <p:spPr>
          <a:xfrm>
            <a:off x="467544" y="5733256"/>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4716016" y="908720"/>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a:t>Business administration</a:t>
            </a:r>
          </a:p>
        </p:txBody>
      </p:sp>
      <p:sp>
        <p:nvSpPr>
          <p:cNvPr id="6" name="مربع نص 5"/>
          <p:cNvSpPr txBox="1"/>
          <p:nvPr/>
        </p:nvSpPr>
        <p:spPr>
          <a:xfrm>
            <a:off x="5508104" y="260648"/>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7" name="مربع نص 6"/>
          <p:cNvSpPr txBox="1"/>
          <p:nvPr/>
        </p:nvSpPr>
        <p:spPr>
          <a:xfrm>
            <a:off x="539552" y="260648"/>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8" name="مربع نص 7"/>
          <p:cNvSpPr txBox="1"/>
          <p:nvPr/>
        </p:nvSpPr>
        <p:spPr>
          <a:xfrm>
            <a:off x="-396552" y="1844824"/>
            <a:ext cx="9865096" cy="1569660"/>
          </a:xfrm>
          <a:prstGeom prst="rect">
            <a:avLst/>
          </a:prstGeom>
          <a:noFill/>
        </p:spPr>
        <p:txBody>
          <a:bodyPr wrap="square" rtlCol="1">
            <a:spAutoFit/>
          </a:bodyPr>
          <a:lstStyle/>
          <a:p>
            <a:pPr algn="ctr">
              <a:buFont typeface="Arial" pitchFamily="34" charset="0"/>
              <a:buChar char="•"/>
            </a:pPr>
            <a:r>
              <a:rPr lang="ar-SA" sz="4800" b="1" dirty="0" smtClean="0">
                <a:latin typeface="Arabic Typesetting" pitchFamily="66" charset="-78"/>
                <a:cs typeface="Arabic Typesetting" pitchFamily="66" charset="-78"/>
              </a:rPr>
              <a:t>عزيزي الطالب قم </a:t>
            </a:r>
            <a:r>
              <a:rPr lang="ar-SA" sz="4800" b="1" dirty="0" err="1" smtClean="0">
                <a:latin typeface="Arabic Typesetting" pitchFamily="66" charset="-78"/>
                <a:cs typeface="Arabic Typesetting" pitchFamily="66" charset="-78"/>
              </a:rPr>
              <a:t>بإختيار</a:t>
            </a:r>
            <a:r>
              <a:rPr lang="ar-SA" sz="4800" b="1" dirty="0" smtClean="0">
                <a:latin typeface="Arabic Typesetting" pitchFamily="66" charset="-78"/>
                <a:cs typeface="Arabic Typesetting" pitchFamily="66" charset="-78"/>
              </a:rPr>
              <a:t> الثلاث أرقام الأخيرة من رقمك الأكاديمي:</a:t>
            </a:r>
          </a:p>
          <a:p>
            <a:pPr algn="ctr">
              <a:buFont typeface="Arial" pitchFamily="34" charset="0"/>
              <a:buChar char="•"/>
            </a:pPr>
            <a:r>
              <a:rPr lang="ar-SA" sz="4800" b="1" dirty="0" smtClean="0">
                <a:latin typeface="Arabic Typesetting" pitchFamily="66" charset="-78"/>
                <a:cs typeface="Arabic Typesetting" pitchFamily="66" charset="-78"/>
              </a:rPr>
              <a:t>(</a:t>
            </a:r>
            <a:r>
              <a:rPr lang="en-US" sz="4800" b="1" dirty="0" smtClean="0">
                <a:latin typeface="Arabic Typesetting" pitchFamily="66" charset="-78"/>
                <a:cs typeface="Arabic Typesetting" pitchFamily="66" charset="-78"/>
              </a:rPr>
              <a:t>to</a:t>
            </a:r>
            <a:r>
              <a:rPr lang="ar-SA" sz="4800" b="1" dirty="0" smtClean="0">
                <a:latin typeface="Arabic Typesetting" pitchFamily="66" charset="-78"/>
                <a:cs typeface="Arabic Typesetting" pitchFamily="66" charset="-78"/>
              </a:rPr>
              <a:t> </a:t>
            </a:r>
            <a:r>
              <a:rPr lang="en-US" sz="4800" b="1" dirty="0" smtClean="0">
                <a:latin typeface="Arabic Typesetting" pitchFamily="66" charset="-78"/>
                <a:cs typeface="Arabic Typesetting" pitchFamily="66" charset="-78"/>
              </a:rPr>
              <a:t>from -</a:t>
            </a:r>
            <a:r>
              <a:rPr lang="ar-SA" sz="4800" b="1" dirty="0" smtClean="0">
                <a:latin typeface="Arabic Typesetting" pitchFamily="66" charset="-78"/>
                <a:cs typeface="Arabic Typesetting" pitchFamily="66" charset="-78"/>
              </a:rPr>
              <a:t>)</a:t>
            </a:r>
            <a:endParaRPr lang="ar-SA" sz="4800" b="1" dirty="0">
              <a:latin typeface="Arabic Typesetting" pitchFamily="66" charset="-78"/>
              <a:cs typeface="Arabic Typesetting" pitchFamily="66" charset="-78"/>
            </a:endParaRPr>
          </a:p>
        </p:txBody>
      </p:sp>
      <p:sp>
        <p:nvSpPr>
          <p:cNvPr id="9" name="مربع نص 8"/>
          <p:cNvSpPr txBox="1"/>
          <p:nvPr/>
        </p:nvSpPr>
        <p:spPr>
          <a:xfrm>
            <a:off x="755576" y="5325015"/>
            <a:ext cx="8064896" cy="1477328"/>
          </a:xfrm>
          <a:prstGeom prst="rect">
            <a:avLst/>
          </a:prstGeom>
          <a:noFill/>
        </p:spPr>
        <p:txBody>
          <a:bodyPr wrap="square" rtlCol="1">
            <a:spAutoFit/>
          </a:bodyPr>
          <a:lstStyle/>
          <a:p>
            <a:r>
              <a:rPr lang="ar-SA" dirty="0" smtClean="0"/>
              <a:t>مثال :</a:t>
            </a:r>
          </a:p>
          <a:p>
            <a:r>
              <a:rPr lang="ar-SA" dirty="0" smtClean="0"/>
              <a:t>إذا كان رقمك الأكاديمي  28110232 وكانت الاختيار كالتالي :</a:t>
            </a:r>
          </a:p>
          <a:p>
            <a:r>
              <a:rPr lang="ar-SA" dirty="0" smtClean="0"/>
              <a:t>(200 – 259)     ,    (300 – 385)  </a:t>
            </a:r>
          </a:p>
          <a:p>
            <a:r>
              <a:rPr lang="ar-SA" dirty="0" smtClean="0"/>
              <a:t>فإن الثلاث الأرقام الأخيرة(232) من رقمك الأكاديمي تقع بين 200 </a:t>
            </a:r>
            <a:r>
              <a:rPr lang="ar-SA" dirty="0" err="1" smtClean="0"/>
              <a:t>و</a:t>
            </a:r>
            <a:r>
              <a:rPr lang="ar-SA" dirty="0" smtClean="0"/>
              <a:t> 259 , لتتمكن من رؤية موقع استلامك للكتب</a:t>
            </a:r>
            <a:endParaRPr lang="ar-SA" dirty="0"/>
          </a:p>
        </p:txBody>
      </p:sp>
      <p:sp>
        <p:nvSpPr>
          <p:cNvPr id="10" name="مربع نص 9">
            <a:hlinkClick r:id="rId2" action="ppaction://hlinksldjump"/>
          </p:cNvPr>
          <p:cNvSpPr txBox="1"/>
          <p:nvPr/>
        </p:nvSpPr>
        <p:spPr>
          <a:xfrm>
            <a:off x="6228184" y="3913892"/>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(004  - 076)</a:t>
            </a:r>
            <a:endParaRPr lang="en-US" sz="2800" dirty="0"/>
          </a:p>
        </p:txBody>
      </p:sp>
      <p:sp>
        <p:nvSpPr>
          <p:cNvPr id="11" name="مربع نص 10">
            <a:hlinkClick r:id="rId3" action="ppaction://hlinksldjump"/>
          </p:cNvPr>
          <p:cNvSpPr txBox="1"/>
          <p:nvPr/>
        </p:nvSpPr>
        <p:spPr>
          <a:xfrm>
            <a:off x="611560" y="3861048"/>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ar-SA" sz="2800" dirty="0" smtClean="0"/>
              <a:t> </a:t>
            </a:r>
            <a:r>
              <a:rPr lang="en-US" sz="2800" dirty="0" smtClean="0"/>
              <a:t>(089 – 388)</a:t>
            </a:r>
            <a:endParaRPr lang="en-US" sz="2800" dirty="0"/>
          </a:p>
        </p:txBody>
      </p:sp>
      <p:sp>
        <p:nvSpPr>
          <p:cNvPr id="13" name="زر إجراء: الصفحة الرئيسية 12">
            <a:hlinkClick r:id="" action="ppaction://hlinkshowjump?jump=firstslide" highlightClick="1"/>
          </p:cNvPr>
          <p:cNvSpPr/>
          <p:nvPr/>
        </p:nvSpPr>
        <p:spPr>
          <a:xfrm>
            <a:off x="251520" y="5229200"/>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5" name="مربع نص 14">
            <a:hlinkClick r:id="rId4" action="ppaction://hlinksldjump"/>
          </p:cNvPr>
          <p:cNvSpPr txBox="1"/>
          <p:nvPr/>
        </p:nvSpPr>
        <p:spPr>
          <a:xfrm>
            <a:off x="683568" y="817548"/>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(271),(301)</a:t>
            </a:r>
            <a:endParaRPr lang="en-US"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4716016" y="908720"/>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a:t>Business administration</a:t>
            </a:r>
          </a:p>
        </p:txBody>
      </p:sp>
      <p:sp>
        <p:nvSpPr>
          <p:cNvPr id="5" name="مربع نص 4"/>
          <p:cNvSpPr txBox="1"/>
          <p:nvPr/>
        </p:nvSpPr>
        <p:spPr>
          <a:xfrm>
            <a:off x="755576" y="817548"/>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(281)</a:t>
            </a:r>
            <a:endParaRPr lang="en-US" sz="2800" dirty="0"/>
          </a:p>
        </p:txBody>
      </p:sp>
      <p:sp>
        <p:nvSpPr>
          <p:cNvPr id="6" name="مربع نص 5"/>
          <p:cNvSpPr txBox="1"/>
          <p:nvPr/>
        </p:nvSpPr>
        <p:spPr>
          <a:xfrm>
            <a:off x="5508104" y="260648"/>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7" name="مربع نص 6"/>
          <p:cNvSpPr txBox="1"/>
          <p:nvPr/>
        </p:nvSpPr>
        <p:spPr>
          <a:xfrm>
            <a:off x="539552" y="260648"/>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8" name="مربع نص 7"/>
          <p:cNvSpPr txBox="1"/>
          <p:nvPr/>
        </p:nvSpPr>
        <p:spPr>
          <a:xfrm>
            <a:off x="-396552" y="1844824"/>
            <a:ext cx="9865096" cy="1569660"/>
          </a:xfrm>
          <a:prstGeom prst="rect">
            <a:avLst/>
          </a:prstGeom>
          <a:noFill/>
        </p:spPr>
        <p:txBody>
          <a:bodyPr wrap="square" rtlCol="1">
            <a:spAutoFit/>
          </a:bodyPr>
          <a:lstStyle/>
          <a:p>
            <a:pPr algn="ctr">
              <a:buFont typeface="Arial" pitchFamily="34" charset="0"/>
              <a:buChar char="•"/>
            </a:pPr>
            <a:r>
              <a:rPr lang="ar-SA" sz="4800" b="1" dirty="0" smtClean="0">
                <a:latin typeface="Arabic Typesetting" pitchFamily="66" charset="-78"/>
                <a:cs typeface="Arabic Typesetting" pitchFamily="66" charset="-78"/>
              </a:rPr>
              <a:t>عزيزي الطالب قم </a:t>
            </a:r>
            <a:r>
              <a:rPr lang="ar-SA" sz="4800" b="1" dirty="0" err="1" smtClean="0">
                <a:latin typeface="Arabic Typesetting" pitchFamily="66" charset="-78"/>
                <a:cs typeface="Arabic Typesetting" pitchFamily="66" charset="-78"/>
              </a:rPr>
              <a:t>بإختيار</a:t>
            </a:r>
            <a:r>
              <a:rPr lang="ar-SA" sz="4800" b="1" dirty="0" smtClean="0">
                <a:latin typeface="Arabic Typesetting" pitchFamily="66" charset="-78"/>
                <a:cs typeface="Arabic Typesetting" pitchFamily="66" charset="-78"/>
              </a:rPr>
              <a:t> الثلاث أرقام الأخيرة من رقمك الأكاديمي:</a:t>
            </a:r>
          </a:p>
          <a:p>
            <a:pPr algn="ctr">
              <a:buFont typeface="Arial" pitchFamily="34" charset="0"/>
              <a:buChar char="•"/>
            </a:pPr>
            <a:r>
              <a:rPr lang="ar-SA" sz="4800" b="1" dirty="0" smtClean="0">
                <a:latin typeface="Arabic Typesetting" pitchFamily="66" charset="-78"/>
                <a:cs typeface="Arabic Typesetting" pitchFamily="66" charset="-78"/>
              </a:rPr>
              <a:t>(</a:t>
            </a:r>
            <a:r>
              <a:rPr lang="en-US" sz="4800" b="1" dirty="0" smtClean="0">
                <a:latin typeface="Arabic Typesetting" pitchFamily="66" charset="-78"/>
                <a:cs typeface="Arabic Typesetting" pitchFamily="66" charset="-78"/>
              </a:rPr>
              <a:t>to</a:t>
            </a:r>
            <a:r>
              <a:rPr lang="ar-SA" sz="4800" b="1" dirty="0" smtClean="0">
                <a:latin typeface="Arabic Typesetting" pitchFamily="66" charset="-78"/>
                <a:cs typeface="Arabic Typesetting" pitchFamily="66" charset="-78"/>
              </a:rPr>
              <a:t> </a:t>
            </a:r>
            <a:r>
              <a:rPr lang="en-US" sz="4800" b="1" dirty="0" smtClean="0">
                <a:latin typeface="Arabic Typesetting" pitchFamily="66" charset="-78"/>
                <a:cs typeface="Arabic Typesetting" pitchFamily="66" charset="-78"/>
              </a:rPr>
              <a:t>from -</a:t>
            </a:r>
            <a:r>
              <a:rPr lang="ar-SA" sz="4800" b="1" dirty="0" smtClean="0">
                <a:latin typeface="Arabic Typesetting" pitchFamily="66" charset="-78"/>
                <a:cs typeface="Arabic Typesetting" pitchFamily="66" charset="-78"/>
              </a:rPr>
              <a:t>)</a:t>
            </a:r>
            <a:endParaRPr lang="ar-SA" sz="4800" b="1" dirty="0">
              <a:latin typeface="Arabic Typesetting" pitchFamily="66" charset="-78"/>
              <a:cs typeface="Arabic Typesetting" pitchFamily="66" charset="-78"/>
            </a:endParaRPr>
          </a:p>
        </p:txBody>
      </p:sp>
      <p:sp>
        <p:nvSpPr>
          <p:cNvPr id="9" name="مربع نص 8"/>
          <p:cNvSpPr txBox="1"/>
          <p:nvPr/>
        </p:nvSpPr>
        <p:spPr>
          <a:xfrm>
            <a:off x="755576" y="5325015"/>
            <a:ext cx="8064896" cy="1477328"/>
          </a:xfrm>
          <a:prstGeom prst="rect">
            <a:avLst/>
          </a:prstGeom>
          <a:noFill/>
        </p:spPr>
        <p:txBody>
          <a:bodyPr wrap="square" rtlCol="1">
            <a:spAutoFit/>
          </a:bodyPr>
          <a:lstStyle/>
          <a:p>
            <a:r>
              <a:rPr lang="ar-SA" dirty="0" smtClean="0"/>
              <a:t>مثال :</a:t>
            </a:r>
          </a:p>
          <a:p>
            <a:r>
              <a:rPr lang="ar-SA" dirty="0" smtClean="0"/>
              <a:t>إذا كان رقمك الأكاديمي  28110232 وكانت الاختيار كالتالي :</a:t>
            </a:r>
          </a:p>
          <a:p>
            <a:r>
              <a:rPr lang="ar-SA" dirty="0" smtClean="0"/>
              <a:t>(200 – 259)     ,    (300 – 385)  </a:t>
            </a:r>
          </a:p>
          <a:p>
            <a:r>
              <a:rPr lang="ar-SA" dirty="0" smtClean="0"/>
              <a:t>فإن الثلاث الأرقام الأخيرة(232) من رقمك الأكاديمي تقع بين 200 </a:t>
            </a:r>
            <a:r>
              <a:rPr lang="ar-SA" dirty="0" err="1" smtClean="0"/>
              <a:t>و</a:t>
            </a:r>
            <a:r>
              <a:rPr lang="ar-SA" dirty="0" smtClean="0"/>
              <a:t> 259 , لتتمكن من رؤية موقع استلامك للكتب</a:t>
            </a:r>
            <a:endParaRPr lang="ar-SA" dirty="0"/>
          </a:p>
        </p:txBody>
      </p:sp>
      <p:sp>
        <p:nvSpPr>
          <p:cNvPr id="10" name="مربع نص 9">
            <a:hlinkClick r:id="rId2" action="ppaction://hlinksldjump"/>
          </p:cNvPr>
          <p:cNvSpPr txBox="1"/>
          <p:nvPr/>
        </p:nvSpPr>
        <p:spPr>
          <a:xfrm>
            <a:off x="5652120" y="3913892"/>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(017 – 117)</a:t>
            </a:r>
            <a:endParaRPr lang="en-US" sz="2800" dirty="0"/>
          </a:p>
        </p:txBody>
      </p:sp>
      <p:sp>
        <p:nvSpPr>
          <p:cNvPr id="11" name="مربع نص 10">
            <a:hlinkClick r:id="rId3" action="ppaction://hlinksldjump"/>
          </p:cNvPr>
          <p:cNvSpPr txBox="1"/>
          <p:nvPr/>
        </p:nvSpPr>
        <p:spPr>
          <a:xfrm>
            <a:off x="1691680" y="3861048"/>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(124 – 431)</a:t>
            </a:r>
            <a:r>
              <a:rPr lang="ar-SA" sz="2800" dirty="0" smtClean="0"/>
              <a:t> </a:t>
            </a:r>
            <a:endParaRPr lang="en-US" sz="2800" dirty="0"/>
          </a:p>
        </p:txBody>
      </p:sp>
      <p:sp>
        <p:nvSpPr>
          <p:cNvPr id="12" name="زر إجراء: الصفحة الرئيسية 11">
            <a:hlinkClick r:id="" action="ppaction://hlinkshowjump?jump=firstslide" highlightClick="1"/>
          </p:cNvPr>
          <p:cNvSpPr/>
          <p:nvPr/>
        </p:nvSpPr>
        <p:spPr>
          <a:xfrm>
            <a:off x="467544" y="5733256"/>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4716016" y="908720"/>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a:t>Business administration</a:t>
            </a:r>
          </a:p>
        </p:txBody>
      </p:sp>
      <p:sp>
        <p:nvSpPr>
          <p:cNvPr id="5" name="مربع نص 4"/>
          <p:cNvSpPr txBox="1"/>
          <p:nvPr/>
        </p:nvSpPr>
        <p:spPr>
          <a:xfrm>
            <a:off x="755576" y="817548"/>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(291)</a:t>
            </a:r>
            <a:endParaRPr lang="en-US" sz="2800" dirty="0"/>
          </a:p>
        </p:txBody>
      </p:sp>
      <p:sp>
        <p:nvSpPr>
          <p:cNvPr id="6" name="مربع نص 5"/>
          <p:cNvSpPr txBox="1"/>
          <p:nvPr/>
        </p:nvSpPr>
        <p:spPr>
          <a:xfrm>
            <a:off x="5508104" y="260648"/>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7" name="مربع نص 6"/>
          <p:cNvSpPr txBox="1"/>
          <p:nvPr/>
        </p:nvSpPr>
        <p:spPr>
          <a:xfrm>
            <a:off x="539552" y="260648"/>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8" name="مربع نص 7"/>
          <p:cNvSpPr txBox="1"/>
          <p:nvPr/>
        </p:nvSpPr>
        <p:spPr>
          <a:xfrm>
            <a:off x="-396552" y="1844824"/>
            <a:ext cx="9865096" cy="1569660"/>
          </a:xfrm>
          <a:prstGeom prst="rect">
            <a:avLst/>
          </a:prstGeom>
          <a:noFill/>
        </p:spPr>
        <p:txBody>
          <a:bodyPr wrap="square" rtlCol="1">
            <a:spAutoFit/>
          </a:bodyPr>
          <a:lstStyle/>
          <a:p>
            <a:pPr algn="ctr">
              <a:buFont typeface="Arial" pitchFamily="34" charset="0"/>
              <a:buChar char="•"/>
            </a:pPr>
            <a:r>
              <a:rPr lang="ar-SA" sz="4800" b="1" dirty="0" smtClean="0">
                <a:latin typeface="Arabic Typesetting" pitchFamily="66" charset="-78"/>
                <a:cs typeface="Arabic Typesetting" pitchFamily="66" charset="-78"/>
              </a:rPr>
              <a:t>عزيزي الطالب قم </a:t>
            </a:r>
            <a:r>
              <a:rPr lang="ar-SA" sz="4800" b="1" dirty="0" err="1" smtClean="0">
                <a:latin typeface="Arabic Typesetting" pitchFamily="66" charset="-78"/>
                <a:cs typeface="Arabic Typesetting" pitchFamily="66" charset="-78"/>
              </a:rPr>
              <a:t>بإختيار</a:t>
            </a:r>
            <a:r>
              <a:rPr lang="ar-SA" sz="4800" b="1" dirty="0" smtClean="0">
                <a:latin typeface="Arabic Typesetting" pitchFamily="66" charset="-78"/>
                <a:cs typeface="Arabic Typesetting" pitchFamily="66" charset="-78"/>
              </a:rPr>
              <a:t> الثلاث أرقام الأخيرة من رقمك الأكاديمي:</a:t>
            </a:r>
          </a:p>
          <a:p>
            <a:pPr algn="ctr">
              <a:buFont typeface="Arial" pitchFamily="34" charset="0"/>
              <a:buChar char="•"/>
            </a:pPr>
            <a:r>
              <a:rPr lang="ar-SA" sz="4800" b="1" dirty="0" smtClean="0">
                <a:latin typeface="Arabic Typesetting" pitchFamily="66" charset="-78"/>
                <a:cs typeface="Arabic Typesetting" pitchFamily="66" charset="-78"/>
              </a:rPr>
              <a:t>(</a:t>
            </a:r>
            <a:r>
              <a:rPr lang="en-US" sz="4800" b="1" dirty="0" smtClean="0">
                <a:latin typeface="Arabic Typesetting" pitchFamily="66" charset="-78"/>
                <a:cs typeface="Arabic Typesetting" pitchFamily="66" charset="-78"/>
              </a:rPr>
              <a:t>to</a:t>
            </a:r>
            <a:r>
              <a:rPr lang="ar-SA" sz="4800" b="1" dirty="0" smtClean="0">
                <a:latin typeface="Arabic Typesetting" pitchFamily="66" charset="-78"/>
                <a:cs typeface="Arabic Typesetting" pitchFamily="66" charset="-78"/>
              </a:rPr>
              <a:t> </a:t>
            </a:r>
            <a:r>
              <a:rPr lang="en-US" sz="4800" b="1" dirty="0" smtClean="0">
                <a:latin typeface="Arabic Typesetting" pitchFamily="66" charset="-78"/>
                <a:cs typeface="Arabic Typesetting" pitchFamily="66" charset="-78"/>
              </a:rPr>
              <a:t>from -</a:t>
            </a:r>
            <a:r>
              <a:rPr lang="ar-SA" sz="4800" b="1" dirty="0" smtClean="0">
                <a:latin typeface="Arabic Typesetting" pitchFamily="66" charset="-78"/>
                <a:cs typeface="Arabic Typesetting" pitchFamily="66" charset="-78"/>
              </a:rPr>
              <a:t>)</a:t>
            </a:r>
            <a:endParaRPr lang="ar-SA" sz="4800" b="1" dirty="0">
              <a:latin typeface="Arabic Typesetting" pitchFamily="66" charset="-78"/>
              <a:cs typeface="Arabic Typesetting" pitchFamily="66" charset="-78"/>
            </a:endParaRPr>
          </a:p>
        </p:txBody>
      </p:sp>
      <p:sp>
        <p:nvSpPr>
          <p:cNvPr id="9" name="مربع نص 8"/>
          <p:cNvSpPr txBox="1"/>
          <p:nvPr/>
        </p:nvSpPr>
        <p:spPr>
          <a:xfrm>
            <a:off x="755576" y="5325015"/>
            <a:ext cx="8064896" cy="1477328"/>
          </a:xfrm>
          <a:prstGeom prst="rect">
            <a:avLst/>
          </a:prstGeom>
          <a:noFill/>
        </p:spPr>
        <p:txBody>
          <a:bodyPr wrap="square" rtlCol="1">
            <a:spAutoFit/>
          </a:bodyPr>
          <a:lstStyle/>
          <a:p>
            <a:r>
              <a:rPr lang="ar-SA" dirty="0" smtClean="0"/>
              <a:t>مثال :</a:t>
            </a:r>
          </a:p>
          <a:p>
            <a:r>
              <a:rPr lang="ar-SA" dirty="0" smtClean="0"/>
              <a:t>إذا كان رقمك الأكاديمي  28110232 وكانت الاختيار كالتالي :</a:t>
            </a:r>
          </a:p>
          <a:p>
            <a:r>
              <a:rPr lang="ar-SA" dirty="0" smtClean="0"/>
              <a:t>(200 – 259)     ,    (300 – 385)  </a:t>
            </a:r>
          </a:p>
          <a:p>
            <a:r>
              <a:rPr lang="ar-SA" dirty="0" smtClean="0"/>
              <a:t>فإن الثلاث الأرقام الأخيرة(232) من رقمك الأكاديمي تقع بين 200 </a:t>
            </a:r>
            <a:r>
              <a:rPr lang="ar-SA" dirty="0" err="1" smtClean="0"/>
              <a:t>و</a:t>
            </a:r>
            <a:r>
              <a:rPr lang="ar-SA" dirty="0" smtClean="0"/>
              <a:t> 259 , لتتمكن من رؤية موقع استلامك للكتب</a:t>
            </a:r>
            <a:endParaRPr lang="ar-SA" dirty="0"/>
          </a:p>
        </p:txBody>
      </p:sp>
      <p:sp>
        <p:nvSpPr>
          <p:cNvPr id="10" name="مربع نص 9">
            <a:hlinkClick r:id="rId2" action="ppaction://hlinksldjump"/>
          </p:cNvPr>
          <p:cNvSpPr txBox="1"/>
          <p:nvPr/>
        </p:nvSpPr>
        <p:spPr>
          <a:xfrm>
            <a:off x="5652120" y="3913892"/>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(022 – 270)</a:t>
            </a:r>
            <a:endParaRPr lang="en-US" sz="2800" dirty="0"/>
          </a:p>
        </p:txBody>
      </p:sp>
      <p:sp>
        <p:nvSpPr>
          <p:cNvPr id="11" name="مربع نص 10">
            <a:hlinkClick r:id="rId3" action="ppaction://hlinksldjump"/>
          </p:cNvPr>
          <p:cNvSpPr txBox="1"/>
          <p:nvPr/>
        </p:nvSpPr>
        <p:spPr>
          <a:xfrm>
            <a:off x="1691680" y="3861048"/>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(308 – 490)</a:t>
            </a:r>
            <a:endParaRPr lang="en-US" sz="2800" dirty="0"/>
          </a:p>
        </p:txBody>
      </p:sp>
      <p:sp>
        <p:nvSpPr>
          <p:cNvPr id="14" name="زر إجراء: الصفحة الرئيسية 13">
            <a:hlinkClick r:id="" action="ppaction://hlinkshowjump?jump=firstslide" highlightClick="1"/>
          </p:cNvPr>
          <p:cNvSpPr/>
          <p:nvPr/>
        </p:nvSpPr>
        <p:spPr>
          <a:xfrm>
            <a:off x="179512" y="5229200"/>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4716016" y="908720"/>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MIS</a:t>
            </a:r>
            <a:endParaRPr lang="en-US" sz="2800" dirty="0"/>
          </a:p>
        </p:txBody>
      </p:sp>
      <p:sp>
        <p:nvSpPr>
          <p:cNvPr id="5" name="مربع نص 4"/>
          <p:cNvSpPr txBox="1"/>
          <p:nvPr/>
        </p:nvSpPr>
        <p:spPr>
          <a:xfrm>
            <a:off x="755576" y="817548"/>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(271)</a:t>
            </a:r>
            <a:endParaRPr lang="en-US" sz="2800" dirty="0"/>
          </a:p>
        </p:txBody>
      </p:sp>
      <p:sp>
        <p:nvSpPr>
          <p:cNvPr id="6" name="مربع نص 5"/>
          <p:cNvSpPr txBox="1"/>
          <p:nvPr/>
        </p:nvSpPr>
        <p:spPr>
          <a:xfrm>
            <a:off x="5508104" y="260648"/>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7" name="مربع نص 6"/>
          <p:cNvSpPr txBox="1"/>
          <p:nvPr/>
        </p:nvSpPr>
        <p:spPr>
          <a:xfrm>
            <a:off x="539552" y="260648"/>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8" name="مربع نص 7"/>
          <p:cNvSpPr txBox="1"/>
          <p:nvPr/>
        </p:nvSpPr>
        <p:spPr>
          <a:xfrm>
            <a:off x="-396552" y="1844824"/>
            <a:ext cx="9865096" cy="1569660"/>
          </a:xfrm>
          <a:prstGeom prst="rect">
            <a:avLst/>
          </a:prstGeom>
          <a:noFill/>
        </p:spPr>
        <p:txBody>
          <a:bodyPr wrap="square" rtlCol="1">
            <a:spAutoFit/>
          </a:bodyPr>
          <a:lstStyle/>
          <a:p>
            <a:pPr algn="ctr">
              <a:buFont typeface="Arial" pitchFamily="34" charset="0"/>
              <a:buChar char="•"/>
            </a:pPr>
            <a:r>
              <a:rPr lang="ar-SA" sz="4800" b="1" dirty="0" smtClean="0">
                <a:latin typeface="Arabic Typesetting" pitchFamily="66" charset="-78"/>
                <a:cs typeface="Arabic Typesetting" pitchFamily="66" charset="-78"/>
              </a:rPr>
              <a:t>عزيزي الطالب قم </a:t>
            </a:r>
            <a:r>
              <a:rPr lang="ar-SA" sz="4800" b="1" dirty="0" err="1" smtClean="0">
                <a:latin typeface="Arabic Typesetting" pitchFamily="66" charset="-78"/>
                <a:cs typeface="Arabic Typesetting" pitchFamily="66" charset="-78"/>
              </a:rPr>
              <a:t>بإختيار</a:t>
            </a:r>
            <a:r>
              <a:rPr lang="ar-SA" sz="4800" b="1" dirty="0" smtClean="0">
                <a:latin typeface="Arabic Typesetting" pitchFamily="66" charset="-78"/>
                <a:cs typeface="Arabic Typesetting" pitchFamily="66" charset="-78"/>
              </a:rPr>
              <a:t> الثلاث أرقام الأخيرة من رقمك الأكاديمي:</a:t>
            </a:r>
          </a:p>
          <a:p>
            <a:pPr algn="ctr">
              <a:buFont typeface="Arial" pitchFamily="34" charset="0"/>
              <a:buChar char="•"/>
            </a:pPr>
            <a:r>
              <a:rPr lang="ar-SA" sz="4800" b="1" dirty="0" smtClean="0">
                <a:latin typeface="Arabic Typesetting" pitchFamily="66" charset="-78"/>
                <a:cs typeface="Arabic Typesetting" pitchFamily="66" charset="-78"/>
              </a:rPr>
              <a:t>(</a:t>
            </a:r>
            <a:r>
              <a:rPr lang="en-US" sz="4800" b="1" dirty="0" smtClean="0">
                <a:latin typeface="Arabic Typesetting" pitchFamily="66" charset="-78"/>
                <a:cs typeface="Arabic Typesetting" pitchFamily="66" charset="-78"/>
              </a:rPr>
              <a:t>to</a:t>
            </a:r>
            <a:r>
              <a:rPr lang="ar-SA" sz="4800" b="1" dirty="0" smtClean="0">
                <a:latin typeface="Arabic Typesetting" pitchFamily="66" charset="-78"/>
                <a:cs typeface="Arabic Typesetting" pitchFamily="66" charset="-78"/>
              </a:rPr>
              <a:t> </a:t>
            </a:r>
            <a:r>
              <a:rPr lang="en-US" sz="4800" b="1" dirty="0" smtClean="0">
                <a:latin typeface="Arabic Typesetting" pitchFamily="66" charset="-78"/>
                <a:cs typeface="Arabic Typesetting" pitchFamily="66" charset="-78"/>
              </a:rPr>
              <a:t>from -</a:t>
            </a:r>
            <a:r>
              <a:rPr lang="ar-SA" sz="4800" b="1" dirty="0" smtClean="0">
                <a:latin typeface="Arabic Typesetting" pitchFamily="66" charset="-78"/>
                <a:cs typeface="Arabic Typesetting" pitchFamily="66" charset="-78"/>
              </a:rPr>
              <a:t>)</a:t>
            </a:r>
            <a:endParaRPr lang="ar-SA" sz="4800" b="1" dirty="0">
              <a:latin typeface="Arabic Typesetting" pitchFamily="66" charset="-78"/>
              <a:cs typeface="Arabic Typesetting" pitchFamily="66" charset="-78"/>
            </a:endParaRPr>
          </a:p>
        </p:txBody>
      </p:sp>
      <p:sp>
        <p:nvSpPr>
          <p:cNvPr id="9" name="مربع نص 8"/>
          <p:cNvSpPr txBox="1"/>
          <p:nvPr/>
        </p:nvSpPr>
        <p:spPr>
          <a:xfrm>
            <a:off x="755576" y="5325015"/>
            <a:ext cx="8064896" cy="1477328"/>
          </a:xfrm>
          <a:prstGeom prst="rect">
            <a:avLst/>
          </a:prstGeom>
          <a:noFill/>
        </p:spPr>
        <p:txBody>
          <a:bodyPr wrap="square" rtlCol="1">
            <a:spAutoFit/>
          </a:bodyPr>
          <a:lstStyle/>
          <a:p>
            <a:r>
              <a:rPr lang="ar-SA" dirty="0" smtClean="0"/>
              <a:t>مثال :</a:t>
            </a:r>
          </a:p>
          <a:p>
            <a:r>
              <a:rPr lang="ar-SA" dirty="0" smtClean="0"/>
              <a:t>إذا كان رقمك الأكاديمي  28110232 وكانت الاختيار كالتالي :</a:t>
            </a:r>
          </a:p>
          <a:p>
            <a:r>
              <a:rPr lang="ar-SA" dirty="0" smtClean="0"/>
              <a:t>(200 – 259)     ,    (300 – 385)  </a:t>
            </a:r>
          </a:p>
          <a:p>
            <a:r>
              <a:rPr lang="ar-SA" dirty="0" smtClean="0"/>
              <a:t>فإن الثلاث الأرقام الأخيرة(232) من رقمك الأكاديمي تقع بين 200 </a:t>
            </a:r>
            <a:r>
              <a:rPr lang="ar-SA" dirty="0" err="1" smtClean="0"/>
              <a:t>و</a:t>
            </a:r>
            <a:r>
              <a:rPr lang="ar-SA" dirty="0" smtClean="0"/>
              <a:t> 259 , لتتمكن من رؤية موقع استلامك للكتب</a:t>
            </a:r>
            <a:endParaRPr lang="ar-SA" dirty="0"/>
          </a:p>
        </p:txBody>
      </p:sp>
      <p:sp>
        <p:nvSpPr>
          <p:cNvPr id="10" name="مربع نص 9">
            <a:hlinkClick r:id="rId2" action="ppaction://hlinksldjump"/>
          </p:cNvPr>
          <p:cNvSpPr txBox="1"/>
          <p:nvPr/>
        </p:nvSpPr>
        <p:spPr>
          <a:xfrm>
            <a:off x="5652120" y="3913892"/>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(001 – 097)</a:t>
            </a:r>
            <a:endParaRPr lang="en-US" sz="2800" dirty="0"/>
          </a:p>
        </p:txBody>
      </p:sp>
      <p:sp>
        <p:nvSpPr>
          <p:cNvPr id="11" name="مربع نص 10">
            <a:hlinkClick r:id="rId3" action="ppaction://hlinksldjump"/>
          </p:cNvPr>
          <p:cNvSpPr txBox="1"/>
          <p:nvPr/>
        </p:nvSpPr>
        <p:spPr>
          <a:xfrm>
            <a:off x="1691680" y="3861048"/>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(103 – 172)</a:t>
            </a:r>
            <a:endParaRPr lang="en-US" sz="2800" dirty="0"/>
          </a:p>
        </p:txBody>
      </p:sp>
      <p:sp>
        <p:nvSpPr>
          <p:cNvPr id="13" name="زر إجراء: الصفحة الرئيسية 12">
            <a:hlinkClick r:id="" action="ppaction://hlinkshowjump?jump=firstslide" highlightClick="1"/>
          </p:cNvPr>
          <p:cNvSpPr/>
          <p:nvPr/>
        </p:nvSpPr>
        <p:spPr>
          <a:xfrm>
            <a:off x="251520" y="5229200"/>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4716016" y="908720"/>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MIS</a:t>
            </a:r>
            <a:endParaRPr lang="en-US" sz="2800" dirty="0"/>
          </a:p>
        </p:txBody>
      </p:sp>
      <p:sp>
        <p:nvSpPr>
          <p:cNvPr id="5" name="مربع نص 4"/>
          <p:cNvSpPr txBox="1"/>
          <p:nvPr/>
        </p:nvSpPr>
        <p:spPr>
          <a:xfrm>
            <a:off x="755576" y="817548"/>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(281)</a:t>
            </a:r>
            <a:endParaRPr lang="en-US" sz="2800" dirty="0"/>
          </a:p>
        </p:txBody>
      </p:sp>
      <p:sp>
        <p:nvSpPr>
          <p:cNvPr id="6" name="مربع نص 5"/>
          <p:cNvSpPr txBox="1"/>
          <p:nvPr/>
        </p:nvSpPr>
        <p:spPr>
          <a:xfrm>
            <a:off x="5508104" y="260648"/>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7" name="مربع نص 6"/>
          <p:cNvSpPr txBox="1"/>
          <p:nvPr/>
        </p:nvSpPr>
        <p:spPr>
          <a:xfrm>
            <a:off x="539552" y="260648"/>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8" name="مربع نص 7"/>
          <p:cNvSpPr txBox="1"/>
          <p:nvPr/>
        </p:nvSpPr>
        <p:spPr>
          <a:xfrm>
            <a:off x="-396552" y="1844824"/>
            <a:ext cx="9865096" cy="1569660"/>
          </a:xfrm>
          <a:prstGeom prst="rect">
            <a:avLst/>
          </a:prstGeom>
          <a:noFill/>
        </p:spPr>
        <p:txBody>
          <a:bodyPr wrap="square" rtlCol="1">
            <a:spAutoFit/>
          </a:bodyPr>
          <a:lstStyle/>
          <a:p>
            <a:pPr algn="ctr">
              <a:buFont typeface="Arial" pitchFamily="34" charset="0"/>
              <a:buChar char="•"/>
            </a:pPr>
            <a:r>
              <a:rPr lang="ar-SA" sz="4800" b="1" dirty="0" smtClean="0">
                <a:latin typeface="Arabic Typesetting" pitchFamily="66" charset="-78"/>
                <a:cs typeface="Arabic Typesetting" pitchFamily="66" charset="-78"/>
              </a:rPr>
              <a:t>عزيزي الطالب قم </a:t>
            </a:r>
            <a:r>
              <a:rPr lang="ar-SA" sz="4800" b="1" dirty="0" err="1" smtClean="0">
                <a:latin typeface="Arabic Typesetting" pitchFamily="66" charset="-78"/>
                <a:cs typeface="Arabic Typesetting" pitchFamily="66" charset="-78"/>
              </a:rPr>
              <a:t>بإختيار</a:t>
            </a:r>
            <a:r>
              <a:rPr lang="ar-SA" sz="4800" b="1" dirty="0" smtClean="0">
                <a:latin typeface="Arabic Typesetting" pitchFamily="66" charset="-78"/>
                <a:cs typeface="Arabic Typesetting" pitchFamily="66" charset="-78"/>
              </a:rPr>
              <a:t> الثلاث أرقام الأخيرة من رقمك الأكاديمي:</a:t>
            </a:r>
          </a:p>
          <a:p>
            <a:pPr algn="ctr">
              <a:buFont typeface="Arial" pitchFamily="34" charset="0"/>
              <a:buChar char="•"/>
            </a:pPr>
            <a:r>
              <a:rPr lang="ar-SA" sz="4800" b="1" dirty="0" smtClean="0">
                <a:latin typeface="Arabic Typesetting" pitchFamily="66" charset="-78"/>
                <a:cs typeface="Arabic Typesetting" pitchFamily="66" charset="-78"/>
              </a:rPr>
              <a:t>(</a:t>
            </a:r>
            <a:r>
              <a:rPr lang="en-US" sz="4800" b="1" dirty="0" smtClean="0">
                <a:latin typeface="Arabic Typesetting" pitchFamily="66" charset="-78"/>
                <a:cs typeface="Arabic Typesetting" pitchFamily="66" charset="-78"/>
              </a:rPr>
              <a:t>to</a:t>
            </a:r>
            <a:r>
              <a:rPr lang="ar-SA" sz="4800" b="1" dirty="0" smtClean="0">
                <a:latin typeface="Arabic Typesetting" pitchFamily="66" charset="-78"/>
                <a:cs typeface="Arabic Typesetting" pitchFamily="66" charset="-78"/>
              </a:rPr>
              <a:t> </a:t>
            </a:r>
            <a:r>
              <a:rPr lang="en-US" sz="4800" b="1" dirty="0" smtClean="0">
                <a:latin typeface="Arabic Typesetting" pitchFamily="66" charset="-78"/>
                <a:cs typeface="Arabic Typesetting" pitchFamily="66" charset="-78"/>
              </a:rPr>
              <a:t>from -</a:t>
            </a:r>
            <a:r>
              <a:rPr lang="ar-SA" sz="4800" b="1" dirty="0" smtClean="0">
                <a:latin typeface="Arabic Typesetting" pitchFamily="66" charset="-78"/>
                <a:cs typeface="Arabic Typesetting" pitchFamily="66" charset="-78"/>
              </a:rPr>
              <a:t>)</a:t>
            </a:r>
            <a:endParaRPr lang="ar-SA" sz="4800" b="1" dirty="0">
              <a:latin typeface="Arabic Typesetting" pitchFamily="66" charset="-78"/>
              <a:cs typeface="Arabic Typesetting" pitchFamily="66" charset="-78"/>
            </a:endParaRPr>
          </a:p>
        </p:txBody>
      </p:sp>
      <p:sp>
        <p:nvSpPr>
          <p:cNvPr id="9" name="مربع نص 8"/>
          <p:cNvSpPr txBox="1"/>
          <p:nvPr/>
        </p:nvSpPr>
        <p:spPr>
          <a:xfrm>
            <a:off x="755576" y="5325015"/>
            <a:ext cx="8064896" cy="1477328"/>
          </a:xfrm>
          <a:prstGeom prst="rect">
            <a:avLst/>
          </a:prstGeom>
          <a:noFill/>
        </p:spPr>
        <p:txBody>
          <a:bodyPr wrap="square" rtlCol="1">
            <a:spAutoFit/>
          </a:bodyPr>
          <a:lstStyle/>
          <a:p>
            <a:r>
              <a:rPr lang="ar-SA" dirty="0" smtClean="0"/>
              <a:t>مثال :</a:t>
            </a:r>
          </a:p>
          <a:p>
            <a:r>
              <a:rPr lang="ar-SA" dirty="0" smtClean="0"/>
              <a:t>إذا كان رقمك الأكاديمي  28110232 وكانت الاختيار كالتالي :</a:t>
            </a:r>
          </a:p>
          <a:p>
            <a:r>
              <a:rPr lang="ar-SA" dirty="0" smtClean="0"/>
              <a:t>(200 – 259)     ,    (300 – 385)  </a:t>
            </a:r>
          </a:p>
          <a:p>
            <a:r>
              <a:rPr lang="ar-SA" dirty="0" smtClean="0"/>
              <a:t>فإن الثلاث الأرقام الأخيرة(232) من رقمك الأكاديمي تقع بين 200 </a:t>
            </a:r>
            <a:r>
              <a:rPr lang="ar-SA" dirty="0" err="1" smtClean="0"/>
              <a:t>و</a:t>
            </a:r>
            <a:r>
              <a:rPr lang="ar-SA" dirty="0" smtClean="0"/>
              <a:t> 259 , لتتمكن من رؤية موقع استلامك للكتب</a:t>
            </a:r>
            <a:endParaRPr lang="ar-SA" dirty="0"/>
          </a:p>
        </p:txBody>
      </p:sp>
      <p:sp>
        <p:nvSpPr>
          <p:cNvPr id="10" name="مربع نص 9">
            <a:hlinkClick r:id="rId2" action="ppaction://hlinksldjump"/>
          </p:cNvPr>
          <p:cNvSpPr txBox="1"/>
          <p:nvPr/>
        </p:nvSpPr>
        <p:spPr>
          <a:xfrm>
            <a:off x="5940152" y="3356992"/>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(009 – 134) </a:t>
            </a:r>
            <a:endParaRPr lang="en-US" sz="2800" dirty="0"/>
          </a:p>
        </p:txBody>
      </p:sp>
      <p:sp>
        <p:nvSpPr>
          <p:cNvPr id="11" name="مربع نص 10">
            <a:hlinkClick r:id="rId3" action="ppaction://hlinksldjump"/>
          </p:cNvPr>
          <p:cNvSpPr txBox="1"/>
          <p:nvPr/>
        </p:nvSpPr>
        <p:spPr>
          <a:xfrm>
            <a:off x="1115616" y="3409836"/>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(263 – 332)</a:t>
            </a:r>
            <a:endParaRPr lang="en-US" sz="2800" dirty="0"/>
          </a:p>
        </p:txBody>
      </p:sp>
      <p:sp>
        <p:nvSpPr>
          <p:cNvPr id="12" name="مربع نص 11">
            <a:hlinkClick r:id="rId4" action="ppaction://hlinksldjump"/>
          </p:cNvPr>
          <p:cNvSpPr txBox="1"/>
          <p:nvPr/>
        </p:nvSpPr>
        <p:spPr>
          <a:xfrm>
            <a:off x="1115616" y="4149080"/>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( 333 – 404)</a:t>
            </a:r>
            <a:endParaRPr lang="en-US" sz="2800" dirty="0"/>
          </a:p>
        </p:txBody>
      </p:sp>
      <p:sp>
        <p:nvSpPr>
          <p:cNvPr id="13" name="مربع نص 12">
            <a:hlinkClick r:id="rId5" action="ppaction://hlinksldjump"/>
          </p:cNvPr>
          <p:cNvSpPr txBox="1"/>
          <p:nvPr/>
        </p:nvSpPr>
        <p:spPr>
          <a:xfrm>
            <a:off x="5940152" y="4057908"/>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(138 – 161)</a:t>
            </a:r>
            <a:endParaRPr lang="en-US" sz="2800" dirty="0"/>
          </a:p>
        </p:txBody>
      </p:sp>
      <p:sp>
        <p:nvSpPr>
          <p:cNvPr id="14" name="مربع نص 13">
            <a:hlinkClick r:id="rId6" action="ppaction://hlinksldjump"/>
          </p:cNvPr>
          <p:cNvSpPr txBox="1"/>
          <p:nvPr/>
        </p:nvSpPr>
        <p:spPr>
          <a:xfrm>
            <a:off x="3491880" y="3625860"/>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(178 – 259)</a:t>
            </a:r>
            <a:endParaRPr lang="en-US" sz="2800" dirty="0"/>
          </a:p>
        </p:txBody>
      </p:sp>
      <p:sp>
        <p:nvSpPr>
          <p:cNvPr id="15" name="زر إجراء: الصفحة الرئيسية 14">
            <a:hlinkClick r:id="" action="ppaction://hlinkshowjump?jump=firstslide" highlightClick="1"/>
          </p:cNvPr>
          <p:cNvSpPr/>
          <p:nvPr/>
        </p:nvSpPr>
        <p:spPr>
          <a:xfrm>
            <a:off x="251520" y="5229200"/>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4716016" y="908720"/>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MIS</a:t>
            </a:r>
            <a:endParaRPr lang="en-US" sz="2800" dirty="0"/>
          </a:p>
        </p:txBody>
      </p:sp>
      <p:sp>
        <p:nvSpPr>
          <p:cNvPr id="5" name="مربع نص 4"/>
          <p:cNvSpPr txBox="1"/>
          <p:nvPr/>
        </p:nvSpPr>
        <p:spPr>
          <a:xfrm>
            <a:off x="755576" y="817548"/>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(291),(292)</a:t>
            </a:r>
            <a:endParaRPr lang="en-US" sz="2800" dirty="0"/>
          </a:p>
        </p:txBody>
      </p:sp>
      <p:sp>
        <p:nvSpPr>
          <p:cNvPr id="6" name="مربع نص 5"/>
          <p:cNvSpPr txBox="1"/>
          <p:nvPr/>
        </p:nvSpPr>
        <p:spPr>
          <a:xfrm>
            <a:off x="5508104" y="260648"/>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7" name="مربع نص 6"/>
          <p:cNvSpPr txBox="1"/>
          <p:nvPr/>
        </p:nvSpPr>
        <p:spPr>
          <a:xfrm>
            <a:off x="539552" y="260648"/>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8" name="مربع نص 7"/>
          <p:cNvSpPr txBox="1"/>
          <p:nvPr/>
        </p:nvSpPr>
        <p:spPr>
          <a:xfrm>
            <a:off x="-396552" y="1844824"/>
            <a:ext cx="9865096" cy="1569660"/>
          </a:xfrm>
          <a:prstGeom prst="rect">
            <a:avLst/>
          </a:prstGeom>
          <a:noFill/>
        </p:spPr>
        <p:txBody>
          <a:bodyPr wrap="square" rtlCol="1">
            <a:spAutoFit/>
          </a:bodyPr>
          <a:lstStyle/>
          <a:p>
            <a:pPr algn="ctr">
              <a:buFont typeface="Arial" pitchFamily="34" charset="0"/>
              <a:buChar char="•"/>
            </a:pPr>
            <a:r>
              <a:rPr lang="ar-SA" sz="4800" b="1" dirty="0" smtClean="0">
                <a:latin typeface="Arabic Typesetting" pitchFamily="66" charset="-78"/>
                <a:cs typeface="Arabic Typesetting" pitchFamily="66" charset="-78"/>
              </a:rPr>
              <a:t>عزيزي الطالب قم </a:t>
            </a:r>
            <a:r>
              <a:rPr lang="ar-SA" sz="4800" b="1" dirty="0" err="1" smtClean="0">
                <a:latin typeface="Arabic Typesetting" pitchFamily="66" charset="-78"/>
                <a:cs typeface="Arabic Typesetting" pitchFamily="66" charset="-78"/>
              </a:rPr>
              <a:t>بإختيار</a:t>
            </a:r>
            <a:r>
              <a:rPr lang="ar-SA" sz="4800" b="1" dirty="0" smtClean="0">
                <a:latin typeface="Arabic Typesetting" pitchFamily="66" charset="-78"/>
                <a:cs typeface="Arabic Typesetting" pitchFamily="66" charset="-78"/>
              </a:rPr>
              <a:t> الثلاث أرقام الأخيرة من رقمك الأكاديمي:</a:t>
            </a:r>
          </a:p>
          <a:p>
            <a:pPr algn="ctr">
              <a:buFont typeface="Arial" pitchFamily="34" charset="0"/>
              <a:buChar char="•"/>
            </a:pPr>
            <a:r>
              <a:rPr lang="ar-SA" sz="4800" b="1" dirty="0" smtClean="0">
                <a:latin typeface="Arabic Typesetting" pitchFamily="66" charset="-78"/>
                <a:cs typeface="Arabic Typesetting" pitchFamily="66" charset="-78"/>
              </a:rPr>
              <a:t>(</a:t>
            </a:r>
            <a:r>
              <a:rPr lang="en-US" sz="4800" b="1" dirty="0" smtClean="0">
                <a:latin typeface="Arabic Typesetting" pitchFamily="66" charset="-78"/>
                <a:cs typeface="Arabic Typesetting" pitchFamily="66" charset="-78"/>
              </a:rPr>
              <a:t>to</a:t>
            </a:r>
            <a:r>
              <a:rPr lang="ar-SA" sz="4800" b="1" dirty="0" smtClean="0">
                <a:latin typeface="Arabic Typesetting" pitchFamily="66" charset="-78"/>
                <a:cs typeface="Arabic Typesetting" pitchFamily="66" charset="-78"/>
              </a:rPr>
              <a:t> </a:t>
            </a:r>
            <a:r>
              <a:rPr lang="en-US" sz="4800" b="1" dirty="0" smtClean="0">
                <a:latin typeface="Arabic Typesetting" pitchFamily="66" charset="-78"/>
                <a:cs typeface="Arabic Typesetting" pitchFamily="66" charset="-78"/>
              </a:rPr>
              <a:t>from -</a:t>
            </a:r>
            <a:r>
              <a:rPr lang="ar-SA" sz="4800" b="1" dirty="0" smtClean="0">
                <a:latin typeface="Arabic Typesetting" pitchFamily="66" charset="-78"/>
                <a:cs typeface="Arabic Typesetting" pitchFamily="66" charset="-78"/>
              </a:rPr>
              <a:t>)</a:t>
            </a:r>
            <a:endParaRPr lang="ar-SA" sz="4800" b="1" dirty="0">
              <a:latin typeface="Arabic Typesetting" pitchFamily="66" charset="-78"/>
              <a:cs typeface="Arabic Typesetting" pitchFamily="66" charset="-78"/>
            </a:endParaRPr>
          </a:p>
        </p:txBody>
      </p:sp>
      <p:sp>
        <p:nvSpPr>
          <p:cNvPr id="9" name="مربع نص 8"/>
          <p:cNvSpPr txBox="1"/>
          <p:nvPr/>
        </p:nvSpPr>
        <p:spPr>
          <a:xfrm>
            <a:off x="755576" y="5325015"/>
            <a:ext cx="8064896" cy="1477328"/>
          </a:xfrm>
          <a:prstGeom prst="rect">
            <a:avLst/>
          </a:prstGeom>
          <a:noFill/>
        </p:spPr>
        <p:txBody>
          <a:bodyPr wrap="square" rtlCol="1">
            <a:spAutoFit/>
          </a:bodyPr>
          <a:lstStyle/>
          <a:p>
            <a:r>
              <a:rPr lang="ar-SA" dirty="0" smtClean="0"/>
              <a:t>مثال :</a:t>
            </a:r>
          </a:p>
          <a:p>
            <a:r>
              <a:rPr lang="ar-SA" dirty="0" smtClean="0"/>
              <a:t>إذا كان رقمك الأكاديمي  28110232 وكانت الاختيار كالتالي :</a:t>
            </a:r>
          </a:p>
          <a:p>
            <a:r>
              <a:rPr lang="ar-SA" dirty="0" smtClean="0"/>
              <a:t>(200 – 259)     ,    (300 – 385)  </a:t>
            </a:r>
          </a:p>
          <a:p>
            <a:r>
              <a:rPr lang="ar-SA" dirty="0" smtClean="0"/>
              <a:t>فإن الثلاث الأرقام الأخيرة(232) من رقمك الأكاديمي تقع بين 200 </a:t>
            </a:r>
            <a:r>
              <a:rPr lang="ar-SA" dirty="0" err="1" smtClean="0"/>
              <a:t>و</a:t>
            </a:r>
            <a:r>
              <a:rPr lang="ar-SA" dirty="0" smtClean="0"/>
              <a:t> 259 , لتتمكن من رؤية موقع استلامك للكتب</a:t>
            </a:r>
            <a:endParaRPr lang="ar-SA" dirty="0"/>
          </a:p>
        </p:txBody>
      </p:sp>
      <p:sp>
        <p:nvSpPr>
          <p:cNvPr id="10" name="مربع نص 9">
            <a:hlinkClick r:id="rId2" action="ppaction://hlinksldjump"/>
          </p:cNvPr>
          <p:cNvSpPr txBox="1"/>
          <p:nvPr/>
        </p:nvSpPr>
        <p:spPr>
          <a:xfrm>
            <a:off x="5940152" y="3356992"/>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(006 – 099)</a:t>
            </a:r>
            <a:endParaRPr lang="en-US" sz="2800" dirty="0"/>
          </a:p>
        </p:txBody>
      </p:sp>
      <p:sp>
        <p:nvSpPr>
          <p:cNvPr id="11" name="مربع نص 10">
            <a:hlinkClick r:id="rId3" action="ppaction://hlinksldjump"/>
          </p:cNvPr>
          <p:cNvSpPr txBox="1"/>
          <p:nvPr/>
        </p:nvSpPr>
        <p:spPr>
          <a:xfrm>
            <a:off x="1115616" y="3409836"/>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(219 – 350)</a:t>
            </a:r>
            <a:endParaRPr lang="en-US" sz="2800" dirty="0"/>
          </a:p>
        </p:txBody>
      </p:sp>
      <p:sp>
        <p:nvSpPr>
          <p:cNvPr id="12" name="مربع نص 11">
            <a:hlinkClick r:id="rId4" action="ppaction://hlinksldjump"/>
          </p:cNvPr>
          <p:cNvSpPr txBox="1"/>
          <p:nvPr/>
        </p:nvSpPr>
        <p:spPr>
          <a:xfrm>
            <a:off x="1115616" y="4149080"/>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(360 – 486)</a:t>
            </a:r>
            <a:endParaRPr lang="en-US" sz="2800" dirty="0"/>
          </a:p>
        </p:txBody>
      </p:sp>
      <p:sp>
        <p:nvSpPr>
          <p:cNvPr id="13" name="مربع نص 12">
            <a:hlinkClick r:id="rId5" action="ppaction://hlinksldjump"/>
          </p:cNvPr>
          <p:cNvSpPr txBox="1"/>
          <p:nvPr/>
        </p:nvSpPr>
        <p:spPr>
          <a:xfrm>
            <a:off x="5940152" y="4057908"/>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(101 – 196)</a:t>
            </a:r>
            <a:endParaRPr lang="en-US" sz="2800" dirty="0"/>
          </a:p>
        </p:txBody>
      </p:sp>
      <p:sp>
        <p:nvSpPr>
          <p:cNvPr id="17" name="زر إجراء: الصفحة الرئيسية 16">
            <a:hlinkClick r:id="" action="ppaction://hlinkshowjump?jump=firstslide" highlightClick="1"/>
          </p:cNvPr>
          <p:cNvSpPr/>
          <p:nvPr/>
        </p:nvSpPr>
        <p:spPr>
          <a:xfrm>
            <a:off x="251520" y="5229200"/>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4716016" y="908720"/>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MIS</a:t>
            </a:r>
            <a:endParaRPr lang="en-US" sz="2800" dirty="0"/>
          </a:p>
        </p:txBody>
      </p:sp>
      <p:sp>
        <p:nvSpPr>
          <p:cNvPr id="5" name="مربع نص 4"/>
          <p:cNvSpPr txBox="1"/>
          <p:nvPr/>
        </p:nvSpPr>
        <p:spPr>
          <a:xfrm>
            <a:off x="755576" y="817548"/>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(301)</a:t>
            </a:r>
            <a:endParaRPr lang="en-US" sz="2800" dirty="0"/>
          </a:p>
        </p:txBody>
      </p:sp>
      <p:sp>
        <p:nvSpPr>
          <p:cNvPr id="6" name="مربع نص 5"/>
          <p:cNvSpPr txBox="1"/>
          <p:nvPr/>
        </p:nvSpPr>
        <p:spPr>
          <a:xfrm>
            <a:off x="5508104" y="260648"/>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7" name="مربع نص 6"/>
          <p:cNvSpPr txBox="1"/>
          <p:nvPr/>
        </p:nvSpPr>
        <p:spPr>
          <a:xfrm>
            <a:off x="539552" y="260648"/>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8" name="مربع نص 7"/>
          <p:cNvSpPr txBox="1"/>
          <p:nvPr/>
        </p:nvSpPr>
        <p:spPr>
          <a:xfrm>
            <a:off x="-396552" y="1844824"/>
            <a:ext cx="9865096" cy="1569660"/>
          </a:xfrm>
          <a:prstGeom prst="rect">
            <a:avLst/>
          </a:prstGeom>
          <a:noFill/>
        </p:spPr>
        <p:txBody>
          <a:bodyPr wrap="square" rtlCol="1">
            <a:spAutoFit/>
          </a:bodyPr>
          <a:lstStyle/>
          <a:p>
            <a:pPr algn="ctr">
              <a:buFont typeface="Arial" pitchFamily="34" charset="0"/>
              <a:buChar char="•"/>
            </a:pPr>
            <a:r>
              <a:rPr lang="ar-SA" sz="4800" b="1" dirty="0" smtClean="0">
                <a:latin typeface="Arabic Typesetting" pitchFamily="66" charset="-78"/>
                <a:cs typeface="Arabic Typesetting" pitchFamily="66" charset="-78"/>
              </a:rPr>
              <a:t>عزيزي الطالب قم </a:t>
            </a:r>
            <a:r>
              <a:rPr lang="ar-SA" sz="4800" b="1" dirty="0" err="1" smtClean="0">
                <a:latin typeface="Arabic Typesetting" pitchFamily="66" charset="-78"/>
                <a:cs typeface="Arabic Typesetting" pitchFamily="66" charset="-78"/>
              </a:rPr>
              <a:t>بإختيار</a:t>
            </a:r>
            <a:r>
              <a:rPr lang="ar-SA" sz="4800" b="1" dirty="0" smtClean="0">
                <a:latin typeface="Arabic Typesetting" pitchFamily="66" charset="-78"/>
                <a:cs typeface="Arabic Typesetting" pitchFamily="66" charset="-78"/>
              </a:rPr>
              <a:t> الثلاث أرقام الأخيرة من رقمك الأكاديمي:</a:t>
            </a:r>
          </a:p>
          <a:p>
            <a:pPr algn="ctr">
              <a:buFont typeface="Arial" pitchFamily="34" charset="0"/>
              <a:buChar char="•"/>
            </a:pPr>
            <a:r>
              <a:rPr lang="ar-SA" sz="4800" b="1" dirty="0" smtClean="0">
                <a:latin typeface="Arabic Typesetting" pitchFamily="66" charset="-78"/>
                <a:cs typeface="Arabic Typesetting" pitchFamily="66" charset="-78"/>
              </a:rPr>
              <a:t>(</a:t>
            </a:r>
            <a:r>
              <a:rPr lang="en-US" sz="4800" b="1" dirty="0" smtClean="0">
                <a:latin typeface="Arabic Typesetting" pitchFamily="66" charset="-78"/>
                <a:cs typeface="Arabic Typesetting" pitchFamily="66" charset="-78"/>
              </a:rPr>
              <a:t>to</a:t>
            </a:r>
            <a:r>
              <a:rPr lang="ar-SA" sz="4800" b="1" dirty="0" smtClean="0">
                <a:latin typeface="Arabic Typesetting" pitchFamily="66" charset="-78"/>
                <a:cs typeface="Arabic Typesetting" pitchFamily="66" charset="-78"/>
              </a:rPr>
              <a:t> </a:t>
            </a:r>
            <a:r>
              <a:rPr lang="en-US" sz="4800" b="1" dirty="0" smtClean="0">
                <a:latin typeface="Arabic Typesetting" pitchFamily="66" charset="-78"/>
                <a:cs typeface="Arabic Typesetting" pitchFamily="66" charset="-78"/>
              </a:rPr>
              <a:t>from -</a:t>
            </a:r>
            <a:r>
              <a:rPr lang="ar-SA" sz="4800" b="1" dirty="0" smtClean="0">
                <a:latin typeface="Arabic Typesetting" pitchFamily="66" charset="-78"/>
                <a:cs typeface="Arabic Typesetting" pitchFamily="66" charset="-78"/>
              </a:rPr>
              <a:t>)</a:t>
            </a:r>
            <a:endParaRPr lang="ar-SA" sz="4800" b="1" dirty="0">
              <a:latin typeface="Arabic Typesetting" pitchFamily="66" charset="-78"/>
              <a:cs typeface="Arabic Typesetting" pitchFamily="66" charset="-78"/>
            </a:endParaRPr>
          </a:p>
        </p:txBody>
      </p:sp>
      <p:sp>
        <p:nvSpPr>
          <p:cNvPr id="9" name="مربع نص 8"/>
          <p:cNvSpPr txBox="1"/>
          <p:nvPr/>
        </p:nvSpPr>
        <p:spPr>
          <a:xfrm>
            <a:off x="755576" y="5325015"/>
            <a:ext cx="8064896" cy="1477328"/>
          </a:xfrm>
          <a:prstGeom prst="rect">
            <a:avLst/>
          </a:prstGeom>
          <a:noFill/>
        </p:spPr>
        <p:txBody>
          <a:bodyPr wrap="square" rtlCol="1">
            <a:spAutoFit/>
          </a:bodyPr>
          <a:lstStyle/>
          <a:p>
            <a:r>
              <a:rPr lang="ar-SA" dirty="0" smtClean="0"/>
              <a:t>مثال :</a:t>
            </a:r>
          </a:p>
          <a:p>
            <a:r>
              <a:rPr lang="ar-SA" dirty="0" smtClean="0"/>
              <a:t>إذا كان رقمك الأكاديمي  28110232 وكانت الاختيار كالتالي :</a:t>
            </a:r>
          </a:p>
          <a:p>
            <a:r>
              <a:rPr lang="ar-SA" dirty="0" smtClean="0"/>
              <a:t>(200 – 259)     ,    (300 – 385)  </a:t>
            </a:r>
          </a:p>
          <a:p>
            <a:r>
              <a:rPr lang="ar-SA" dirty="0" smtClean="0"/>
              <a:t>فإن الثلاث الأرقام الأخيرة(232) من رقمك الأكاديمي تقع بين 200 </a:t>
            </a:r>
            <a:r>
              <a:rPr lang="ar-SA" dirty="0" err="1" smtClean="0"/>
              <a:t>و</a:t>
            </a:r>
            <a:r>
              <a:rPr lang="ar-SA" dirty="0" smtClean="0"/>
              <a:t> 259 , لتتمكن من رؤية موقع استلامك للكتب</a:t>
            </a:r>
            <a:endParaRPr lang="ar-SA" dirty="0"/>
          </a:p>
        </p:txBody>
      </p:sp>
      <p:sp>
        <p:nvSpPr>
          <p:cNvPr id="12" name="مربع نص 11"/>
          <p:cNvSpPr txBox="1"/>
          <p:nvPr/>
        </p:nvSpPr>
        <p:spPr>
          <a:xfrm>
            <a:off x="3419872" y="400506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(071 – 363)</a:t>
            </a:r>
            <a:endParaRPr lang="en-US" sz="2800" dirty="0"/>
          </a:p>
        </p:txBody>
      </p:sp>
      <p:sp>
        <p:nvSpPr>
          <p:cNvPr id="14" name="زر إجراء: الصفحة الرئيسية 13">
            <a:hlinkClick r:id="" action="ppaction://hlinkshowjump?jump=firstslide" highlightClick="1"/>
          </p:cNvPr>
          <p:cNvSpPr/>
          <p:nvPr/>
        </p:nvSpPr>
        <p:spPr>
          <a:xfrm>
            <a:off x="251520" y="5229200"/>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4716016" y="908720"/>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Civil Engineering</a:t>
            </a:r>
            <a:endParaRPr lang="ar-SA" sz="2800" dirty="0" smtClean="0"/>
          </a:p>
        </p:txBody>
      </p:sp>
      <p:sp>
        <p:nvSpPr>
          <p:cNvPr id="5" name="مربع نص 4"/>
          <p:cNvSpPr txBox="1"/>
          <p:nvPr/>
        </p:nvSpPr>
        <p:spPr>
          <a:xfrm>
            <a:off x="755576" y="817548"/>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(271)</a:t>
            </a:r>
            <a:endParaRPr lang="en-US" sz="2800" dirty="0"/>
          </a:p>
        </p:txBody>
      </p:sp>
      <p:sp>
        <p:nvSpPr>
          <p:cNvPr id="6" name="مربع نص 5"/>
          <p:cNvSpPr txBox="1"/>
          <p:nvPr/>
        </p:nvSpPr>
        <p:spPr>
          <a:xfrm>
            <a:off x="5508104" y="260648"/>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7" name="مربع نص 6"/>
          <p:cNvSpPr txBox="1"/>
          <p:nvPr/>
        </p:nvSpPr>
        <p:spPr>
          <a:xfrm>
            <a:off x="539552" y="260648"/>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8" name="مربع نص 7"/>
          <p:cNvSpPr txBox="1"/>
          <p:nvPr/>
        </p:nvSpPr>
        <p:spPr>
          <a:xfrm>
            <a:off x="-396552" y="1844824"/>
            <a:ext cx="9865096" cy="1569660"/>
          </a:xfrm>
          <a:prstGeom prst="rect">
            <a:avLst/>
          </a:prstGeom>
          <a:noFill/>
        </p:spPr>
        <p:txBody>
          <a:bodyPr wrap="square" rtlCol="1">
            <a:spAutoFit/>
          </a:bodyPr>
          <a:lstStyle/>
          <a:p>
            <a:pPr algn="ctr">
              <a:buFont typeface="Arial" pitchFamily="34" charset="0"/>
              <a:buChar char="•"/>
            </a:pPr>
            <a:r>
              <a:rPr lang="ar-SA" sz="4800" b="1" dirty="0" smtClean="0">
                <a:latin typeface="Arabic Typesetting" pitchFamily="66" charset="-78"/>
                <a:cs typeface="Arabic Typesetting" pitchFamily="66" charset="-78"/>
              </a:rPr>
              <a:t>عزيزي الطالب قم </a:t>
            </a:r>
            <a:r>
              <a:rPr lang="ar-SA" sz="4800" b="1" dirty="0" err="1" smtClean="0">
                <a:latin typeface="Arabic Typesetting" pitchFamily="66" charset="-78"/>
                <a:cs typeface="Arabic Typesetting" pitchFamily="66" charset="-78"/>
              </a:rPr>
              <a:t>بإختيار</a:t>
            </a:r>
            <a:r>
              <a:rPr lang="ar-SA" sz="4800" b="1" dirty="0" smtClean="0">
                <a:latin typeface="Arabic Typesetting" pitchFamily="66" charset="-78"/>
                <a:cs typeface="Arabic Typesetting" pitchFamily="66" charset="-78"/>
              </a:rPr>
              <a:t> الثلاث أرقام الأخيرة من رقمك الأكاديمي:</a:t>
            </a:r>
          </a:p>
          <a:p>
            <a:pPr algn="ctr">
              <a:buFont typeface="Arial" pitchFamily="34" charset="0"/>
              <a:buChar char="•"/>
            </a:pPr>
            <a:r>
              <a:rPr lang="ar-SA" sz="4800" b="1" dirty="0" smtClean="0">
                <a:latin typeface="Arabic Typesetting" pitchFamily="66" charset="-78"/>
                <a:cs typeface="Arabic Typesetting" pitchFamily="66" charset="-78"/>
              </a:rPr>
              <a:t>(</a:t>
            </a:r>
            <a:r>
              <a:rPr lang="en-US" sz="4800" b="1" dirty="0" smtClean="0">
                <a:latin typeface="Arabic Typesetting" pitchFamily="66" charset="-78"/>
                <a:cs typeface="Arabic Typesetting" pitchFamily="66" charset="-78"/>
              </a:rPr>
              <a:t>to</a:t>
            </a:r>
            <a:r>
              <a:rPr lang="ar-SA" sz="4800" b="1" dirty="0" smtClean="0">
                <a:latin typeface="Arabic Typesetting" pitchFamily="66" charset="-78"/>
                <a:cs typeface="Arabic Typesetting" pitchFamily="66" charset="-78"/>
              </a:rPr>
              <a:t> </a:t>
            </a:r>
            <a:r>
              <a:rPr lang="en-US" sz="4800" b="1" dirty="0" smtClean="0">
                <a:latin typeface="Arabic Typesetting" pitchFamily="66" charset="-78"/>
                <a:cs typeface="Arabic Typesetting" pitchFamily="66" charset="-78"/>
              </a:rPr>
              <a:t>from -</a:t>
            </a:r>
            <a:r>
              <a:rPr lang="ar-SA" sz="4800" b="1" dirty="0" smtClean="0">
                <a:latin typeface="Arabic Typesetting" pitchFamily="66" charset="-78"/>
                <a:cs typeface="Arabic Typesetting" pitchFamily="66" charset="-78"/>
              </a:rPr>
              <a:t>)</a:t>
            </a:r>
            <a:endParaRPr lang="ar-SA" sz="4800" b="1" dirty="0">
              <a:latin typeface="Arabic Typesetting" pitchFamily="66" charset="-78"/>
              <a:cs typeface="Arabic Typesetting" pitchFamily="66" charset="-78"/>
            </a:endParaRPr>
          </a:p>
        </p:txBody>
      </p:sp>
      <p:sp>
        <p:nvSpPr>
          <p:cNvPr id="9" name="مربع نص 8"/>
          <p:cNvSpPr txBox="1"/>
          <p:nvPr/>
        </p:nvSpPr>
        <p:spPr>
          <a:xfrm>
            <a:off x="755576" y="5325015"/>
            <a:ext cx="8064896" cy="1477328"/>
          </a:xfrm>
          <a:prstGeom prst="rect">
            <a:avLst/>
          </a:prstGeom>
          <a:noFill/>
        </p:spPr>
        <p:txBody>
          <a:bodyPr wrap="square" rtlCol="1">
            <a:spAutoFit/>
          </a:bodyPr>
          <a:lstStyle/>
          <a:p>
            <a:r>
              <a:rPr lang="ar-SA" dirty="0" smtClean="0"/>
              <a:t>مثال :</a:t>
            </a:r>
          </a:p>
          <a:p>
            <a:r>
              <a:rPr lang="ar-SA" dirty="0" smtClean="0"/>
              <a:t>إذا كان رقمك الأكاديمي  28110232 وكانت الاختيار كالتالي :</a:t>
            </a:r>
          </a:p>
          <a:p>
            <a:r>
              <a:rPr lang="ar-SA" dirty="0" smtClean="0"/>
              <a:t>(200 – 259)     ,    (300 – 385)  </a:t>
            </a:r>
          </a:p>
          <a:p>
            <a:r>
              <a:rPr lang="ar-SA" dirty="0" smtClean="0"/>
              <a:t>فإن الثلاث الأرقام الأخيرة(232) من رقمك الأكاديمي تقع بين 200 </a:t>
            </a:r>
            <a:r>
              <a:rPr lang="ar-SA" dirty="0" err="1" smtClean="0"/>
              <a:t>و</a:t>
            </a:r>
            <a:r>
              <a:rPr lang="ar-SA" dirty="0" smtClean="0"/>
              <a:t> 259 , لتتمكن من رؤية موقع استلامك للكتب</a:t>
            </a:r>
            <a:endParaRPr lang="ar-SA" dirty="0"/>
          </a:p>
        </p:txBody>
      </p:sp>
      <p:sp>
        <p:nvSpPr>
          <p:cNvPr id="10" name="مربع نص 9">
            <a:hlinkClick r:id="rId2" action="ppaction://hlinksldjump"/>
          </p:cNvPr>
          <p:cNvSpPr txBox="1"/>
          <p:nvPr/>
        </p:nvSpPr>
        <p:spPr>
          <a:xfrm>
            <a:off x="5940152" y="3789040"/>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(013 – 043)</a:t>
            </a:r>
            <a:endParaRPr lang="en-US" sz="2800" dirty="0"/>
          </a:p>
        </p:txBody>
      </p:sp>
      <p:sp>
        <p:nvSpPr>
          <p:cNvPr id="11" name="مربع نص 10">
            <a:hlinkClick r:id="rId3" action="ppaction://hlinksldjump"/>
          </p:cNvPr>
          <p:cNvSpPr txBox="1"/>
          <p:nvPr/>
        </p:nvSpPr>
        <p:spPr>
          <a:xfrm>
            <a:off x="1115616" y="3789040"/>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(050 – 138)</a:t>
            </a:r>
            <a:endParaRPr lang="en-US" sz="2800" dirty="0"/>
          </a:p>
        </p:txBody>
      </p:sp>
      <p:sp>
        <p:nvSpPr>
          <p:cNvPr id="14" name="زر إجراء: الصفحة الرئيسية 13">
            <a:hlinkClick r:id="" action="ppaction://hlinkshowjump?jump=firstslide" highlightClick="1"/>
          </p:cNvPr>
          <p:cNvSpPr/>
          <p:nvPr/>
        </p:nvSpPr>
        <p:spPr>
          <a:xfrm>
            <a:off x="251520" y="5229200"/>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4716016" y="908720"/>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Civil Engineering</a:t>
            </a:r>
            <a:endParaRPr lang="ar-SA" sz="2800" dirty="0" smtClean="0"/>
          </a:p>
        </p:txBody>
      </p:sp>
      <p:sp>
        <p:nvSpPr>
          <p:cNvPr id="5" name="مربع نص 4"/>
          <p:cNvSpPr txBox="1"/>
          <p:nvPr/>
        </p:nvSpPr>
        <p:spPr>
          <a:xfrm>
            <a:off x="755576" y="817548"/>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(281)</a:t>
            </a:r>
            <a:endParaRPr lang="en-US" sz="2800" dirty="0"/>
          </a:p>
        </p:txBody>
      </p:sp>
      <p:sp>
        <p:nvSpPr>
          <p:cNvPr id="6" name="مربع نص 5"/>
          <p:cNvSpPr txBox="1"/>
          <p:nvPr/>
        </p:nvSpPr>
        <p:spPr>
          <a:xfrm>
            <a:off x="5508104" y="260648"/>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7" name="مربع نص 6"/>
          <p:cNvSpPr txBox="1"/>
          <p:nvPr/>
        </p:nvSpPr>
        <p:spPr>
          <a:xfrm>
            <a:off x="539552" y="260648"/>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8" name="مربع نص 7"/>
          <p:cNvSpPr txBox="1"/>
          <p:nvPr/>
        </p:nvSpPr>
        <p:spPr>
          <a:xfrm>
            <a:off x="-396552" y="1844824"/>
            <a:ext cx="9865096" cy="1569660"/>
          </a:xfrm>
          <a:prstGeom prst="rect">
            <a:avLst/>
          </a:prstGeom>
          <a:noFill/>
        </p:spPr>
        <p:txBody>
          <a:bodyPr wrap="square" rtlCol="1">
            <a:spAutoFit/>
          </a:bodyPr>
          <a:lstStyle/>
          <a:p>
            <a:pPr algn="ctr">
              <a:buFont typeface="Arial" pitchFamily="34" charset="0"/>
              <a:buChar char="•"/>
            </a:pPr>
            <a:r>
              <a:rPr lang="ar-SA" sz="4800" b="1" dirty="0" smtClean="0">
                <a:latin typeface="Arabic Typesetting" pitchFamily="66" charset="-78"/>
                <a:cs typeface="Arabic Typesetting" pitchFamily="66" charset="-78"/>
              </a:rPr>
              <a:t>عزيزي الطالب قم </a:t>
            </a:r>
            <a:r>
              <a:rPr lang="ar-SA" sz="4800" b="1" dirty="0" err="1" smtClean="0">
                <a:latin typeface="Arabic Typesetting" pitchFamily="66" charset="-78"/>
                <a:cs typeface="Arabic Typesetting" pitchFamily="66" charset="-78"/>
              </a:rPr>
              <a:t>بإختيار</a:t>
            </a:r>
            <a:r>
              <a:rPr lang="ar-SA" sz="4800" b="1" dirty="0" smtClean="0">
                <a:latin typeface="Arabic Typesetting" pitchFamily="66" charset="-78"/>
                <a:cs typeface="Arabic Typesetting" pitchFamily="66" charset="-78"/>
              </a:rPr>
              <a:t> الثلاث أرقام الأخيرة من رقمك الأكاديمي:</a:t>
            </a:r>
          </a:p>
          <a:p>
            <a:pPr algn="ctr">
              <a:buFont typeface="Arial" pitchFamily="34" charset="0"/>
              <a:buChar char="•"/>
            </a:pPr>
            <a:r>
              <a:rPr lang="ar-SA" sz="4800" b="1" dirty="0" smtClean="0">
                <a:latin typeface="Arabic Typesetting" pitchFamily="66" charset="-78"/>
                <a:cs typeface="Arabic Typesetting" pitchFamily="66" charset="-78"/>
              </a:rPr>
              <a:t>(</a:t>
            </a:r>
            <a:r>
              <a:rPr lang="en-US" sz="4800" b="1" dirty="0" smtClean="0">
                <a:latin typeface="Arabic Typesetting" pitchFamily="66" charset="-78"/>
                <a:cs typeface="Arabic Typesetting" pitchFamily="66" charset="-78"/>
              </a:rPr>
              <a:t>to</a:t>
            </a:r>
            <a:r>
              <a:rPr lang="ar-SA" sz="4800" b="1" dirty="0" smtClean="0">
                <a:latin typeface="Arabic Typesetting" pitchFamily="66" charset="-78"/>
                <a:cs typeface="Arabic Typesetting" pitchFamily="66" charset="-78"/>
              </a:rPr>
              <a:t> </a:t>
            </a:r>
            <a:r>
              <a:rPr lang="en-US" sz="4800" b="1" dirty="0" smtClean="0">
                <a:latin typeface="Arabic Typesetting" pitchFamily="66" charset="-78"/>
                <a:cs typeface="Arabic Typesetting" pitchFamily="66" charset="-78"/>
              </a:rPr>
              <a:t>from -</a:t>
            </a:r>
            <a:r>
              <a:rPr lang="ar-SA" sz="4800" b="1" dirty="0" smtClean="0">
                <a:latin typeface="Arabic Typesetting" pitchFamily="66" charset="-78"/>
                <a:cs typeface="Arabic Typesetting" pitchFamily="66" charset="-78"/>
              </a:rPr>
              <a:t>)</a:t>
            </a:r>
            <a:endParaRPr lang="ar-SA" sz="4800" b="1" dirty="0">
              <a:latin typeface="Arabic Typesetting" pitchFamily="66" charset="-78"/>
              <a:cs typeface="Arabic Typesetting" pitchFamily="66" charset="-78"/>
            </a:endParaRPr>
          </a:p>
        </p:txBody>
      </p:sp>
      <p:sp>
        <p:nvSpPr>
          <p:cNvPr id="9" name="مربع نص 8"/>
          <p:cNvSpPr txBox="1"/>
          <p:nvPr/>
        </p:nvSpPr>
        <p:spPr>
          <a:xfrm>
            <a:off x="755576" y="5325015"/>
            <a:ext cx="8064896" cy="1477328"/>
          </a:xfrm>
          <a:prstGeom prst="rect">
            <a:avLst/>
          </a:prstGeom>
          <a:noFill/>
        </p:spPr>
        <p:txBody>
          <a:bodyPr wrap="square" rtlCol="1">
            <a:spAutoFit/>
          </a:bodyPr>
          <a:lstStyle/>
          <a:p>
            <a:r>
              <a:rPr lang="ar-SA" dirty="0" smtClean="0"/>
              <a:t>مثال :</a:t>
            </a:r>
          </a:p>
          <a:p>
            <a:r>
              <a:rPr lang="ar-SA" dirty="0" smtClean="0"/>
              <a:t>إذا كان رقمك الأكاديمي  28110232 وكانت الاختيار كالتالي :</a:t>
            </a:r>
          </a:p>
          <a:p>
            <a:r>
              <a:rPr lang="ar-SA" dirty="0" smtClean="0"/>
              <a:t>(200 – 259)     ,    (300 – 385)  </a:t>
            </a:r>
          </a:p>
          <a:p>
            <a:r>
              <a:rPr lang="ar-SA" dirty="0" smtClean="0"/>
              <a:t>فإن الثلاث الأرقام الأخيرة(232) من رقمك الأكاديمي تقع بين 200 </a:t>
            </a:r>
            <a:r>
              <a:rPr lang="ar-SA" dirty="0" err="1" smtClean="0"/>
              <a:t>و</a:t>
            </a:r>
            <a:r>
              <a:rPr lang="ar-SA" dirty="0" smtClean="0"/>
              <a:t> 259 , لتتمكن من رؤية موقع استلامك للكتب</a:t>
            </a:r>
            <a:endParaRPr lang="ar-SA" dirty="0"/>
          </a:p>
        </p:txBody>
      </p:sp>
      <p:sp>
        <p:nvSpPr>
          <p:cNvPr id="10" name="مربع نص 9">
            <a:hlinkClick r:id="rId2" action="ppaction://hlinksldjump"/>
          </p:cNvPr>
          <p:cNvSpPr txBox="1"/>
          <p:nvPr/>
        </p:nvSpPr>
        <p:spPr>
          <a:xfrm>
            <a:off x="3563888" y="3913892"/>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(029 – 381)</a:t>
            </a:r>
            <a:endParaRPr lang="en-US" sz="2800" dirty="0"/>
          </a:p>
        </p:txBody>
      </p:sp>
      <p:sp>
        <p:nvSpPr>
          <p:cNvPr id="12" name="زر إجراء: الصفحة الرئيسية 11">
            <a:hlinkClick r:id="" action="ppaction://hlinkshowjump?jump=firstslide" highlightClick="1"/>
          </p:cNvPr>
          <p:cNvSpPr/>
          <p:nvPr/>
        </p:nvSpPr>
        <p:spPr>
          <a:xfrm>
            <a:off x="251520" y="5229200"/>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4716016" y="908720"/>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Civil Engineering</a:t>
            </a:r>
            <a:endParaRPr lang="ar-SA" sz="2800" dirty="0" smtClean="0"/>
          </a:p>
        </p:txBody>
      </p:sp>
      <p:sp>
        <p:nvSpPr>
          <p:cNvPr id="5" name="مربع نص 4"/>
          <p:cNvSpPr txBox="1"/>
          <p:nvPr/>
        </p:nvSpPr>
        <p:spPr>
          <a:xfrm>
            <a:off x="755576" y="817548"/>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(291) , (292)</a:t>
            </a:r>
            <a:endParaRPr lang="en-US" sz="2800" dirty="0"/>
          </a:p>
        </p:txBody>
      </p:sp>
      <p:sp>
        <p:nvSpPr>
          <p:cNvPr id="6" name="مربع نص 5"/>
          <p:cNvSpPr txBox="1"/>
          <p:nvPr/>
        </p:nvSpPr>
        <p:spPr>
          <a:xfrm>
            <a:off x="5508104" y="260648"/>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7" name="مربع نص 6"/>
          <p:cNvSpPr txBox="1"/>
          <p:nvPr/>
        </p:nvSpPr>
        <p:spPr>
          <a:xfrm>
            <a:off x="539552" y="260648"/>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8" name="مربع نص 7"/>
          <p:cNvSpPr txBox="1"/>
          <p:nvPr/>
        </p:nvSpPr>
        <p:spPr>
          <a:xfrm>
            <a:off x="-396552" y="1844824"/>
            <a:ext cx="9865096" cy="1569660"/>
          </a:xfrm>
          <a:prstGeom prst="rect">
            <a:avLst/>
          </a:prstGeom>
          <a:noFill/>
        </p:spPr>
        <p:txBody>
          <a:bodyPr wrap="square" rtlCol="1">
            <a:spAutoFit/>
          </a:bodyPr>
          <a:lstStyle/>
          <a:p>
            <a:pPr algn="ctr">
              <a:buFont typeface="Arial" pitchFamily="34" charset="0"/>
              <a:buChar char="•"/>
            </a:pPr>
            <a:r>
              <a:rPr lang="ar-SA" sz="4800" b="1" dirty="0" smtClean="0">
                <a:latin typeface="Arabic Typesetting" pitchFamily="66" charset="-78"/>
                <a:cs typeface="Arabic Typesetting" pitchFamily="66" charset="-78"/>
              </a:rPr>
              <a:t>عزيزي الطالب قم </a:t>
            </a:r>
            <a:r>
              <a:rPr lang="ar-SA" sz="4800" b="1" dirty="0" err="1" smtClean="0">
                <a:latin typeface="Arabic Typesetting" pitchFamily="66" charset="-78"/>
                <a:cs typeface="Arabic Typesetting" pitchFamily="66" charset="-78"/>
              </a:rPr>
              <a:t>بإختيار</a:t>
            </a:r>
            <a:r>
              <a:rPr lang="ar-SA" sz="4800" b="1" dirty="0" smtClean="0">
                <a:latin typeface="Arabic Typesetting" pitchFamily="66" charset="-78"/>
                <a:cs typeface="Arabic Typesetting" pitchFamily="66" charset="-78"/>
              </a:rPr>
              <a:t> الثلاث أرقام الأخيرة من رقمك الأكاديمي:</a:t>
            </a:r>
          </a:p>
          <a:p>
            <a:pPr algn="ctr">
              <a:buFont typeface="Arial" pitchFamily="34" charset="0"/>
              <a:buChar char="•"/>
            </a:pPr>
            <a:r>
              <a:rPr lang="ar-SA" sz="4800" b="1" dirty="0" smtClean="0">
                <a:latin typeface="Arabic Typesetting" pitchFamily="66" charset="-78"/>
                <a:cs typeface="Arabic Typesetting" pitchFamily="66" charset="-78"/>
              </a:rPr>
              <a:t>(</a:t>
            </a:r>
            <a:r>
              <a:rPr lang="en-US" sz="4800" b="1" dirty="0" smtClean="0">
                <a:latin typeface="Arabic Typesetting" pitchFamily="66" charset="-78"/>
                <a:cs typeface="Arabic Typesetting" pitchFamily="66" charset="-78"/>
              </a:rPr>
              <a:t>to</a:t>
            </a:r>
            <a:r>
              <a:rPr lang="ar-SA" sz="4800" b="1" dirty="0" smtClean="0">
                <a:latin typeface="Arabic Typesetting" pitchFamily="66" charset="-78"/>
                <a:cs typeface="Arabic Typesetting" pitchFamily="66" charset="-78"/>
              </a:rPr>
              <a:t> </a:t>
            </a:r>
            <a:r>
              <a:rPr lang="en-US" sz="4800" b="1" dirty="0" smtClean="0">
                <a:latin typeface="Arabic Typesetting" pitchFamily="66" charset="-78"/>
                <a:cs typeface="Arabic Typesetting" pitchFamily="66" charset="-78"/>
              </a:rPr>
              <a:t>from -</a:t>
            </a:r>
            <a:r>
              <a:rPr lang="ar-SA" sz="4800" b="1" dirty="0" smtClean="0">
                <a:latin typeface="Arabic Typesetting" pitchFamily="66" charset="-78"/>
                <a:cs typeface="Arabic Typesetting" pitchFamily="66" charset="-78"/>
              </a:rPr>
              <a:t>)</a:t>
            </a:r>
            <a:endParaRPr lang="ar-SA" sz="4800" b="1" dirty="0">
              <a:latin typeface="Arabic Typesetting" pitchFamily="66" charset="-78"/>
              <a:cs typeface="Arabic Typesetting" pitchFamily="66" charset="-78"/>
            </a:endParaRPr>
          </a:p>
        </p:txBody>
      </p:sp>
      <p:sp>
        <p:nvSpPr>
          <p:cNvPr id="9" name="مربع نص 8"/>
          <p:cNvSpPr txBox="1"/>
          <p:nvPr/>
        </p:nvSpPr>
        <p:spPr>
          <a:xfrm>
            <a:off x="755576" y="5325015"/>
            <a:ext cx="8064896" cy="1477328"/>
          </a:xfrm>
          <a:prstGeom prst="rect">
            <a:avLst/>
          </a:prstGeom>
          <a:noFill/>
        </p:spPr>
        <p:txBody>
          <a:bodyPr wrap="square" rtlCol="1">
            <a:spAutoFit/>
          </a:bodyPr>
          <a:lstStyle/>
          <a:p>
            <a:r>
              <a:rPr lang="ar-SA" dirty="0" smtClean="0"/>
              <a:t>مثال :</a:t>
            </a:r>
          </a:p>
          <a:p>
            <a:r>
              <a:rPr lang="ar-SA" dirty="0" smtClean="0"/>
              <a:t>إذا كان رقمك الأكاديمي  28110232 وكانت الاختيار كالتالي :</a:t>
            </a:r>
          </a:p>
          <a:p>
            <a:r>
              <a:rPr lang="ar-SA" dirty="0" smtClean="0"/>
              <a:t>(200 – 259)     ,    (300 – 385)  </a:t>
            </a:r>
          </a:p>
          <a:p>
            <a:r>
              <a:rPr lang="ar-SA" dirty="0" smtClean="0"/>
              <a:t>فإن الثلاث الأرقام الأخيرة(232) من رقمك الأكاديمي تقع بين 200 </a:t>
            </a:r>
            <a:r>
              <a:rPr lang="ar-SA" dirty="0" err="1" smtClean="0"/>
              <a:t>و</a:t>
            </a:r>
            <a:r>
              <a:rPr lang="ar-SA" dirty="0" smtClean="0"/>
              <a:t> 259 , لتتمكن من رؤية موقع استلامك للكتب</a:t>
            </a:r>
            <a:endParaRPr lang="ar-SA" dirty="0"/>
          </a:p>
        </p:txBody>
      </p:sp>
      <p:sp>
        <p:nvSpPr>
          <p:cNvPr id="10" name="مربع نص 9">
            <a:hlinkClick r:id="rId2" action="ppaction://hlinksldjump"/>
          </p:cNvPr>
          <p:cNvSpPr txBox="1"/>
          <p:nvPr/>
        </p:nvSpPr>
        <p:spPr>
          <a:xfrm>
            <a:off x="5940152" y="3789040"/>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(038 – 227)</a:t>
            </a:r>
            <a:endParaRPr lang="en-US" sz="2800" dirty="0"/>
          </a:p>
        </p:txBody>
      </p:sp>
      <p:sp>
        <p:nvSpPr>
          <p:cNvPr id="11" name="مربع نص 10">
            <a:hlinkClick r:id="rId3" action="ppaction://hlinksldjump"/>
          </p:cNvPr>
          <p:cNvSpPr txBox="1"/>
          <p:nvPr/>
        </p:nvSpPr>
        <p:spPr>
          <a:xfrm>
            <a:off x="1115616" y="3789040"/>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(231 – 407)</a:t>
            </a:r>
            <a:endParaRPr lang="en-US" sz="2800" dirty="0"/>
          </a:p>
        </p:txBody>
      </p:sp>
      <p:sp>
        <p:nvSpPr>
          <p:cNvPr id="12" name="زر إجراء: الصفحة الرئيسية 11">
            <a:hlinkClick r:id="" action="ppaction://hlinkshowjump?jump=firstslide" highlightClick="1"/>
          </p:cNvPr>
          <p:cNvSpPr/>
          <p:nvPr/>
        </p:nvSpPr>
        <p:spPr>
          <a:xfrm>
            <a:off x="251520" y="5229200"/>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4716016" y="908720"/>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Civil Engineering</a:t>
            </a:r>
            <a:endParaRPr lang="ar-SA" sz="2800" dirty="0" smtClean="0"/>
          </a:p>
        </p:txBody>
      </p:sp>
      <p:sp>
        <p:nvSpPr>
          <p:cNvPr id="5" name="مربع نص 4"/>
          <p:cNvSpPr txBox="1"/>
          <p:nvPr/>
        </p:nvSpPr>
        <p:spPr>
          <a:xfrm>
            <a:off x="755576" y="817548"/>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(301)</a:t>
            </a:r>
            <a:endParaRPr lang="en-US" sz="2800" dirty="0"/>
          </a:p>
        </p:txBody>
      </p:sp>
      <p:sp>
        <p:nvSpPr>
          <p:cNvPr id="6" name="مربع نص 5"/>
          <p:cNvSpPr txBox="1"/>
          <p:nvPr/>
        </p:nvSpPr>
        <p:spPr>
          <a:xfrm>
            <a:off x="5508104" y="260648"/>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7" name="مربع نص 6"/>
          <p:cNvSpPr txBox="1"/>
          <p:nvPr/>
        </p:nvSpPr>
        <p:spPr>
          <a:xfrm>
            <a:off x="539552" y="260648"/>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8" name="مربع نص 7"/>
          <p:cNvSpPr txBox="1"/>
          <p:nvPr/>
        </p:nvSpPr>
        <p:spPr>
          <a:xfrm>
            <a:off x="-396552" y="1844824"/>
            <a:ext cx="9865096" cy="1569660"/>
          </a:xfrm>
          <a:prstGeom prst="rect">
            <a:avLst/>
          </a:prstGeom>
          <a:noFill/>
        </p:spPr>
        <p:txBody>
          <a:bodyPr wrap="square" rtlCol="1">
            <a:spAutoFit/>
          </a:bodyPr>
          <a:lstStyle/>
          <a:p>
            <a:pPr algn="ctr">
              <a:buFont typeface="Arial" pitchFamily="34" charset="0"/>
              <a:buChar char="•"/>
            </a:pPr>
            <a:r>
              <a:rPr lang="ar-SA" sz="4800" b="1" dirty="0" smtClean="0">
                <a:latin typeface="Arabic Typesetting" pitchFamily="66" charset="-78"/>
                <a:cs typeface="Arabic Typesetting" pitchFamily="66" charset="-78"/>
              </a:rPr>
              <a:t>عزيزي الطالب قم </a:t>
            </a:r>
            <a:r>
              <a:rPr lang="ar-SA" sz="4800" b="1" dirty="0" err="1" smtClean="0">
                <a:latin typeface="Arabic Typesetting" pitchFamily="66" charset="-78"/>
                <a:cs typeface="Arabic Typesetting" pitchFamily="66" charset="-78"/>
              </a:rPr>
              <a:t>بإختيار</a:t>
            </a:r>
            <a:r>
              <a:rPr lang="ar-SA" sz="4800" b="1" dirty="0" smtClean="0">
                <a:latin typeface="Arabic Typesetting" pitchFamily="66" charset="-78"/>
                <a:cs typeface="Arabic Typesetting" pitchFamily="66" charset="-78"/>
              </a:rPr>
              <a:t> الثلاث أرقام الأخيرة من رقمك الأكاديمي:</a:t>
            </a:r>
          </a:p>
          <a:p>
            <a:pPr algn="ctr">
              <a:buFont typeface="Arial" pitchFamily="34" charset="0"/>
              <a:buChar char="•"/>
            </a:pPr>
            <a:r>
              <a:rPr lang="ar-SA" sz="4800" b="1" dirty="0" smtClean="0">
                <a:latin typeface="Arabic Typesetting" pitchFamily="66" charset="-78"/>
                <a:cs typeface="Arabic Typesetting" pitchFamily="66" charset="-78"/>
              </a:rPr>
              <a:t>(</a:t>
            </a:r>
            <a:r>
              <a:rPr lang="en-US" sz="4800" b="1" dirty="0" smtClean="0">
                <a:latin typeface="Arabic Typesetting" pitchFamily="66" charset="-78"/>
                <a:cs typeface="Arabic Typesetting" pitchFamily="66" charset="-78"/>
              </a:rPr>
              <a:t>to</a:t>
            </a:r>
            <a:r>
              <a:rPr lang="ar-SA" sz="4800" b="1" dirty="0" smtClean="0">
                <a:latin typeface="Arabic Typesetting" pitchFamily="66" charset="-78"/>
                <a:cs typeface="Arabic Typesetting" pitchFamily="66" charset="-78"/>
              </a:rPr>
              <a:t> </a:t>
            </a:r>
            <a:r>
              <a:rPr lang="en-US" sz="4800" b="1" dirty="0" smtClean="0">
                <a:latin typeface="Arabic Typesetting" pitchFamily="66" charset="-78"/>
                <a:cs typeface="Arabic Typesetting" pitchFamily="66" charset="-78"/>
              </a:rPr>
              <a:t>from -</a:t>
            </a:r>
            <a:r>
              <a:rPr lang="ar-SA" sz="4800" b="1" dirty="0" smtClean="0">
                <a:latin typeface="Arabic Typesetting" pitchFamily="66" charset="-78"/>
                <a:cs typeface="Arabic Typesetting" pitchFamily="66" charset="-78"/>
              </a:rPr>
              <a:t>)</a:t>
            </a:r>
            <a:endParaRPr lang="ar-SA" sz="4800" b="1" dirty="0">
              <a:latin typeface="Arabic Typesetting" pitchFamily="66" charset="-78"/>
              <a:cs typeface="Arabic Typesetting" pitchFamily="66" charset="-78"/>
            </a:endParaRPr>
          </a:p>
        </p:txBody>
      </p:sp>
      <p:sp>
        <p:nvSpPr>
          <p:cNvPr id="9" name="مربع نص 8"/>
          <p:cNvSpPr txBox="1"/>
          <p:nvPr/>
        </p:nvSpPr>
        <p:spPr>
          <a:xfrm>
            <a:off x="755576" y="5325015"/>
            <a:ext cx="8064896" cy="1477328"/>
          </a:xfrm>
          <a:prstGeom prst="rect">
            <a:avLst/>
          </a:prstGeom>
          <a:noFill/>
        </p:spPr>
        <p:txBody>
          <a:bodyPr wrap="square" rtlCol="1">
            <a:spAutoFit/>
          </a:bodyPr>
          <a:lstStyle/>
          <a:p>
            <a:r>
              <a:rPr lang="ar-SA" dirty="0" smtClean="0"/>
              <a:t>مثال :</a:t>
            </a:r>
          </a:p>
          <a:p>
            <a:r>
              <a:rPr lang="ar-SA" dirty="0" smtClean="0"/>
              <a:t>إذا كان رقمك الأكاديمي  28110232 وكانت الاختيار كالتالي :</a:t>
            </a:r>
          </a:p>
          <a:p>
            <a:r>
              <a:rPr lang="ar-SA" dirty="0" smtClean="0"/>
              <a:t>(200 – 259)     ,    (300 – 385)  </a:t>
            </a:r>
          </a:p>
          <a:p>
            <a:r>
              <a:rPr lang="ar-SA" dirty="0" smtClean="0"/>
              <a:t>فإن الثلاث الأرقام الأخيرة(232) من رقمك الأكاديمي تقع بين 200 </a:t>
            </a:r>
            <a:r>
              <a:rPr lang="ar-SA" dirty="0" err="1" smtClean="0"/>
              <a:t>و</a:t>
            </a:r>
            <a:r>
              <a:rPr lang="ar-SA" dirty="0" smtClean="0"/>
              <a:t> 259 , لتتمكن من رؤية موقع استلامك للكتب</a:t>
            </a:r>
            <a:endParaRPr lang="ar-SA" dirty="0"/>
          </a:p>
        </p:txBody>
      </p:sp>
      <p:sp>
        <p:nvSpPr>
          <p:cNvPr id="10" name="مربع نص 9">
            <a:hlinkClick r:id="rId2" action="ppaction://hlinksldjump"/>
          </p:cNvPr>
          <p:cNvSpPr txBox="1"/>
          <p:nvPr/>
        </p:nvSpPr>
        <p:spPr>
          <a:xfrm>
            <a:off x="3563888" y="3913892"/>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(004 – 481)</a:t>
            </a:r>
            <a:endParaRPr lang="en-US" sz="2800" dirty="0"/>
          </a:p>
        </p:txBody>
      </p:sp>
      <p:sp>
        <p:nvSpPr>
          <p:cNvPr id="11" name="زر إجراء: الصفحة الرئيسية 10">
            <a:hlinkClick r:id="" action="ppaction://hlinkshowjump?jump=firstslide" highlightClick="1"/>
          </p:cNvPr>
          <p:cNvSpPr/>
          <p:nvPr/>
        </p:nvSpPr>
        <p:spPr>
          <a:xfrm>
            <a:off x="251520" y="5229200"/>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4716016" y="908720"/>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Computer sciences</a:t>
            </a:r>
            <a:endParaRPr lang="en-US" sz="2800" dirty="0"/>
          </a:p>
        </p:txBody>
      </p:sp>
      <p:sp>
        <p:nvSpPr>
          <p:cNvPr id="5" name="مربع نص 4"/>
          <p:cNvSpPr txBox="1"/>
          <p:nvPr/>
        </p:nvSpPr>
        <p:spPr>
          <a:xfrm>
            <a:off x="755576" y="817548"/>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,(272),(271)</a:t>
            </a:r>
            <a:endParaRPr lang="en-US" sz="2800" dirty="0"/>
          </a:p>
        </p:txBody>
      </p:sp>
      <p:sp>
        <p:nvSpPr>
          <p:cNvPr id="6" name="مربع نص 5"/>
          <p:cNvSpPr txBox="1"/>
          <p:nvPr/>
        </p:nvSpPr>
        <p:spPr>
          <a:xfrm>
            <a:off x="5508104" y="260648"/>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7" name="مربع نص 6"/>
          <p:cNvSpPr txBox="1"/>
          <p:nvPr/>
        </p:nvSpPr>
        <p:spPr>
          <a:xfrm>
            <a:off x="539552" y="260648"/>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8" name="مربع نص 7"/>
          <p:cNvSpPr txBox="1"/>
          <p:nvPr/>
        </p:nvSpPr>
        <p:spPr>
          <a:xfrm>
            <a:off x="-396552" y="1844824"/>
            <a:ext cx="9865096" cy="1569660"/>
          </a:xfrm>
          <a:prstGeom prst="rect">
            <a:avLst/>
          </a:prstGeom>
          <a:noFill/>
        </p:spPr>
        <p:txBody>
          <a:bodyPr wrap="square" rtlCol="1">
            <a:spAutoFit/>
          </a:bodyPr>
          <a:lstStyle/>
          <a:p>
            <a:pPr algn="ctr">
              <a:buFont typeface="Arial" pitchFamily="34" charset="0"/>
              <a:buChar char="•"/>
            </a:pPr>
            <a:r>
              <a:rPr lang="ar-SA" sz="4800" b="1" dirty="0" smtClean="0">
                <a:latin typeface="Arabic Typesetting" pitchFamily="66" charset="-78"/>
                <a:cs typeface="Arabic Typesetting" pitchFamily="66" charset="-78"/>
              </a:rPr>
              <a:t>عزيزي الطالب قم </a:t>
            </a:r>
            <a:r>
              <a:rPr lang="ar-SA" sz="4800" b="1" dirty="0" err="1" smtClean="0">
                <a:latin typeface="Arabic Typesetting" pitchFamily="66" charset="-78"/>
                <a:cs typeface="Arabic Typesetting" pitchFamily="66" charset="-78"/>
              </a:rPr>
              <a:t>بإختيار</a:t>
            </a:r>
            <a:r>
              <a:rPr lang="ar-SA" sz="4800" b="1" dirty="0" smtClean="0">
                <a:latin typeface="Arabic Typesetting" pitchFamily="66" charset="-78"/>
                <a:cs typeface="Arabic Typesetting" pitchFamily="66" charset="-78"/>
              </a:rPr>
              <a:t> الثلاث أرقام الأخيرة من رقمك الأكاديمي:</a:t>
            </a:r>
          </a:p>
          <a:p>
            <a:pPr algn="ctr">
              <a:buFont typeface="Arial" pitchFamily="34" charset="0"/>
              <a:buChar char="•"/>
            </a:pPr>
            <a:r>
              <a:rPr lang="ar-SA" sz="4800" b="1" dirty="0" smtClean="0">
                <a:latin typeface="Arabic Typesetting" pitchFamily="66" charset="-78"/>
                <a:cs typeface="Arabic Typesetting" pitchFamily="66" charset="-78"/>
              </a:rPr>
              <a:t>(</a:t>
            </a:r>
            <a:r>
              <a:rPr lang="en-US" sz="4800" b="1" dirty="0" smtClean="0">
                <a:latin typeface="Arabic Typesetting" pitchFamily="66" charset="-78"/>
                <a:cs typeface="Arabic Typesetting" pitchFamily="66" charset="-78"/>
              </a:rPr>
              <a:t>to</a:t>
            </a:r>
            <a:r>
              <a:rPr lang="ar-SA" sz="4800" b="1" dirty="0" smtClean="0">
                <a:latin typeface="Arabic Typesetting" pitchFamily="66" charset="-78"/>
                <a:cs typeface="Arabic Typesetting" pitchFamily="66" charset="-78"/>
              </a:rPr>
              <a:t> </a:t>
            </a:r>
            <a:r>
              <a:rPr lang="en-US" sz="4800" b="1" dirty="0" smtClean="0">
                <a:latin typeface="Arabic Typesetting" pitchFamily="66" charset="-78"/>
                <a:cs typeface="Arabic Typesetting" pitchFamily="66" charset="-78"/>
              </a:rPr>
              <a:t>from -</a:t>
            </a:r>
            <a:r>
              <a:rPr lang="ar-SA" sz="4800" b="1" dirty="0" smtClean="0">
                <a:latin typeface="Arabic Typesetting" pitchFamily="66" charset="-78"/>
                <a:cs typeface="Arabic Typesetting" pitchFamily="66" charset="-78"/>
              </a:rPr>
              <a:t>)</a:t>
            </a:r>
            <a:endParaRPr lang="ar-SA" sz="4800" b="1" dirty="0">
              <a:latin typeface="Arabic Typesetting" pitchFamily="66" charset="-78"/>
              <a:cs typeface="Arabic Typesetting" pitchFamily="66" charset="-78"/>
            </a:endParaRPr>
          </a:p>
        </p:txBody>
      </p:sp>
      <p:sp>
        <p:nvSpPr>
          <p:cNvPr id="9" name="مربع نص 8"/>
          <p:cNvSpPr txBox="1"/>
          <p:nvPr/>
        </p:nvSpPr>
        <p:spPr>
          <a:xfrm>
            <a:off x="755576" y="5325015"/>
            <a:ext cx="8064896" cy="1477328"/>
          </a:xfrm>
          <a:prstGeom prst="rect">
            <a:avLst/>
          </a:prstGeom>
          <a:noFill/>
        </p:spPr>
        <p:txBody>
          <a:bodyPr wrap="square" rtlCol="1">
            <a:spAutoFit/>
          </a:bodyPr>
          <a:lstStyle/>
          <a:p>
            <a:r>
              <a:rPr lang="ar-SA" dirty="0" smtClean="0"/>
              <a:t>مثال :</a:t>
            </a:r>
          </a:p>
          <a:p>
            <a:r>
              <a:rPr lang="ar-SA" dirty="0" smtClean="0"/>
              <a:t>إذا كان رقمك الأكاديمي  28110232 وكانت الاختيار كالتالي :</a:t>
            </a:r>
          </a:p>
          <a:p>
            <a:r>
              <a:rPr lang="ar-SA" dirty="0" smtClean="0"/>
              <a:t>(200 – 259)     ,    (300 – 385)  </a:t>
            </a:r>
          </a:p>
          <a:p>
            <a:r>
              <a:rPr lang="ar-SA" dirty="0" smtClean="0"/>
              <a:t>فإن الثلاث الأرقام الأخيرة(232) من رقمك الأكاديمي تقع بين 200 </a:t>
            </a:r>
            <a:r>
              <a:rPr lang="ar-SA" dirty="0" err="1" smtClean="0"/>
              <a:t>و</a:t>
            </a:r>
            <a:r>
              <a:rPr lang="ar-SA" dirty="0" smtClean="0"/>
              <a:t> 259 , لتتمكن من رؤية موقع استلامك للكتب</a:t>
            </a:r>
            <a:endParaRPr lang="ar-SA" dirty="0"/>
          </a:p>
        </p:txBody>
      </p:sp>
      <p:sp>
        <p:nvSpPr>
          <p:cNvPr id="10" name="مربع نص 9">
            <a:hlinkClick r:id="rId2" action="ppaction://hlinksldjump"/>
          </p:cNvPr>
          <p:cNvSpPr txBox="1"/>
          <p:nvPr/>
        </p:nvSpPr>
        <p:spPr>
          <a:xfrm>
            <a:off x="5940152" y="3789040"/>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(005 – 029)</a:t>
            </a:r>
            <a:endParaRPr lang="en-US" sz="2800" dirty="0"/>
          </a:p>
        </p:txBody>
      </p:sp>
      <p:sp>
        <p:nvSpPr>
          <p:cNvPr id="11" name="مربع نص 10">
            <a:hlinkClick r:id="rId3" action="ppaction://hlinksldjump"/>
          </p:cNvPr>
          <p:cNvSpPr txBox="1"/>
          <p:nvPr/>
        </p:nvSpPr>
        <p:spPr>
          <a:xfrm>
            <a:off x="1115616" y="3789040"/>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(051 – 171)</a:t>
            </a:r>
            <a:endParaRPr lang="en-US" sz="2800" dirty="0"/>
          </a:p>
        </p:txBody>
      </p:sp>
      <p:sp>
        <p:nvSpPr>
          <p:cNvPr id="12" name="زر إجراء: الصفحة الرئيسية 11">
            <a:hlinkClick r:id="" action="ppaction://hlinkshowjump?jump=firstslide" highlightClick="1"/>
          </p:cNvPr>
          <p:cNvSpPr/>
          <p:nvPr/>
        </p:nvSpPr>
        <p:spPr>
          <a:xfrm>
            <a:off x="251520" y="5229200"/>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4716016" y="908720"/>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Computer sciences</a:t>
            </a:r>
            <a:endParaRPr lang="en-US" sz="2800" dirty="0"/>
          </a:p>
        </p:txBody>
      </p:sp>
      <p:sp>
        <p:nvSpPr>
          <p:cNvPr id="5" name="مربع نص 4"/>
          <p:cNvSpPr txBox="1"/>
          <p:nvPr/>
        </p:nvSpPr>
        <p:spPr>
          <a:xfrm>
            <a:off x="755576" y="817548"/>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(281)</a:t>
            </a:r>
            <a:endParaRPr lang="en-US" sz="2800" dirty="0"/>
          </a:p>
        </p:txBody>
      </p:sp>
      <p:sp>
        <p:nvSpPr>
          <p:cNvPr id="6" name="مربع نص 5"/>
          <p:cNvSpPr txBox="1"/>
          <p:nvPr/>
        </p:nvSpPr>
        <p:spPr>
          <a:xfrm>
            <a:off x="5508104" y="260648"/>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7" name="مربع نص 6"/>
          <p:cNvSpPr txBox="1"/>
          <p:nvPr/>
        </p:nvSpPr>
        <p:spPr>
          <a:xfrm>
            <a:off x="539552" y="260648"/>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8" name="مربع نص 7"/>
          <p:cNvSpPr txBox="1"/>
          <p:nvPr/>
        </p:nvSpPr>
        <p:spPr>
          <a:xfrm>
            <a:off x="-396552" y="1844824"/>
            <a:ext cx="9865096" cy="1569660"/>
          </a:xfrm>
          <a:prstGeom prst="rect">
            <a:avLst/>
          </a:prstGeom>
          <a:noFill/>
        </p:spPr>
        <p:txBody>
          <a:bodyPr wrap="square" rtlCol="1">
            <a:spAutoFit/>
          </a:bodyPr>
          <a:lstStyle/>
          <a:p>
            <a:pPr algn="ctr">
              <a:buFont typeface="Arial" pitchFamily="34" charset="0"/>
              <a:buChar char="•"/>
            </a:pPr>
            <a:r>
              <a:rPr lang="ar-SA" sz="4800" b="1" dirty="0" smtClean="0">
                <a:latin typeface="Arabic Typesetting" pitchFamily="66" charset="-78"/>
                <a:cs typeface="Arabic Typesetting" pitchFamily="66" charset="-78"/>
              </a:rPr>
              <a:t>عزيزي الطالب قم </a:t>
            </a:r>
            <a:r>
              <a:rPr lang="ar-SA" sz="4800" b="1" dirty="0" err="1" smtClean="0">
                <a:latin typeface="Arabic Typesetting" pitchFamily="66" charset="-78"/>
                <a:cs typeface="Arabic Typesetting" pitchFamily="66" charset="-78"/>
              </a:rPr>
              <a:t>بإختيار</a:t>
            </a:r>
            <a:r>
              <a:rPr lang="ar-SA" sz="4800" b="1" dirty="0" smtClean="0">
                <a:latin typeface="Arabic Typesetting" pitchFamily="66" charset="-78"/>
                <a:cs typeface="Arabic Typesetting" pitchFamily="66" charset="-78"/>
              </a:rPr>
              <a:t> الثلاث أرقام الأخيرة من رقمك الأكاديمي:</a:t>
            </a:r>
          </a:p>
          <a:p>
            <a:pPr algn="ctr">
              <a:buFont typeface="Arial" pitchFamily="34" charset="0"/>
              <a:buChar char="•"/>
            </a:pPr>
            <a:r>
              <a:rPr lang="ar-SA" sz="4800" b="1" dirty="0" smtClean="0">
                <a:latin typeface="Arabic Typesetting" pitchFamily="66" charset="-78"/>
                <a:cs typeface="Arabic Typesetting" pitchFamily="66" charset="-78"/>
              </a:rPr>
              <a:t>(</a:t>
            </a:r>
            <a:r>
              <a:rPr lang="en-US" sz="4800" b="1" dirty="0" smtClean="0">
                <a:latin typeface="Arabic Typesetting" pitchFamily="66" charset="-78"/>
                <a:cs typeface="Arabic Typesetting" pitchFamily="66" charset="-78"/>
              </a:rPr>
              <a:t>to</a:t>
            </a:r>
            <a:r>
              <a:rPr lang="ar-SA" sz="4800" b="1" dirty="0" smtClean="0">
                <a:latin typeface="Arabic Typesetting" pitchFamily="66" charset="-78"/>
                <a:cs typeface="Arabic Typesetting" pitchFamily="66" charset="-78"/>
              </a:rPr>
              <a:t> </a:t>
            </a:r>
            <a:r>
              <a:rPr lang="en-US" sz="4800" b="1" dirty="0" smtClean="0">
                <a:latin typeface="Arabic Typesetting" pitchFamily="66" charset="-78"/>
                <a:cs typeface="Arabic Typesetting" pitchFamily="66" charset="-78"/>
              </a:rPr>
              <a:t>from -</a:t>
            </a:r>
            <a:r>
              <a:rPr lang="ar-SA" sz="4800" b="1" dirty="0" smtClean="0">
                <a:latin typeface="Arabic Typesetting" pitchFamily="66" charset="-78"/>
                <a:cs typeface="Arabic Typesetting" pitchFamily="66" charset="-78"/>
              </a:rPr>
              <a:t>)</a:t>
            </a:r>
            <a:endParaRPr lang="ar-SA" sz="4800" b="1" dirty="0">
              <a:latin typeface="Arabic Typesetting" pitchFamily="66" charset="-78"/>
              <a:cs typeface="Arabic Typesetting" pitchFamily="66" charset="-78"/>
            </a:endParaRPr>
          </a:p>
        </p:txBody>
      </p:sp>
      <p:sp>
        <p:nvSpPr>
          <p:cNvPr id="9" name="مربع نص 8"/>
          <p:cNvSpPr txBox="1"/>
          <p:nvPr/>
        </p:nvSpPr>
        <p:spPr>
          <a:xfrm>
            <a:off x="755576" y="5325015"/>
            <a:ext cx="8064896" cy="1477328"/>
          </a:xfrm>
          <a:prstGeom prst="rect">
            <a:avLst/>
          </a:prstGeom>
          <a:noFill/>
        </p:spPr>
        <p:txBody>
          <a:bodyPr wrap="square" rtlCol="1">
            <a:spAutoFit/>
          </a:bodyPr>
          <a:lstStyle/>
          <a:p>
            <a:r>
              <a:rPr lang="ar-SA" dirty="0" smtClean="0"/>
              <a:t>مثال :</a:t>
            </a:r>
          </a:p>
          <a:p>
            <a:r>
              <a:rPr lang="ar-SA" dirty="0" smtClean="0"/>
              <a:t>إذا كان رقمك الأكاديمي  28110232 وكانت الاختيار كالتالي :</a:t>
            </a:r>
          </a:p>
          <a:p>
            <a:r>
              <a:rPr lang="ar-SA" dirty="0" smtClean="0"/>
              <a:t>(200 – 259)     ,    (300 – 385)  </a:t>
            </a:r>
          </a:p>
          <a:p>
            <a:r>
              <a:rPr lang="ar-SA" dirty="0" smtClean="0"/>
              <a:t>فإن الثلاث الأرقام الأخيرة(232) من رقمك الأكاديمي تقع بين 200 </a:t>
            </a:r>
            <a:r>
              <a:rPr lang="ar-SA" dirty="0" err="1" smtClean="0"/>
              <a:t>و</a:t>
            </a:r>
            <a:r>
              <a:rPr lang="ar-SA" dirty="0" smtClean="0"/>
              <a:t> 259 , لتتمكن من رؤية موقع استلامك للكتب</a:t>
            </a:r>
            <a:endParaRPr lang="ar-SA" dirty="0"/>
          </a:p>
        </p:txBody>
      </p:sp>
      <p:sp>
        <p:nvSpPr>
          <p:cNvPr id="10" name="مربع نص 9">
            <a:hlinkClick r:id="rId2" action="ppaction://hlinksldjump"/>
          </p:cNvPr>
          <p:cNvSpPr txBox="1"/>
          <p:nvPr/>
        </p:nvSpPr>
        <p:spPr>
          <a:xfrm>
            <a:off x="3563888" y="3861048"/>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(013 – 262)</a:t>
            </a:r>
            <a:endParaRPr lang="en-US" sz="2800" dirty="0"/>
          </a:p>
        </p:txBody>
      </p:sp>
      <p:sp>
        <p:nvSpPr>
          <p:cNvPr id="13" name="زر إجراء: الصفحة الرئيسية 12">
            <a:hlinkClick r:id="" action="ppaction://hlinkshowjump?jump=firstslide" highlightClick="1"/>
          </p:cNvPr>
          <p:cNvSpPr/>
          <p:nvPr/>
        </p:nvSpPr>
        <p:spPr>
          <a:xfrm>
            <a:off x="251520" y="5229200"/>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4716016" y="908720"/>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Computer sciences</a:t>
            </a:r>
            <a:endParaRPr lang="en-US" sz="2800" dirty="0"/>
          </a:p>
        </p:txBody>
      </p:sp>
      <p:sp>
        <p:nvSpPr>
          <p:cNvPr id="5" name="مربع نص 4"/>
          <p:cNvSpPr txBox="1"/>
          <p:nvPr/>
        </p:nvSpPr>
        <p:spPr>
          <a:xfrm>
            <a:off x="755576" y="817548"/>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(291)</a:t>
            </a:r>
            <a:endParaRPr lang="en-US" sz="2800" dirty="0"/>
          </a:p>
        </p:txBody>
      </p:sp>
      <p:sp>
        <p:nvSpPr>
          <p:cNvPr id="6" name="مربع نص 5"/>
          <p:cNvSpPr txBox="1"/>
          <p:nvPr/>
        </p:nvSpPr>
        <p:spPr>
          <a:xfrm>
            <a:off x="5508104" y="260648"/>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7" name="مربع نص 6"/>
          <p:cNvSpPr txBox="1"/>
          <p:nvPr/>
        </p:nvSpPr>
        <p:spPr>
          <a:xfrm>
            <a:off x="539552" y="260648"/>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8" name="مربع نص 7"/>
          <p:cNvSpPr txBox="1"/>
          <p:nvPr/>
        </p:nvSpPr>
        <p:spPr>
          <a:xfrm>
            <a:off x="-396552" y="1844824"/>
            <a:ext cx="9865096" cy="1569660"/>
          </a:xfrm>
          <a:prstGeom prst="rect">
            <a:avLst/>
          </a:prstGeom>
          <a:noFill/>
        </p:spPr>
        <p:txBody>
          <a:bodyPr wrap="square" rtlCol="1">
            <a:spAutoFit/>
          </a:bodyPr>
          <a:lstStyle/>
          <a:p>
            <a:pPr algn="ctr">
              <a:buFont typeface="Arial" pitchFamily="34" charset="0"/>
              <a:buChar char="•"/>
            </a:pPr>
            <a:r>
              <a:rPr lang="ar-SA" sz="4800" b="1" dirty="0" smtClean="0">
                <a:latin typeface="Arabic Typesetting" pitchFamily="66" charset="-78"/>
                <a:cs typeface="Arabic Typesetting" pitchFamily="66" charset="-78"/>
              </a:rPr>
              <a:t>عزيزي الطالب قم </a:t>
            </a:r>
            <a:r>
              <a:rPr lang="ar-SA" sz="4800" b="1" dirty="0" err="1" smtClean="0">
                <a:latin typeface="Arabic Typesetting" pitchFamily="66" charset="-78"/>
                <a:cs typeface="Arabic Typesetting" pitchFamily="66" charset="-78"/>
              </a:rPr>
              <a:t>بإختيار</a:t>
            </a:r>
            <a:r>
              <a:rPr lang="ar-SA" sz="4800" b="1" dirty="0" smtClean="0">
                <a:latin typeface="Arabic Typesetting" pitchFamily="66" charset="-78"/>
                <a:cs typeface="Arabic Typesetting" pitchFamily="66" charset="-78"/>
              </a:rPr>
              <a:t> الثلاث أرقام الأخيرة من رقمك الأكاديمي:</a:t>
            </a:r>
          </a:p>
          <a:p>
            <a:pPr algn="ctr">
              <a:buFont typeface="Arial" pitchFamily="34" charset="0"/>
              <a:buChar char="•"/>
            </a:pPr>
            <a:r>
              <a:rPr lang="ar-SA" sz="4800" b="1" dirty="0" smtClean="0">
                <a:latin typeface="Arabic Typesetting" pitchFamily="66" charset="-78"/>
                <a:cs typeface="Arabic Typesetting" pitchFamily="66" charset="-78"/>
              </a:rPr>
              <a:t>(</a:t>
            </a:r>
            <a:r>
              <a:rPr lang="en-US" sz="4800" b="1" dirty="0" smtClean="0">
                <a:latin typeface="Arabic Typesetting" pitchFamily="66" charset="-78"/>
                <a:cs typeface="Arabic Typesetting" pitchFamily="66" charset="-78"/>
              </a:rPr>
              <a:t>to</a:t>
            </a:r>
            <a:r>
              <a:rPr lang="ar-SA" sz="4800" b="1" dirty="0" smtClean="0">
                <a:latin typeface="Arabic Typesetting" pitchFamily="66" charset="-78"/>
                <a:cs typeface="Arabic Typesetting" pitchFamily="66" charset="-78"/>
              </a:rPr>
              <a:t> </a:t>
            </a:r>
            <a:r>
              <a:rPr lang="en-US" sz="4800" b="1" dirty="0" smtClean="0">
                <a:latin typeface="Arabic Typesetting" pitchFamily="66" charset="-78"/>
                <a:cs typeface="Arabic Typesetting" pitchFamily="66" charset="-78"/>
              </a:rPr>
              <a:t>from -</a:t>
            </a:r>
            <a:r>
              <a:rPr lang="ar-SA" sz="4800" b="1" dirty="0" smtClean="0">
                <a:latin typeface="Arabic Typesetting" pitchFamily="66" charset="-78"/>
                <a:cs typeface="Arabic Typesetting" pitchFamily="66" charset="-78"/>
              </a:rPr>
              <a:t>)</a:t>
            </a:r>
            <a:endParaRPr lang="ar-SA" sz="4800" b="1" dirty="0">
              <a:latin typeface="Arabic Typesetting" pitchFamily="66" charset="-78"/>
              <a:cs typeface="Arabic Typesetting" pitchFamily="66" charset="-78"/>
            </a:endParaRPr>
          </a:p>
        </p:txBody>
      </p:sp>
      <p:sp>
        <p:nvSpPr>
          <p:cNvPr id="9" name="مربع نص 8"/>
          <p:cNvSpPr txBox="1"/>
          <p:nvPr/>
        </p:nvSpPr>
        <p:spPr>
          <a:xfrm>
            <a:off x="755576" y="5325015"/>
            <a:ext cx="8064896" cy="1477328"/>
          </a:xfrm>
          <a:prstGeom prst="rect">
            <a:avLst/>
          </a:prstGeom>
          <a:noFill/>
        </p:spPr>
        <p:txBody>
          <a:bodyPr wrap="square" rtlCol="1">
            <a:spAutoFit/>
          </a:bodyPr>
          <a:lstStyle/>
          <a:p>
            <a:r>
              <a:rPr lang="ar-SA" dirty="0" smtClean="0"/>
              <a:t>مثال :</a:t>
            </a:r>
          </a:p>
          <a:p>
            <a:r>
              <a:rPr lang="ar-SA" dirty="0" smtClean="0"/>
              <a:t>إذا كان رقمك الأكاديمي  28110232 وكانت الاختيار كالتالي :</a:t>
            </a:r>
          </a:p>
          <a:p>
            <a:r>
              <a:rPr lang="ar-SA" dirty="0" smtClean="0"/>
              <a:t>(200 – 259)     ,    (300 – 385)  </a:t>
            </a:r>
          </a:p>
          <a:p>
            <a:r>
              <a:rPr lang="ar-SA" dirty="0" smtClean="0"/>
              <a:t>فإن الثلاث الأرقام الأخيرة(232) من رقمك الأكاديمي تقع بين 200 </a:t>
            </a:r>
            <a:r>
              <a:rPr lang="ar-SA" dirty="0" err="1" smtClean="0"/>
              <a:t>و</a:t>
            </a:r>
            <a:r>
              <a:rPr lang="ar-SA" dirty="0" smtClean="0"/>
              <a:t> 259 , لتتمكن من رؤية موقع استلامك للكتب</a:t>
            </a:r>
            <a:endParaRPr lang="ar-SA" dirty="0"/>
          </a:p>
        </p:txBody>
      </p:sp>
      <p:sp>
        <p:nvSpPr>
          <p:cNvPr id="10" name="مربع نص 9">
            <a:hlinkClick r:id="rId2" action="ppaction://hlinksldjump"/>
          </p:cNvPr>
          <p:cNvSpPr txBox="1"/>
          <p:nvPr/>
        </p:nvSpPr>
        <p:spPr>
          <a:xfrm>
            <a:off x="5940152" y="3789040"/>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(018 – 220)</a:t>
            </a:r>
            <a:endParaRPr lang="en-US" sz="2800" dirty="0"/>
          </a:p>
        </p:txBody>
      </p:sp>
      <p:sp>
        <p:nvSpPr>
          <p:cNvPr id="11" name="مربع نص 10">
            <a:hlinkClick r:id="rId3" action="ppaction://hlinksldjump"/>
          </p:cNvPr>
          <p:cNvSpPr txBox="1"/>
          <p:nvPr/>
        </p:nvSpPr>
        <p:spPr>
          <a:xfrm>
            <a:off x="1115616" y="3789040"/>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(254 – 468)</a:t>
            </a:r>
            <a:endParaRPr lang="en-US" sz="2800" dirty="0"/>
          </a:p>
        </p:txBody>
      </p:sp>
      <p:sp>
        <p:nvSpPr>
          <p:cNvPr id="12" name="زر إجراء: الصفحة الرئيسية 11">
            <a:hlinkClick r:id="" action="ppaction://hlinkshowjump?jump=firstslide" highlightClick="1"/>
          </p:cNvPr>
          <p:cNvSpPr/>
          <p:nvPr/>
        </p:nvSpPr>
        <p:spPr>
          <a:xfrm>
            <a:off x="251520" y="5229200"/>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4716016" y="908720"/>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Computer sciences</a:t>
            </a:r>
            <a:endParaRPr lang="en-US" sz="2800" dirty="0"/>
          </a:p>
        </p:txBody>
      </p:sp>
      <p:sp>
        <p:nvSpPr>
          <p:cNvPr id="5" name="مربع نص 4"/>
          <p:cNvSpPr txBox="1"/>
          <p:nvPr/>
        </p:nvSpPr>
        <p:spPr>
          <a:xfrm>
            <a:off x="755576" y="817548"/>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(301)</a:t>
            </a:r>
            <a:endParaRPr lang="en-US" sz="2800" dirty="0"/>
          </a:p>
        </p:txBody>
      </p:sp>
      <p:sp>
        <p:nvSpPr>
          <p:cNvPr id="6" name="مربع نص 5"/>
          <p:cNvSpPr txBox="1"/>
          <p:nvPr/>
        </p:nvSpPr>
        <p:spPr>
          <a:xfrm>
            <a:off x="5508104" y="260648"/>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7" name="مربع نص 6"/>
          <p:cNvSpPr txBox="1"/>
          <p:nvPr/>
        </p:nvSpPr>
        <p:spPr>
          <a:xfrm>
            <a:off x="539552" y="260648"/>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8" name="مربع نص 7"/>
          <p:cNvSpPr txBox="1"/>
          <p:nvPr/>
        </p:nvSpPr>
        <p:spPr>
          <a:xfrm>
            <a:off x="-396552" y="1844824"/>
            <a:ext cx="9865096" cy="1569660"/>
          </a:xfrm>
          <a:prstGeom prst="rect">
            <a:avLst/>
          </a:prstGeom>
          <a:noFill/>
        </p:spPr>
        <p:txBody>
          <a:bodyPr wrap="square" rtlCol="1">
            <a:spAutoFit/>
          </a:bodyPr>
          <a:lstStyle/>
          <a:p>
            <a:pPr algn="ctr">
              <a:buFont typeface="Arial" pitchFamily="34" charset="0"/>
              <a:buChar char="•"/>
            </a:pPr>
            <a:r>
              <a:rPr lang="ar-SA" sz="4800" b="1" dirty="0" smtClean="0">
                <a:latin typeface="Arabic Typesetting" pitchFamily="66" charset="-78"/>
                <a:cs typeface="Arabic Typesetting" pitchFamily="66" charset="-78"/>
              </a:rPr>
              <a:t>عزيزي الطالب قم </a:t>
            </a:r>
            <a:r>
              <a:rPr lang="ar-SA" sz="4800" b="1" dirty="0" err="1" smtClean="0">
                <a:latin typeface="Arabic Typesetting" pitchFamily="66" charset="-78"/>
                <a:cs typeface="Arabic Typesetting" pitchFamily="66" charset="-78"/>
              </a:rPr>
              <a:t>بإختيار</a:t>
            </a:r>
            <a:r>
              <a:rPr lang="ar-SA" sz="4800" b="1" dirty="0" smtClean="0">
                <a:latin typeface="Arabic Typesetting" pitchFamily="66" charset="-78"/>
                <a:cs typeface="Arabic Typesetting" pitchFamily="66" charset="-78"/>
              </a:rPr>
              <a:t> الثلاث أرقام الأخيرة من رقمك الأكاديمي:</a:t>
            </a:r>
          </a:p>
          <a:p>
            <a:pPr algn="ctr">
              <a:buFont typeface="Arial" pitchFamily="34" charset="0"/>
              <a:buChar char="•"/>
            </a:pPr>
            <a:r>
              <a:rPr lang="ar-SA" sz="4800" b="1" dirty="0" smtClean="0">
                <a:latin typeface="Arabic Typesetting" pitchFamily="66" charset="-78"/>
                <a:cs typeface="Arabic Typesetting" pitchFamily="66" charset="-78"/>
              </a:rPr>
              <a:t>(</a:t>
            </a:r>
            <a:r>
              <a:rPr lang="en-US" sz="4800" b="1" dirty="0" smtClean="0">
                <a:latin typeface="Arabic Typesetting" pitchFamily="66" charset="-78"/>
                <a:cs typeface="Arabic Typesetting" pitchFamily="66" charset="-78"/>
              </a:rPr>
              <a:t>to</a:t>
            </a:r>
            <a:r>
              <a:rPr lang="ar-SA" sz="4800" b="1" dirty="0" smtClean="0">
                <a:latin typeface="Arabic Typesetting" pitchFamily="66" charset="-78"/>
                <a:cs typeface="Arabic Typesetting" pitchFamily="66" charset="-78"/>
              </a:rPr>
              <a:t> </a:t>
            </a:r>
            <a:r>
              <a:rPr lang="en-US" sz="4800" b="1" dirty="0" smtClean="0">
                <a:latin typeface="Arabic Typesetting" pitchFamily="66" charset="-78"/>
                <a:cs typeface="Arabic Typesetting" pitchFamily="66" charset="-78"/>
              </a:rPr>
              <a:t>from -</a:t>
            </a:r>
            <a:r>
              <a:rPr lang="ar-SA" sz="4800" b="1" dirty="0" smtClean="0">
                <a:latin typeface="Arabic Typesetting" pitchFamily="66" charset="-78"/>
                <a:cs typeface="Arabic Typesetting" pitchFamily="66" charset="-78"/>
              </a:rPr>
              <a:t>)</a:t>
            </a:r>
            <a:endParaRPr lang="ar-SA" sz="4800" b="1" dirty="0">
              <a:latin typeface="Arabic Typesetting" pitchFamily="66" charset="-78"/>
              <a:cs typeface="Arabic Typesetting" pitchFamily="66" charset="-78"/>
            </a:endParaRPr>
          </a:p>
        </p:txBody>
      </p:sp>
      <p:sp>
        <p:nvSpPr>
          <p:cNvPr id="9" name="مربع نص 8"/>
          <p:cNvSpPr txBox="1"/>
          <p:nvPr/>
        </p:nvSpPr>
        <p:spPr>
          <a:xfrm>
            <a:off x="755576" y="5325015"/>
            <a:ext cx="8064896" cy="1477328"/>
          </a:xfrm>
          <a:prstGeom prst="rect">
            <a:avLst/>
          </a:prstGeom>
          <a:noFill/>
        </p:spPr>
        <p:txBody>
          <a:bodyPr wrap="square" rtlCol="1">
            <a:spAutoFit/>
          </a:bodyPr>
          <a:lstStyle/>
          <a:p>
            <a:r>
              <a:rPr lang="ar-SA" dirty="0" smtClean="0"/>
              <a:t>مثال :</a:t>
            </a:r>
          </a:p>
          <a:p>
            <a:r>
              <a:rPr lang="ar-SA" dirty="0" smtClean="0"/>
              <a:t>إذا كان رقمك الأكاديمي  28110232 وكانت الاختيار كالتالي :</a:t>
            </a:r>
          </a:p>
          <a:p>
            <a:r>
              <a:rPr lang="ar-SA" dirty="0" smtClean="0"/>
              <a:t>(200 – 259)     ,    (300 – 385)  </a:t>
            </a:r>
          </a:p>
          <a:p>
            <a:r>
              <a:rPr lang="ar-SA" dirty="0" smtClean="0"/>
              <a:t>فإن الثلاث الأرقام الأخيرة(232) من رقمك الأكاديمي تقع بين 200 </a:t>
            </a:r>
            <a:r>
              <a:rPr lang="ar-SA" dirty="0" err="1" smtClean="0"/>
              <a:t>و</a:t>
            </a:r>
            <a:r>
              <a:rPr lang="ar-SA" dirty="0" smtClean="0"/>
              <a:t> 259 , لتتمكن من رؤية موقع استلامك للكتب</a:t>
            </a:r>
            <a:endParaRPr lang="ar-SA" dirty="0"/>
          </a:p>
        </p:txBody>
      </p:sp>
      <p:sp>
        <p:nvSpPr>
          <p:cNvPr id="10" name="مربع نص 9"/>
          <p:cNvSpPr txBox="1"/>
          <p:nvPr/>
        </p:nvSpPr>
        <p:spPr>
          <a:xfrm>
            <a:off x="3563888" y="3861048"/>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(106 – 433)</a:t>
            </a:r>
            <a:endParaRPr lang="en-US" sz="2800" dirty="0"/>
          </a:p>
        </p:txBody>
      </p:sp>
      <p:sp>
        <p:nvSpPr>
          <p:cNvPr id="11" name="زر إجراء: الصفحة الرئيسية 10">
            <a:hlinkClick r:id="" action="ppaction://hlinkshowjump?jump=firstslide" highlightClick="1"/>
          </p:cNvPr>
          <p:cNvSpPr/>
          <p:nvPr/>
        </p:nvSpPr>
        <p:spPr>
          <a:xfrm>
            <a:off x="251520" y="5229200"/>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4716016" y="908720"/>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Mechanical Engineering</a:t>
            </a:r>
          </a:p>
        </p:txBody>
      </p:sp>
      <p:sp>
        <p:nvSpPr>
          <p:cNvPr id="5" name="مربع نص 4"/>
          <p:cNvSpPr txBox="1"/>
          <p:nvPr/>
        </p:nvSpPr>
        <p:spPr>
          <a:xfrm>
            <a:off x="755576" y="817548"/>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(281)</a:t>
            </a:r>
            <a:endParaRPr lang="en-US" sz="2800" dirty="0"/>
          </a:p>
        </p:txBody>
      </p:sp>
      <p:sp>
        <p:nvSpPr>
          <p:cNvPr id="6" name="مربع نص 5"/>
          <p:cNvSpPr txBox="1"/>
          <p:nvPr/>
        </p:nvSpPr>
        <p:spPr>
          <a:xfrm>
            <a:off x="5508104" y="260648"/>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7" name="مربع نص 6"/>
          <p:cNvSpPr txBox="1"/>
          <p:nvPr/>
        </p:nvSpPr>
        <p:spPr>
          <a:xfrm>
            <a:off x="539552" y="260648"/>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8" name="مربع نص 7"/>
          <p:cNvSpPr txBox="1"/>
          <p:nvPr/>
        </p:nvSpPr>
        <p:spPr>
          <a:xfrm>
            <a:off x="-396552" y="1844824"/>
            <a:ext cx="9865096" cy="1569660"/>
          </a:xfrm>
          <a:prstGeom prst="rect">
            <a:avLst/>
          </a:prstGeom>
          <a:noFill/>
        </p:spPr>
        <p:txBody>
          <a:bodyPr wrap="square" rtlCol="1">
            <a:spAutoFit/>
          </a:bodyPr>
          <a:lstStyle/>
          <a:p>
            <a:pPr algn="ctr">
              <a:buFont typeface="Arial" pitchFamily="34" charset="0"/>
              <a:buChar char="•"/>
            </a:pPr>
            <a:r>
              <a:rPr lang="ar-SA" sz="4800" b="1" dirty="0" smtClean="0">
                <a:latin typeface="Arabic Typesetting" pitchFamily="66" charset="-78"/>
                <a:cs typeface="Arabic Typesetting" pitchFamily="66" charset="-78"/>
              </a:rPr>
              <a:t>عزيزي الطالب قم </a:t>
            </a:r>
            <a:r>
              <a:rPr lang="ar-SA" sz="4800" b="1" dirty="0" err="1" smtClean="0">
                <a:latin typeface="Arabic Typesetting" pitchFamily="66" charset="-78"/>
                <a:cs typeface="Arabic Typesetting" pitchFamily="66" charset="-78"/>
              </a:rPr>
              <a:t>بإختيار</a:t>
            </a:r>
            <a:r>
              <a:rPr lang="ar-SA" sz="4800" b="1" dirty="0" smtClean="0">
                <a:latin typeface="Arabic Typesetting" pitchFamily="66" charset="-78"/>
                <a:cs typeface="Arabic Typesetting" pitchFamily="66" charset="-78"/>
              </a:rPr>
              <a:t> الثلاث أرقام الأخيرة من رقمك الأكاديمي:</a:t>
            </a:r>
          </a:p>
          <a:p>
            <a:pPr algn="ctr">
              <a:buFont typeface="Arial" pitchFamily="34" charset="0"/>
              <a:buChar char="•"/>
            </a:pPr>
            <a:r>
              <a:rPr lang="ar-SA" sz="4800" b="1" dirty="0" smtClean="0">
                <a:latin typeface="Arabic Typesetting" pitchFamily="66" charset="-78"/>
                <a:cs typeface="Arabic Typesetting" pitchFamily="66" charset="-78"/>
              </a:rPr>
              <a:t>(</a:t>
            </a:r>
            <a:r>
              <a:rPr lang="en-US" sz="4800" b="1" dirty="0" smtClean="0">
                <a:latin typeface="Arabic Typesetting" pitchFamily="66" charset="-78"/>
                <a:cs typeface="Arabic Typesetting" pitchFamily="66" charset="-78"/>
              </a:rPr>
              <a:t>to</a:t>
            </a:r>
            <a:r>
              <a:rPr lang="ar-SA" sz="4800" b="1" dirty="0" smtClean="0">
                <a:latin typeface="Arabic Typesetting" pitchFamily="66" charset="-78"/>
                <a:cs typeface="Arabic Typesetting" pitchFamily="66" charset="-78"/>
              </a:rPr>
              <a:t> </a:t>
            </a:r>
            <a:r>
              <a:rPr lang="en-US" sz="4800" b="1" dirty="0" smtClean="0">
                <a:latin typeface="Arabic Typesetting" pitchFamily="66" charset="-78"/>
                <a:cs typeface="Arabic Typesetting" pitchFamily="66" charset="-78"/>
              </a:rPr>
              <a:t>from -</a:t>
            </a:r>
            <a:r>
              <a:rPr lang="ar-SA" sz="4800" b="1" dirty="0" smtClean="0">
                <a:latin typeface="Arabic Typesetting" pitchFamily="66" charset="-78"/>
                <a:cs typeface="Arabic Typesetting" pitchFamily="66" charset="-78"/>
              </a:rPr>
              <a:t>)</a:t>
            </a:r>
            <a:endParaRPr lang="ar-SA" sz="4800" b="1" dirty="0">
              <a:latin typeface="Arabic Typesetting" pitchFamily="66" charset="-78"/>
              <a:cs typeface="Arabic Typesetting" pitchFamily="66" charset="-78"/>
            </a:endParaRPr>
          </a:p>
        </p:txBody>
      </p:sp>
      <p:sp>
        <p:nvSpPr>
          <p:cNvPr id="9" name="مربع نص 8"/>
          <p:cNvSpPr txBox="1"/>
          <p:nvPr/>
        </p:nvSpPr>
        <p:spPr>
          <a:xfrm>
            <a:off x="755576" y="5325015"/>
            <a:ext cx="8064896" cy="1477328"/>
          </a:xfrm>
          <a:prstGeom prst="rect">
            <a:avLst/>
          </a:prstGeom>
          <a:noFill/>
        </p:spPr>
        <p:txBody>
          <a:bodyPr wrap="square" rtlCol="1">
            <a:spAutoFit/>
          </a:bodyPr>
          <a:lstStyle/>
          <a:p>
            <a:r>
              <a:rPr lang="ar-SA" dirty="0" smtClean="0"/>
              <a:t>مثال :</a:t>
            </a:r>
          </a:p>
          <a:p>
            <a:r>
              <a:rPr lang="ar-SA" dirty="0" smtClean="0"/>
              <a:t>إذا كان رقمك الأكاديمي  28110232 وكانت الاختيار كالتالي :</a:t>
            </a:r>
          </a:p>
          <a:p>
            <a:r>
              <a:rPr lang="ar-SA" dirty="0" smtClean="0"/>
              <a:t>(200 – 259)     ,    (300 – 385)  </a:t>
            </a:r>
          </a:p>
          <a:p>
            <a:r>
              <a:rPr lang="ar-SA" dirty="0" smtClean="0"/>
              <a:t>فإن الثلاث الأرقام الأخيرة(232) من رقمك الأكاديمي تقع بين 200 </a:t>
            </a:r>
            <a:r>
              <a:rPr lang="ar-SA" dirty="0" err="1" smtClean="0"/>
              <a:t>و</a:t>
            </a:r>
            <a:r>
              <a:rPr lang="ar-SA" dirty="0" smtClean="0"/>
              <a:t> 259 , لتتمكن من رؤية موقع استلامك للكتب</a:t>
            </a:r>
            <a:endParaRPr lang="ar-SA" dirty="0"/>
          </a:p>
        </p:txBody>
      </p:sp>
      <p:sp>
        <p:nvSpPr>
          <p:cNvPr id="10" name="مربع نص 9">
            <a:hlinkClick r:id="rId2" action="ppaction://hlinksldjump"/>
          </p:cNvPr>
          <p:cNvSpPr txBox="1"/>
          <p:nvPr/>
        </p:nvSpPr>
        <p:spPr>
          <a:xfrm>
            <a:off x="5940152" y="3356992"/>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(007 – 207)</a:t>
            </a:r>
            <a:endParaRPr lang="en-US" sz="2800" dirty="0"/>
          </a:p>
        </p:txBody>
      </p:sp>
      <p:sp>
        <p:nvSpPr>
          <p:cNvPr id="11" name="مربع نص 10">
            <a:hlinkClick r:id="rId3" action="ppaction://hlinksldjump"/>
          </p:cNvPr>
          <p:cNvSpPr txBox="1"/>
          <p:nvPr/>
        </p:nvSpPr>
        <p:spPr>
          <a:xfrm>
            <a:off x="1115616" y="3409836"/>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(232 – 393)</a:t>
            </a:r>
            <a:endParaRPr lang="en-US" sz="2800" dirty="0"/>
          </a:p>
        </p:txBody>
      </p:sp>
      <p:sp>
        <p:nvSpPr>
          <p:cNvPr id="15" name="زر إجراء: الصفحة الرئيسية 14">
            <a:hlinkClick r:id="" action="ppaction://hlinkshowjump?jump=firstslide" highlightClick="1"/>
          </p:cNvPr>
          <p:cNvSpPr/>
          <p:nvPr/>
        </p:nvSpPr>
        <p:spPr>
          <a:xfrm>
            <a:off x="251520" y="5229200"/>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4716016" y="908720"/>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Mechanical Engineering</a:t>
            </a:r>
          </a:p>
        </p:txBody>
      </p:sp>
      <p:sp>
        <p:nvSpPr>
          <p:cNvPr id="5" name="مربع نص 4"/>
          <p:cNvSpPr txBox="1"/>
          <p:nvPr/>
        </p:nvSpPr>
        <p:spPr>
          <a:xfrm>
            <a:off x="755576" y="817548"/>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(291,292)</a:t>
            </a:r>
            <a:endParaRPr lang="en-US" sz="2800" dirty="0"/>
          </a:p>
        </p:txBody>
      </p:sp>
      <p:sp>
        <p:nvSpPr>
          <p:cNvPr id="6" name="مربع نص 5"/>
          <p:cNvSpPr txBox="1"/>
          <p:nvPr/>
        </p:nvSpPr>
        <p:spPr>
          <a:xfrm>
            <a:off x="5508104" y="260648"/>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7" name="مربع نص 6"/>
          <p:cNvSpPr txBox="1"/>
          <p:nvPr/>
        </p:nvSpPr>
        <p:spPr>
          <a:xfrm>
            <a:off x="539552" y="260648"/>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8" name="مربع نص 7"/>
          <p:cNvSpPr txBox="1"/>
          <p:nvPr/>
        </p:nvSpPr>
        <p:spPr>
          <a:xfrm>
            <a:off x="-396552" y="1844824"/>
            <a:ext cx="9865096" cy="1569660"/>
          </a:xfrm>
          <a:prstGeom prst="rect">
            <a:avLst/>
          </a:prstGeom>
          <a:noFill/>
        </p:spPr>
        <p:txBody>
          <a:bodyPr wrap="square" rtlCol="1">
            <a:spAutoFit/>
          </a:bodyPr>
          <a:lstStyle/>
          <a:p>
            <a:pPr algn="ctr">
              <a:buFont typeface="Arial" pitchFamily="34" charset="0"/>
              <a:buChar char="•"/>
            </a:pPr>
            <a:r>
              <a:rPr lang="ar-SA" sz="4800" b="1" dirty="0" smtClean="0">
                <a:latin typeface="Arabic Typesetting" pitchFamily="66" charset="-78"/>
                <a:cs typeface="Arabic Typesetting" pitchFamily="66" charset="-78"/>
              </a:rPr>
              <a:t>عزيزي الطالب قم </a:t>
            </a:r>
            <a:r>
              <a:rPr lang="ar-SA" sz="4800" b="1" dirty="0" err="1" smtClean="0">
                <a:latin typeface="Arabic Typesetting" pitchFamily="66" charset="-78"/>
                <a:cs typeface="Arabic Typesetting" pitchFamily="66" charset="-78"/>
              </a:rPr>
              <a:t>بإختيار</a:t>
            </a:r>
            <a:r>
              <a:rPr lang="ar-SA" sz="4800" b="1" dirty="0" smtClean="0">
                <a:latin typeface="Arabic Typesetting" pitchFamily="66" charset="-78"/>
                <a:cs typeface="Arabic Typesetting" pitchFamily="66" charset="-78"/>
              </a:rPr>
              <a:t> الثلاث أرقام الأخيرة من رقمك الأكاديمي:</a:t>
            </a:r>
          </a:p>
          <a:p>
            <a:pPr algn="ctr">
              <a:buFont typeface="Arial" pitchFamily="34" charset="0"/>
              <a:buChar char="•"/>
            </a:pPr>
            <a:r>
              <a:rPr lang="ar-SA" sz="4800" b="1" dirty="0" smtClean="0">
                <a:latin typeface="Arabic Typesetting" pitchFamily="66" charset="-78"/>
                <a:cs typeface="Arabic Typesetting" pitchFamily="66" charset="-78"/>
              </a:rPr>
              <a:t>(</a:t>
            </a:r>
            <a:r>
              <a:rPr lang="en-US" sz="4800" b="1" dirty="0" smtClean="0">
                <a:latin typeface="Arabic Typesetting" pitchFamily="66" charset="-78"/>
                <a:cs typeface="Arabic Typesetting" pitchFamily="66" charset="-78"/>
              </a:rPr>
              <a:t>to</a:t>
            </a:r>
            <a:r>
              <a:rPr lang="ar-SA" sz="4800" b="1" dirty="0" smtClean="0">
                <a:latin typeface="Arabic Typesetting" pitchFamily="66" charset="-78"/>
                <a:cs typeface="Arabic Typesetting" pitchFamily="66" charset="-78"/>
              </a:rPr>
              <a:t> </a:t>
            </a:r>
            <a:r>
              <a:rPr lang="en-US" sz="4800" b="1" dirty="0" smtClean="0">
                <a:latin typeface="Arabic Typesetting" pitchFamily="66" charset="-78"/>
                <a:cs typeface="Arabic Typesetting" pitchFamily="66" charset="-78"/>
              </a:rPr>
              <a:t>from -</a:t>
            </a:r>
            <a:r>
              <a:rPr lang="ar-SA" sz="4800" b="1" dirty="0" smtClean="0">
                <a:latin typeface="Arabic Typesetting" pitchFamily="66" charset="-78"/>
                <a:cs typeface="Arabic Typesetting" pitchFamily="66" charset="-78"/>
              </a:rPr>
              <a:t>)</a:t>
            </a:r>
            <a:endParaRPr lang="ar-SA" sz="4800" b="1" dirty="0">
              <a:latin typeface="Arabic Typesetting" pitchFamily="66" charset="-78"/>
              <a:cs typeface="Arabic Typesetting" pitchFamily="66" charset="-78"/>
            </a:endParaRPr>
          </a:p>
        </p:txBody>
      </p:sp>
      <p:sp>
        <p:nvSpPr>
          <p:cNvPr id="9" name="مربع نص 8"/>
          <p:cNvSpPr txBox="1"/>
          <p:nvPr/>
        </p:nvSpPr>
        <p:spPr>
          <a:xfrm>
            <a:off x="755576" y="5325015"/>
            <a:ext cx="8064896" cy="1477328"/>
          </a:xfrm>
          <a:prstGeom prst="rect">
            <a:avLst/>
          </a:prstGeom>
          <a:noFill/>
        </p:spPr>
        <p:txBody>
          <a:bodyPr wrap="square" rtlCol="1">
            <a:spAutoFit/>
          </a:bodyPr>
          <a:lstStyle/>
          <a:p>
            <a:r>
              <a:rPr lang="ar-SA" dirty="0" smtClean="0"/>
              <a:t>مثال :</a:t>
            </a:r>
          </a:p>
          <a:p>
            <a:r>
              <a:rPr lang="ar-SA" dirty="0" smtClean="0"/>
              <a:t>إذا كان رقمك الأكاديمي  28110232 وكانت الاختيار كالتالي :</a:t>
            </a:r>
          </a:p>
          <a:p>
            <a:r>
              <a:rPr lang="ar-SA" dirty="0" smtClean="0"/>
              <a:t>(200 – 259)     ,    (300 – 385)  </a:t>
            </a:r>
          </a:p>
          <a:p>
            <a:r>
              <a:rPr lang="ar-SA" dirty="0" smtClean="0"/>
              <a:t>فإن الثلاث الأرقام الأخيرة(232) من رقمك الأكاديمي تقع بين 200 </a:t>
            </a:r>
            <a:r>
              <a:rPr lang="ar-SA" dirty="0" err="1" smtClean="0"/>
              <a:t>و</a:t>
            </a:r>
            <a:r>
              <a:rPr lang="ar-SA" dirty="0" smtClean="0"/>
              <a:t> 259 , لتتمكن من رؤية موقع استلامك للكتب</a:t>
            </a:r>
            <a:endParaRPr lang="ar-SA" dirty="0"/>
          </a:p>
        </p:txBody>
      </p:sp>
      <p:sp>
        <p:nvSpPr>
          <p:cNvPr id="10" name="مربع نص 9">
            <a:hlinkClick r:id="rId2" action="ppaction://hlinksldjump"/>
          </p:cNvPr>
          <p:cNvSpPr txBox="1"/>
          <p:nvPr/>
        </p:nvSpPr>
        <p:spPr>
          <a:xfrm>
            <a:off x="5940152" y="3356992"/>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(001 – 090 )</a:t>
            </a:r>
            <a:endParaRPr lang="en-US" sz="2800" dirty="0"/>
          </a:p>
        </p:txBody>
      </p:sp>
      <p:sp>
        <p:nvSpPr>
          <p:cNvPr id="11" name="مربع نص 10">
            <a:hlinkClick r:id="rId3" action="ppaction://hlinksldjump"/>
          </p:cNvPr>
          <p:cNvSpPr txBox="1"/>
          <p:nvPr/>
        </p:nvSpPr>
        <p:spPr>
          <a:xfrm>
            <a:off x="1115616" y="3409836"/>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(250 – 287 )</a:t>
            </a:r>
            <a:endParaRPr lang="en-US" sz="2800" dirty="0"/>
          </a:p>
        </p:txBody>
      </p:sp>
      <p:sp>
        <p:nvSpPr>
          <p:cNvPr id="12" name="مربع نص 11">
            <a:hlinkClick r:id="rId4" action="ppaction://hlinksldjump"/>
          </p:cNvPr>
          <p:cNvSpPr txBox="1"/>
          <p:nvPr/>
        </p:nvSpPr>
        <p:spPr>
          <a:xfrm>
            <a:off x="1043608" y="4149080"/>
            <a:ext cx="2160240"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( 292 – 375 ) </a:t>
            </a:r>
            <a:endParaRPr lang="en-US" sz="2800" dirty="0"/>
          </a:p>
        </p:txBody>
      </p:sp>
      <p:sp>
        <p:nvSpPr>
          <p:cNvPr id="13" name="مربع نص 12">
            <a:hlinkClick r:id="rId5" action="ppaction://hlinksldjump"/>
          </p:cNvPr>
          <p:cNvSpPr txBox="1"/>
          <p:nvPr/>
        </p:nvSpPr>
        <p:spPr>
          <a:xfrm>
            <a:off x="5940152" y="4057908"/>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(093 – 128 )</a:t>
            </a:r>
            <a:endParaRPr lang="en-US" sz="2800" dirty="0"/>
          </a:p>
        </p:txBody>
      </p:sp>
      <p:sp>
        <p:nvSpPr>
          <p:cNvPr id="14" name="مربع نص 13">
            <a:hlinkClick r:id="rId6" action="ppaction://hlinksldjump"/>
          </p:cNvPr>
          <p:cNvSpPr txBox="1"/>
          <p:nvPr/>
        </p:nvSpPr>
        <p:spPr>
          <a:xfrm>
            <a:off x="3491880" y="348184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(136 – 244 )</a:t>
            </a:r>
            <a:endParaRPr lang="en-US" sz="2800" dirty="0"/>
          </a:p>
        </p:txBody>
      </p:sp>
      <p:sp>
        <p:nvSpPr>
          <p:cNvPr id="15" name="مربع نص 14">
            <a:hlinkClick r:id="rId7" action="ppaction://hlinksldjump"/>
          </p:cNvPr>
          <p:cNvSpPr txBox="1"/>
          <p:nvPr/>
        </p:nvSpPr>
        <p:spPr>
          <a:xfrm>
            <a:off x="3491880" y="4221088"/>
            <a:ext cx="2160240"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( 382 – 497 )</a:t>
            </a:r>
            <a:endParaRPr lang="en-US" sz="2800" dirty="0"/>
          </a:p>
        </p:txBody>
      </p:sp>
      <p:sp>
        <p:nvSpPr>
          <p:cNvPr id="17" name="زر إجراء: الصفحة الرئيسية 16">
            <a:hlinkClick r:id="" action="ppaction://hlinkshowjump?jump=firstslide" highlightClick="1"/>
          </p:cNvPr>
          <p:cNvSpPr/>
          <p:nvPr/>
        </p:nvSpPr>
        <p:spPr>
          <a:xfrm>
            <a:off x="251520" y="5229200"/>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4716016" y="908720"/>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Mechanical Engineering</a:t>
            </a:r>
          </a:p>
        </p:txBody>
      </p:sp>
      <p:sp>
        <p:nvSpPr>
          <p:cNvPr id="5" name="مربع نص 4"/>
          <p:cNvSpPr txBox="1"/>
          <p:nvPr/>
        </p:nvSpPr>
        <p:spPr>
          <a:xfrm>
            <a:off x="755576" y="817548"/>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(301)</a:t>
            </a:r>
            <a:endParaRPr lang="en-US" sz="2800" dirty="0"/>
          </a:p>
        </p:txBody>
      </p:sp>
      <p:sp>
        <p:nvSpPr>
          <p:cNvPr id="6" name="مربع نص 5"/>
          <p:cNvSpPr txBox="1"/>
          <p:nvPr/>
        </p:nvSpPr>
        <p:spPr>
          <a:xfrm>
            <a:off x="5508104" y="260648"/>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7" name="مربع نص 6"/>
          <p:cNvSpPr txBox="1"/>
          <p:nvPr/>
        </p:nvSpPr>
        <p:spPr>
          <a:xfrm>
            <a:off x="539552" y="260648"/>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8" name="مربع نص 7"/>
          <p:cNvSpPr txBox="1"/>
          <p:nvPr/>
        </p:nvSpPr>
        <p:spPr>
          <a:xfrm>
            <a:off x="-396552" y="1844824"/>
            <a:ext cx="9865096" cy="1569660"/>
          </a:xfrm>
          <a:prstGeom prst="rect">
            <a:avLst/>
          </a:prstGeom>
          <a:noFill/>
        </p:spPr>
        <p:txBody>
          <a:bodyPr wrap="square" rtlCol="1">
            <a:spAutoFit/>
          </a:bodyPr>
          <a:lstStyle/>
          <a:p>
            <a:pPr algn="ctr">
              <a:buFont typeface="Arial" pitchFamily="34" charset="0"/>
              <a:buChar char="•"/>
            </a:pPr>
            <a:r>
              <a:rPr lang="ar-SA" sz="4800" b="1" dirty="0" smtClean="0">
                <a:latin typeface="Arabic Typesetting" pitchFamily="66" charset="-78"/>
                <a:cs typeface="Arabic Typesetting" pitchFamily="66" charset="-78"/>
              </a:rPr>
              <a:t>عزيزي الطالب قم </a:t>
            </a:r>
            <a:r>
              <a:rPr lang="ar-SA" sz="4800" b="1" dirty="0" err="1" smtClean="0">
                <a:latin typeface="Arabic Typesetting" pitchFamily="66" charset="-78"/>
                <a:cs typeface="Arabic Typesetting" pitchFamily="66" charset="-78"/>
              </a:rPr>
              <a:t>بإختيار</a:t>
            </a:r>
            <a:r>
              <a:rPr lang="ar-SA" sz="4800" b="1" dirty="0" smtClean="0">
                <a:latin typeface="Arabic Typesetting" pitchFamily="66" charset="-78"/>
                <a:cs typeface="Arabic Typesetting" pitchFamily="66" charset="-78"/>
              </a:rPr>
              <a:t> الثلاث أرقام الأخيرة من رقمك الأكاديمي:</a:t>
            </a:r>
          </a:p>
          <a:p>
            <a:pPr algn="ctr">
              <a:buFont typeface="Arial" pitchFamily="34" charset="0"/>
              <a:buChar char="•"/>
            </a:pPr>
            <a:r>
              <a:rPr lang="ar-SA" sz="4800" b="1" dirty="0" smtClean="0">
                <a:latin typeface="Arabic Typesetting" pitchFamily="66" charset="-78"/>
                <a:cs typeface="Arabic Typesetting" pitchFamily="66" charset="-78"/>
              </a:rPr>
              <a:t>(</a:t>
            </a:r>
            <a:r>
              <a:rPr lang="en-US" sz="4800" b="1" dirty="0" smtClean="0">
                <a:latin typeface="Arabic Typesetting" pitchFamily="66" charset="-78"/>
                <a:cs typeface="Arabic Typesetting" pitchFamily="66" charset="-78"/>
              </a:rPr>
              <a:t>to</a:t>
            </a:r>
            <a:r>
              <a:rPr lang="ar-SA" sz="4800" b="1" dirty="0" smtClean="0">
                <a:latin typeface="Arabic Typesetting" pitchFamily="66" charset="-78"/>
                <a:cs typeface="Arabic Typesetting" pitchFamily="66" charset="-78"/>
              </a:rPr>
              <a:t> </a:t>
            </a:r>
            <a:r>
              <a:rPr lang="en-US" sz="4800" b="1" dirty="0" smtClean="0">
                <a:latin typeface="Arabic Typesetting" pitchFamily="66" charset="-78"/>
                <a:cs typeface="Arabic Typesetting" pitchFamily="66" charset="-78"/>
              </a:rPr>
              <a:t>from -</a:t>
            </a:r>
            <a:r>
              <a:rPr lang="ar-SA" sz="4800" b="1" dirty="0" smtClean="0">
                <a:latin typeface="Arabic Typesetting" pitchFamily="66" charset="-78"/>
                <a:cs typeface="Arabic Typesetting" pitchFamily="66" charset="-78"/>
              </a:rPr>
              <a:t>)</a:t>
            </a:r>
            <a:endParaRPr lang="ar-SA" sz="4800" b="1" dirty="0">
              <a:latin typeface="Arabic Typesetting" pitchFamily="66" charset="-78"/>
              <a:cs typeface="Arabic Typesetting" pitchFamily="66" charset="-78"/>
            </a:endParaRPr>
          </a:p>
        </p:txBody>
      </p:sp>
      <p:sp>
        <p:nvSpPr>
          <p:cNvPr id="9" name="مربع نص 8"/>
          <p:cNvSpPr txBox="1"/>
          <p:nvPr/>
        </p:nvSpPr>
        <p:spPr>
          <a:xfrm>
            <a:off x="755576" y="5325015"/>
            <a:ext cx="8064896" cy="1477328"/>
          </a:xfrm>
          <a:prstGeom prst="rect">
            <a:avLst/>
          </a:prstGeom>
          <a:noFill/>
        </p:spPr>
        <p:txBody>
          <a:bodyPr wrap="square" rtlCol="1">
            <a:spAutoFit/>
          </a:bodyPr>
          <a:lstStyle/>
          <a:p>
            <a:r>
              <a:rPr lang="ar-SA" dirty="0" smtClean="0"/>
              <a:t>مثال :</a:t>
            </a:r>
          </a:p>
          <a:p>
            <a:r>
              <a:rPr lang="ar-SA" dirty="0" smtClean="0"/>
              <a:t>إذا كان رقمك الأكاديمي  28110232 وكانت الاختيار كالتالي :</a:t>
            </a:r>
          </a:p>
          <a:p>
            <a:r>
              <a:rPr lang="ar-SA" dirty="0" smtClean="0"/>
              <a:t>(200 – 259)     ,    (300 – 385)  </a:t>
            </a:r>
          </a:p>
          <a:p>
            <a:r>
              <a:rPr lang="ar-SA" dirty="0" smtClean="0"/>
              <a:t>فإن الثلاث الأرقام الأخيرة(232) من رقمك الأكاديمي تقع بين 200 </a:t>
            </a:r>
            <a:r>
              <a:rPr lang="ar-SA" dirty="0" err="1" smtClean="0"/>
              <a:t>و</a:t>
            </a:r>
            <a:r>
              <a:rPr lang="ar-SA" dirty="0" smtClean="0"/>
              <a:t> 259 , لتتمكن من رؤية موقع استلامك للكتب</a:t>
            </a:r>
            <a:endParaRPr lang="ar-SA" dirty="0"/>
          </a:p>
        </p:txBody>
      </p:sp>
      <p:sp>
        <p:nvSpPr>
          <p:cNvPr id="10" name="مربع نص 9">
            <a:hlinkClick r:id="rId2" action="ppaction://hlinksldjump"/>
          </p:cNvPr>
          <p:cNvSpPr txBox="1"/>
          <p:nvPr/>
        </p:nvSpPr>
        <p:spPr>
          <a:xfrm>
            <a:off x="5940152" y="3356992"/>
            <a:ext cx="2160240"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( 006 – 104 )</a:t>
            </a:r>
            <a:endParaRPr lang="en-US" sz="2800" dirty="0"/>
          </a:p>
        </p:txBody>
      </p:sp>
      <p:sp>
        <p:nvSpPr>
          <p:cNvPr id="13" name="مربع نص 12">
            <a:hlinkClick r:id="rId3" action="ppaction://hlinksldjump"/>
          </p:cNvPr>
          <p:cNvSpPr txBox="1"/>
          <p:nvPr/>
        </p:nvSpPr>
        <p:spPr>
          <a:xfrm>
            <a:off x="5940152" y="4057908"/>
            <a:ext cx="2232248"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( 108 – 311 )</a:t>
            </a:r>
            <a:endParaRPr lang="en-US" sz="2800" dirty="0"/>
          </a:p>
        </p:txBody>
      </p:sp>
      <p:sp>
        <p:nvSpPr>
          <p:cNvPr id="14" name="مربع نص 13">
            <a:hlinkClick r:id="rId4" action="ppaction://hlinksldjump"/>
          </p:cNvPr>
          <p:cNvSpPr txBox="1"/>
          <p:nvPr/>
        </p:nvSpPr>
        <p:spPr>
          <a:xfrm>
            <a:off x="755576" y="3337828"/>
            <a:ext cx="2232248"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( 344 – 474 )</a:t>
            </a:r>
            <a:endParaRPr lang="en-US" sz="2800" dirty="0"/>
          </a:p>
        </p:txBody>
      </p:sp>
      <p:sp>
        <p:nvSpPr>
          <p:cNvPr id="15" name="مربع نص 14">
            <a:hlinkClick r:id="rId5" action="ppaction://hlinksldjump"/>
          </p:cNvPr>
          <p:cNvSpPr txBox="1"/>
          <p:nvPr/>
        </p:nvSpPr>
        <p:spPr>
          <a:xfrm>
            <a:off x="899592" y="4077072"/>
            <a:ext cx="2160240"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( 480 – 620)</a:t>
            </a:r>
            <a:endParaRPr lang="en-US" sz="2800" dirty="0"/>
          </a:p>
        </p:txBody>
      </p:sp>
      <p:sp>
        <p:nvSpPr>
          <p:cNvPr id="16" name="زر إجراء: الصفحة الرئيسية 15">
            <a:hlinkClick r:id="" action="ppaction://hlinkshowjump?jump=firstslide" highlightClick="1"/>
          </p:cNvPr>
          <p:cNvSpPr/>
          <p:nvPr/>
        </p:nvSpPr>
        <p:spPr>
          <a:xfrm>
            <a:off x="251520" y="5229200"/>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 name="مربع نص 16"/>
          <p:cNvSpPr txBox="1"/>
          <p:nvPr/>
        </p:nvSpPr>
        <p:spPr>
          <a:xfrm>
            <a:off x="251520" y="5373216"/>
            <a:ext cx="720080" cy="369332"/>
          </a:xfrm>
          <a:prstGeom prst="rect">
            <a:avLst/>
          </a:prstGeom>
          <a:noFill/>
        </p:spPr>
        <p:txBody>
          <a:bodyPr wrap="square" rtlCol="1">
            <a:spAutoFit/>
          </a:bodyPr>
          <a:lstStyle/>
          <a:p>
            <a:endParaRPr lang="ar-SA"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a:t>Business administration</a:t>
            </a:r>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(271)</a:t>
            </a:r>
            <a:endParaRPr lang="en-US" sz="2800" dirty="0"/>
          </a:p>
        </p:txBody>
      </p:sp>
      <p:sp>
        <p:nvSpPr>
          <p:cNvPr id="20" name="مربع نص 19"/>
          <p:cNvSpPr txBox="1"/>
          <p:nvPr/>
        </p:nvSpPr>
        <p:spPr>
          <a:xfrm>
            <a:off x="179512"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(004  - 076)</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1115616" y="1412776"/>
            <a:ext cx="7713240" cy="461665"/>
          </a:xfrm>
          <a:prstGeom prst="rect">
            <a:avLst/>
          </a:prstGeom>
          <a:noFill/>
        </p:spPr>
        <p:txBody>
          <a:bodyPr wrap="square" rtlCol="1">
            <a:spAutoFit/>
          </a:bodyPr>
          <a:lstStyle/>
          <a:p>
            <a:pPr algn="ctr"/>
            <a:r>
              <a:rPr lang="ar-SA" sz="2400" b="1" dirty="0" smtClean="0"/>
              <a:t>* عزيزي الطالب سوف تتسلم الكتب يوم </a:t>
            </a:r>
            <a:r>
              <a:rPr lang="ar-SA" sz="2400" b="1" dirty="0" smtClean="0">
                <a:solidFill>
                  <a:srgbClr val="FF0000"/>
                </a:solidFill>
              </a:rPr>
              <a:t>الأحد</a:t>
            </a:r>
            <a:r>
              <a:rPr lang="ar-SA" sz="2400" b="1" dirty="0" smtClean="0"/>
              <a:t>  من خلال </a:t>
            </a:r>
            <a:r>
              <a:rPr lang="ar-SA" sz="2400" b="1" dirty="0" err="1" smtClean="0"/>
              <a:t>النافذه</a:t>
            </a:r>
            <a:r>
              <a:rPr lang="ar-SA" sz="2400" b="1" dirty="0" smtClean="0"/>
              <a:t> رقم : </a:t>
            </a:r>
            <a:r>
              <a:rPr lang="ar-SA" sz="2400" b="1" dirty="0" smtClean="0">
                <a:solidFill>
                  <a:srgbClr val="FF0000"/>
                </a:solidFill>
              </a:rPr>
              <a:t>1 </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9 </a:t>
            </a:r>
            <a:r>
              <a:rPr lang="ar-SA" sz="2400" b="1" dirty="0" smtClean="0"/>
              <a:t>إلى الساعة  </a:t>
            </a:r>
            <a:r>
              <a:rPr lang="ar-SA" sz="2400" b="1" dirty="0" smtClean="0">
                <a:solidFill>
                  <a:srgbClr val="FF0000"/>
                </a:solidFill>
              </a:rPr>
              <a:t>10</a:t>
            </a:r>
            <a:r>
              <a:rPr lang="ar-SA" sz="2400" b="1" dirty="0" smtClean="0"/>
              <a:t>صباحاً</a:t>
            </a:r>
          </a:p>
          <a:p>
            <a:pPr algn="ctr"/>
            <a:r>
              <a:rPr lang="ar-SA" sz="2400" b="1" dirty="0" smtClean="0"/>
              <a:t>الطالب المُسلٍم : </a:t>
            </a:r>
            <a:r>
              <a:rPr lang="ar-SA" sz="2400" b="1" dirty="0" smtClean="0">
                <a:solidFill>
                  <a:srgbClr val="FF0000"/>
                </a:solidFill>
              </a:rPr>
              <a:t>محمد العوده </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a:t>Business administration</a:t>
            </a:r>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(271)</a:t>
            </a:r>
            <a:endParaRPr lang="en-US" sz="2800" dirty="0"/>
          </a:p>
        </p:txBody>
      </p:sp>
      <p:sp>
        <p:nvSpPr>
          <p:cNvPr id="20" name="مربع نص 19"/>
          <p:cNvSpPr txBox="1"/>
          <p:nvPr/>
        </p:nvSpPr>
        <p:spPr>
          <a:xfrm>
            <a:off x="179512"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(089 – 388)</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827584" y="1412776"/>
            <a:ext cx="8001272" cy="461665"/>
          </a:xfrm>
          <a:prstGeom prst="rect">
            <a:avLst/>
          </a:prstGeom>
          <a:noFill/>
        </p:spPr>
        <p:txBody>
          <a:bodyPr wrap="square" rtlCol="1">
            <a:spAutoFit/>
          </a:bodyPr>
          <a:lstStyle/>
          <a:p>
            <a:pPr algn="ctr"/>
            <a:r>
              <a:rPr lang="ar-SA" sz="2400" b="1" dirty="0" smtClean="0"/>
              <a:t>* عزيزي الطالب سوف تتسلم الكتب يوم </a:t>
            </a:r>
            <a:r>
              <a:rPr lang="ar-SA" sz="2400" b="1" dirty="0" smtClean="0">
                <a:solidFill>
                  <a:srgbClr val="FF0000"/>
                </a:solidFill>
              </a:rPr>
              <a:t>الأحد</a:t>
            </a:r>
            <a:r>
              <a:rPr lang="ar-SA" sz="2400" b="1" dirty="0" smtClean="0"/>
              <a:t>  من خلال </a:t>
            </a:r>
            <a:r>
              <a:rPr lang="ar-SA" sz="2400" b="1" dirty="0" err="1" smtClean="0"/>
              <a:t>النافذه</a:t>
            </a:r>
            <a:r>
              <a:rPr lang="ar-SA" sz="2400" b="1" dirty="0" smtClean="0"/>
              <a:t> رقم : :</a:t>
            </a:r>
            <a:r>
              <a:rPr lang="ar-SA" sz="2400" b="1" dirty="0" smtClean="0">
                <a:solidFill>
                  <a:srgbClr val="FF0000"/>
                </a:solidFill>
              </a:rPr>
              <a:t> </a:t>
            </a:r>
            <a:r>
              <a:rPr lang="en-US" sz="2400" dirty="0" smtClean="0">
                <a:solidFill>
                  <a:srgbClr val="FF0000"/>
                </a:solidFill>
              </a:rPr>
              <a:t>2</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9 </a:t>
            </a:r>
            <a:r>
              <a:rPr lang="ar-SA" sz="2400" b="1" dirty="0" smtClean="0"/>
              <a:t>إلى الساعة  </a:t>
            </a:r>
            <a:r>
              <a:rPr lang="ar-SA" sz="2400" b="1" dirty="0" smtClean="0">
                <a:solidFill>
                  <a:srgbClr val="FF0000"/>
                </a:solidFill>
              </a:rPr>
              <a:t>10</a:t>
            </a:r>
            <a:r>
              <a:rPr lang="ar-SA" sz="2400" b="1" dirty="0" smtClean="0"/>
              <a:t>صباحاً</a:t>
            </a:r>
          </a:p>
          <a:p>
            <a:pPr algn="ctr"/>
            <a:r>
              <a:rPr lang="ar-SA" sz="2400" b="1" dirty="0" smtClean="0"/>
              <a:t>الطالب المُسلٍم : </a:t>
            </a:r>
            <a:r>
              <a:rPr lang="ar-SA" sz="2400" b="1" dirty="0" smtClean="0">
                <a:solidFill>
                  <a:srgbClr val="FF0000"/>
                </a:solidFill>
              </a:rPr>
              <a:t>نايف البلوشي</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a:t>Business administration</a:t>
            </a:r>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(281)</a:t>
            </a:r>
            <a:endParaRPr lang="en-US" sz="2800" dirty="0"/>
          </a:p>
        </p:txBody>
      </p:sp>
      <p:sp>
        <p:nvSpPr>
          <p:cNvPr id="20" name="مربع نص 19"/>
          <p:cNvSpPr txBox="1"/>
          <p:nvPr/>
        </p:nvSpPr>
        <p:spPr>
          <a:xfrm>
            <a:off x="179512"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(017 – 117)</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899592" y="1412776"/>
            <a:ext cx="7929264" cy="461665"/>
          </a:xfrm>
          <a:prstGeom prst="rect">
            <a:avLst/>
          </a:prstGeom>
          <a:noFill/>
        </p:spPr>
        <p:txBody>
          <a:bodyPr wrap="square" rtlCol="1">
            <a:spAutoFit/>
          </a:bodyPr>
          <a:lstStyle/>
          <a:p>
            <a:pPr algn="ctr"/>
            <a:r>
              <a:rPr lang="ar-SA" sz="2400" b="1" dirty="0" smtClean="0"/>
              <a:t>* عزيزي الطالب سوف تتسلم الكتب يوم </a:t>
            </a:r>
            <a:r>
              <a:rPr lang="ar-SA" sz="2400" b="1" dirty="0" smtClean="0">
                <a:solidFill>
                  <a:srgbClr val="FF0000"/>
                </a:solidFill>
              </a:rPr>
              <a:t>الأحد</a:t>
            </a:r>
            <a:r>
              <a:rPr lang="ar-SA" sz="2400" b="1" dirty="0" smtClean="0"/>
              <a:t>  من خلال </a:t>
            </a:r>
            <a:r>
              <a:rPr lang="ar-SA" sz="2400" b="1" dirty="0" err="1" smtClean="0"/>
              <a:t>النافذه</a:t>
            </a:r>
            <a:r>
              <a:rPr lang="ar-SA" sz="2400" b="1" dirty="0" smtClean="0"/>
              <a:t> رقم : :</a:t>
            </a:r>
            <a:r>
              <a:rPr lang="ar-SA" sz="2400" b="1" dirty="0" smtClean="0">
                <a:solidFill>
                  <a:srgbClr val="FF0000"/>
                </a:solidFill>
              </a:rPr>
              <a:t> </a:t>
            </a:r>
            <a:r>
              <a:rPr lang="en-US" sz="2400" dirty="0" smtClean="0">
                <a:solidFill>
                  <a:srgbClr val="FF0000"/>
                </a:solidFill>
              </a:rPr>
              <a:t>3</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9 </a:t>
            </a:r>
            <a:r>
              <a:rPr lang="ar-SA" sz="2400" b="1" dirty="0" smtClean="0"/>
              <a:t>إلى الساعة  </a:t>
            </a:r>
            <a:r>
              <a:rPr lang="ar-SA" sz="2400" b="1" dirty="0" smtClean="0">
                <a:solidFill>
                  <a:srgbClr val="FF0000"/>
                </a:solidFill>
              </a:rPr>
              <a:t>10</a:t>
            </a:r>
            <a:r>
              <a:rPr lang="ar-SA" sz="2400" b="1" dirty="0" smtClean="0"/>
              <a:t>صباحاً</a:t>
            </a:r>
          </a:p>
          <a:p>
            <a:pPr algn="ctr"/>
            <a:r>
              <a:rPr lang="ar-SA" sz="2400" b="1" dirty="0" smtClean="0"/>
              <a:t>الطالب المُسلٍم : </a:t>
            </a:r>
            <a:r>
              <a:rPr lang="ar-SA" sz="2400" b="1" dirty="0" smtClean="0">
                <a:solidFill>
                  <a:srgbClr val="FF0000"/>
                </a:solidFill>
              </a:rPr>
              <a:t>حمدان الزهراني</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a:t>Business administration</a:t>
            </a:r>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(281)</a:t>
            </a:r>
            <a:endParaRPr lang="en-US" sz="2800" dirty="0"/>
          </a:p>
        </p:txBody>
      </p:sp>
      <p:sp>
        <p:nvSpPr>
          <p:cNvPr id="20" name="مربع نص 19"/>
          <p:cNvSpPr txBox="1"/>
          <p:nvPr/>
        </p:nvSpPr>
        <p:spPr>
          <a:xfrm>
            <a:off x="179512"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(124 – 431)</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395536" y="1412776"/>
            <a:ext cx="8433320" cy="461665"/>
          </a:xfrm>
          <a:prstGeom prst="rect">
            <a:avLst/>
          </a:prstGeom>
          <a:noFill/>
        </p:spPr>
        <p:txBody>
          <a:bodyPr wrap="square" rtlCol="1">
            <a:spAutoFit/>
          </a:bodyPr>
          <a:lstStyle/>
          <a:p>
            <a:pPr algn="ctr"/>
            <a:r>
              <a:rPr lang="ar-SA" sz="2400" b="1" dirty="0" smtClean="0"/>
              <a:t>عزيزي الطالب سوف تتسلم الكتب يوم </a:t>
            </a:r>
            <a:r>
              <a:rPr lang="ar-SA" sz="2400" b="1" dirty="0" smtClean="0">
                <a:solidFill>
                  <a:srgbClr val="FF0000"/>
                </a:solidFill>
              </a:rPr>
              <a:t>الأحد</a:t>
            </a:r>
            <a:r>
              <a:rPr lang="ar-SA" sz="2400" b="1" dirty="0" smtClean="0"/>
              <a:t>  من خلال </a:t>
            </a:r>
            <a:r>
              <a:rPr lang="ar-SA" sz="2400" b="1" dirty="0" err="1" smtClean="0"/>
              <a:t>النافذه</a:t>
            </a:r>
            <a:r>
              <a:rPr lang="ar-SA" sz="2400" b="1" dirty="0" smtClean="0"/>
              <a:t> رقم : :</a:t>
            </a:r>
            <a:r>
              <a:rPr lang="ar-SA" sz="2400" b="1" dirty="0" smtClean="0">
                <a:solidFill>
                  <a:srgbClr val="FF0000"/>
                </a:solidFill>
              </a:rPr>
              <a:t> </a:t>
            </a:r>
            <a:r>
              <a:rPr lang="en-US" sz="2400" dirty="0" smtClean="0">
                <a:solidFill>
                  <a:srgbClr val="FF0000"/>
                </a:solidFill>
              </a:rPr>
              <a:t>4</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9 </a:t>
            </a:r>
            <a:r>
              <a:rPr lang="ar-SA" sz="2400" b="1" dirty="0" smtClean="0"/>
              <a:t>إلى الساعة  </a:t>
            </a:r>
            <a:r>
              <a:rPr lang="ar-SA" sz="2400" b="1" dirty="0" smtClean="0">
                <a:solidFill>
                  <a:srgbClr val="FF0000"/>
                </a:solidFill>
              </a:rPr>
              <a:t>10</a:t>
            </a:r>
            <a:r>
              <a:rPr lang="ar-SA" sz="2400" b="1" dirty="0" smtClean="0"/>
              <a:t>صباحاً</a:t>
            </a:r>
          </a:p>
          <a:p>
            <a:pPr algn="ctr"/>
            <a:r>
              <a:rPr lang="ar-SA" sz="2400" b="1" dirty="0" smtClean="0"/>
              <a:t>الطالب المُسلٍم : </a:t>
            </a:r>
            <a:r>
              <a:rPr lang="ar-SA" sz="2400" b="1" dirty="0" smtClean="0">
                <a:solidFill>
                  <a:srgbClr val="FF0000"/>
                </a:solidFill>
              </a:rPr>
              <a:t>عبدالله الصقعوب</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a:t>Business administration</a:t>
            </a:r>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(291)</a:t>
            </a:r>
            <a:endParaRPr lang="en-US" sz="2800" dirty="0"/>
          </a:p>
        </p:txBody>
      </p:sp>
      <p:sp>
        <p:nvSpPr>
          <p:cNvPr id="20" name="مربع نص 19"/>
          <p:cNvSpPr txBox="1"/>
          <p:nvPr/>
        </p:nvSpPr>
        <p:spPr>
          <a:xfrm>
            <a:off x="179512"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(022 – 270)</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747192" y="1412776"/>
            <a:ext cx="8577336" cy="461665"/>
          </a:xfrm>
          <a:prstGeom prst="rect">
            <a:avLst/>
          </a:prstGeom>
          <a:noFill/>
        </p:spPr>
        <p:txBody>
          <a:bodyPr wrap="square" rtlCol="1">
            <a:spAutoFit/>
          </a:bodyPr>
          <a:lstStyle/>
          <a:p>
            <a:pPr algn="ctr"/>
            <a:r>
              <a:rPr lang="ar-SA" sz="2400" b="1" dirty="0" smtClean="0"/>
              <a:t>عزيزي الطالب سوف تتسلم الكتب يوم </a:t>
            </a:r>
            <a:r>
              <a:rPr lang="ar-SA" sz="2400" b="1" dirty="0" smtClean="0">
                <a:solidFill>
                  <a:srgbClr val="FF0000"/>
                </a:solidFill>
              </a:rPr>
              <a:t>الأحد</a:t>
            </a:r>
            <a:r>
              <a:rPr lang="ar-SA" sz="2400" b="1" dirty="0" smtClean="0"/>
              <a:t>  من خلال </a:t>
            </a:r>
            <a:r>
              <a:rPr lang="ar-SA" sz="2400" b="1" dirty="0" err="1" smtClean="0"/>
              <a:t>النافذه</a:t>
            </a:r>
            <a:r>
              <a:rPr lang="ar-SA" sz="2400" b="1" dirty="0" smtClean="0"/>
              <a:t> رقم : </a:t>
            </a:r>
            <a:r>
              <a:rPr lang="en-US" sz="2400" dirty="0" smtClean="0">
                <a:solidFill>
                  <a:srgbClr val="FF0000"/>
                </a:solidFill>
              </a:rPr>
              <a:t>5</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9 </a:t>
            </a:r>
            <a:r>
              <a:rPr lang="ar-SA" sz="2400" b="1" dirty="0" smtClean="0"/>
              <a:t>إلى الساعة  </a:t>
            </a:r>
            <a:r>
              <a:rPr lang="ar-SA" sz="2400" b="1" dirty="0" smtClean="0">
                <a:solidFill>
                  <a:srgbClr val="FF0000"/>
                </a:solidFill>
              </a:rPr>
              <a:t>10</a:t>
            </a:r>
            <a:r>
              <a:rPr lang="ar-SA" sz="2400" b="1" dirty="0" smtClean="0"/>
              <a:t>صباحاً</a:t>
            </a:r>
          </a:p>
          <a:p>
            <a:pPr algn="ctr"/>
            <a:r>
              <a:rPr lang="ar-SA" sz="2400" b="1" dirty="0" smtClean="0"/>
              <a:t>الطالب المسلم : </a:t>
            </a:r>
            <a:r>
              <a:rPr lang="ar-SA" sz="2400" b="1" dirty="0" smtClean="0">
                <a:solidFill>
                  <a:srgbClr val="FF0000"/>
                </a:solidFill>
              </a:rPr>
              <a:t>سلمان المشيطي</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a:t>Business administration</a:t>
            </a:r>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(291)</a:t>
            </a:r>
            <a:endParaRPr lang="en-US" sz="2800" dirty="0"/>
          </a:p>
        </p:txBody>
      </p:sp>
      <p:sp>
        <p:nvSpPr>
          <p:cNvPr id="20" name="مربع نص 19"/>
          <p:cNvSpPr txBox="1"/>
          <p:nvPr/>
        </p:nvSpPr>
        <p:spPr>
          <a:xfrm>
            <a:off x="179512"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(308 – 490)</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179512" y="1412776"/>
            <a:ext cx="8649344" cy="461665"/>
          </a:xfrm>
          <a:prstGeom prst="rect">
            <a:avLst/>
          </a:prstGeom>
          <a:noFill/>
        </p:spPr>
        <p:txBody>
          <a:bodyPr wrap="square" rtlCol="1">
            <a:spAutoFit/>
          </a:bodyPr>
          <a:lstStyle/>
          <a:p>
            <a:pPr algn="ctr"/>
            <a:r>
              <a:rPr lang="ar-SA" sz="2400" b="1" dirty="0" smtClean="0"/>
              <a:t>* عزيزي الطالب سوف تتسلم الكتب يوم </a:t>
            </a:r>
            <a:r>
              <a:rPr lang="ar-SA" sz="2400" b="1" dirty="0" smtClean="0">
                <a:solidFill>
                  <a:srgbClr val="FF0000"/>
                </a:solidFill>
              </a:rPr>
              <a:t>الأحد</a:t>
            </a:r>
            <a:r>
              <a:rPr lang="ar-SA" sz="2400" b="1" dirty="0" smtClean="0"/>
              <a:t>  من خلال </a:t>
            </a:r>
            <a:r>
              <a:rPr lang="ar-SA" sz="2400" b="1" dirty="0" err="1" smtClean="0"/>
              <a:t>النافذه</a:t>
            </a:r>
            <a:r>
              <a:rPr lang="ar-SA" sz="2400" b="1" dirty="0" smtClean="0"/>
              <a:t> رقم : :</a:t>
            </a:r>
            <a:r>
              <a:rPr lang="ar-SA" sz="2400" dirty="0" smtClean="0">
                <a:solidFill>
                  <a:srgbClr val="FF0000"/>
                </a:solidFill>
              </a:rPr>
              <a:t> 6</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9 </a:t>
            </a:r>
            <a:r>
              <a:rPr lang="ar-SA" sz="2400" b="1" dirty="0" smtClean="0"/>
              <a:t>إلى الساعة  </a:t>
            </a:r>
            <a:r>
              <a:rPr lang="ar-SA" sz="2400" b="1" dirty="0" smtClean="0">
                <a:solidFill>
                  <a:srgbClr val="FF0000"/>
                </a:solidFill>
              </a:rPr>
              <a:t>10</a:t>
            </a:r>
            <a:r>
              <a:rPr lang="ar-SA" sz="2400" b="1" dirty="0" smtClean="0"/>
              <a:t>صباحاً</a:t>
            </a:r>
          </a:p>
          <a:p>
            <a:pPr algn="ctr"/>
            <a:r>
              <a:rPr lang="ar-SA" sz="2400" b="1" dirty="0" smtClean="0"/>
              <a:t>الطالب المُسلٍم : </a:t>
            </a:r>
            <a:r>
              <a:rPr lang="ar-SA" sz="2400" b="1" dirty="0" smtClean="0">
                <a:solidFill>
                  <a:srgbClr val="FF0000"/>
                </a:solidFill>
              </a:rPr>
              <a:t>إبراهيم اليوسف</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a:t>Business administration</a:t>
            </a:r>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(301)</a:t>
            </a:r>
            <a:endParaRPr lang="en-US" sz="2800" dirty="0"/>
          </a:p>
        </p:txBody>
      </p:sp>
      <p:sp>
        <p:nvSpPr>
          <p:cNvPr id="20" name="مربع نص 19"/>
          <p:cNvSpPr txBox="1"/>
          <p:nvPr/>
        </p:nvSpPr>
        <p:spPr>
          <a:xfrm>
            <a:off x="179512"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(30110378)</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395536" y="1412776"/>
            <a:ext cx="8433320" cy="461665"/>
          </a:xfrm>
          <a:prstGeom prst="rect">
            <a:avLst/>
          </a:prstGeom>
          <a:noFill/>
        </p:spPr>
        <p:txBody>
          <a:bodyPr wrap="square" rtlCol="1">
            <a:spAutoFit/>
          </a:bodyPr>
          <a:lstStyle/>
          <a:p>
            <a:pPr algn="ctr"/>
            <a:r>
              <a:rPr lang="ar-SA" sz="2400" b="1" dirty="0" smtClean="0"/>
              <a:t>* عزيزي الطالب سوف تتسلم الكتب يوم </a:t>
            </a:r>
            <a:r>
              <a:rPr lang="ar-SA" sz="2400" b="1" dirty="0" smtClean="0">
                <a:solidFill>
                  <a:srgbClr val="FF0000"/>
                </a:solidFill>
              </a:rPr>
              <a:t>الأحد</a:t>
            </a:r>
            <a:r>
              <a:rPr lang="ar-SA" sz="2400" b="1" dirty="0" smtClean="0"/>
              <a:t>  من خلال </a:t>
            </a:r>
            <a:r>
              <a:rPr lang="ar-SA" sz="2400" b="1" dirty="0" err="1" smtClean="0"/>
              <a:t>النافذه</a:t>
            </a:r>
            <a:r>
              <a:rPr lang="ar-SA" sz="2400" b="1" dirty="0" smtClean="0"/>
              <a:t> رقم :</a:t>
            </a:r>
            <a:r>
              <a:rPr lang="ar-SA" sz="2400" dirty="0" smtClean="0">
                <a:solidFill>
                  <a:srgbClr val="FF0000"/>
                </a:solidFill>
              </a:rPr>
              <a:t> 1</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9 </a:t>
            </a:r>
            <a:r>
              <a:rPr lang="ar-SA" sz="2400" b="1" dirty="0" smtClean="0"/>
              <a:t>إلى الساعة  </a:t>
            </a:r>
            <a:r>
              <a:rPr lang="ar-SA" sz="2400" b="1" dirty="0" smtClean="0">
                <a:solidFill>
                  <a:srgbClr val="FF0000"/>
                </a:solidFill>
              </a:rPr>
              <a:t>10</a:t>
            </a:r>
            <a:r>
              <a:rPr lang="ar-SA" sz="2400" b="1" dirty="0" smtClean="0"/>
              <a:t>صباحاً</a:t>
            </a:r>
          </a:p>
          <a:p>
            <a:pPr algn="ctr"/>
            <a:r>
              <a:rPr lang="ar-SA" sz="2400" b="1" dirty="0" smtClean="0"/>
              <a:t>الطالب المُسلٍم : </a:t>
            </a:r>
            <a:r>
              <a:rPr lang="ar-SA" sz="2400" b="1" dirty="0" smtClean="0">
                <a:solidFill>
                  <a:srgbClr val="FF0000"/>
                </a:solidFill>
              </a:rPr>
              <a:t>محمد العوده</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Computer sciences</a:t>
            </a:r>
            <a:endParaRPr lang="en-US"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(271) , (272)</a:t>
            </a:r>
            <a:endParaRPr lang="en-US" sz="2800" dirty="0"/>
          </a:p>
        </p:txBody>
      </p:sp>
      <p:sp>
        <p:nvSpPr>
          <p:cNvPr id="20" name="مربع نص 19"/>
          <p:cNvSpPr txBox="1"/>
          <p:nvPr/>
        </p:nvSpPr>
        <p:spPr>
          <a:xfrm>
            <a:off x="179512"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(005 – 029)</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611560" y="1412776"/>
            <a:ext cx="8217296" cy="461665"/>
          </a:xfrm>
          <a:prstGeom prst="rect">
            <a:avLst/>
          </a:prstGeom>
          <a:noFill/>
        </p:spPr>
        <p:txBody>
          <a:bodyPr wrap="square" rtlCol="1">
            <a:spAutoFit/>
          </a:bodyPr>
          <a:lstStyle/>
          <a:p>
            <a:pPr algn="ctr"/>
            <a:r>
              <a:rPr lang="ar-SA" sz="2400" b="1" dirty="0" smtClean="0"/>
              <a:t>* عزيزي الطالب سوف تتسلم الكتب يوم </a:t>
            </a:r>
            <a:r>
              <a:rPr lang="ar-SA" sz="2400" b="1" dirty="0" smtClean="0">
                <a:solidFill>
                  <a:srgbClr val="FF0000"/>
                </a:solidFill>
              </a:rPr>
              <a:t>الأحد</a:t>
            </a:r>
            <a:r>
              <a:rPr lang="ar-SA" sz="2400" b="1" dirty="0" smtClean="0"/>
              <a:t>  من خلال </a:t>
            </a:r>
            <a:r>
              <a:rPr lang="ar-SA" sz="2400" b="1" dirty="0" err="1" smtClean="0"/>
              <a:t>النافذه</a:t>
            </a:r>
            <a:r>
              <a:rPr lang="ar-SA" sz="2400" b="1" dirty="0" smtClean="0"/>
              <a:t> رقم : </a:t>
            </a:r>
            <a:r>
              <a:rPr lang="ar-SA" sz="2400" dirty="0" smtClean="0">
                <a:solidFill>
                  <a:srgbClr val="FF0000"/>
                </a:solidFill>
              </a:rPr>
              <a:t>1</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10:30</a:t>
            </a:r>
            <a:r>
              <a:rPr lang="ar-SA" sz="2400" b="1" dirty="0" smtClean="0"/>
              <a:t>إلى الساعة  </a:t>
            </a:r>
            <a:r>
              <a:rPr lang="ar-SA" sz="2400" b="1" dirty="0" smtClean="0">
                <a:solidFill>
                  <a:srgbClr val="FF0000"/>
                </a:solidFill>
              </a:rPr>
              <a:t>11:30</a:t>
            </a:r>
            <a:r>
              <a:rPr lang="ar-SA" sz="2400" b="1" dirty="0" smtClean="0"/>
              <a:t>صباحاً</a:t>
            </a:r>
          </a:p>
          <a:p>
            <a:pPr algn="ctr"/>
            <a:r>
              <a:rPr lang="ar-SA" sz="2400" b="1" dirty="0" smtClean="0"/>
              <a:t>الطالب المُسلٍم : </a:t>
            </a:r>
            <a:r>
              <a:rPr lang="ar-SA" sz="2400" b="1" dirty="0" smtClean="0">
                <a:solidFill>
                  <a:srgbClr val="FF0000"/>
                </a:solidFill>
              </a:rPr>
              <a:t>فهد الثميري</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Computer sciences</a:t>
            </a:r>
            <a:endParaRPr lang="en-US"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(271) , (272)</a:t>
            </a:r>
            <a:endParaRPr lang="en-US" sz="2800" dirty="0"/>
          </a:p>
        </p:txBody>
      </p:sp>
      <p:sp>
        <p:nvSpPr>
          <p:cNvPr id="20" name="مربع نص 19"/>
          <p:cNvSpPr txBox="1"/>
          <p:nvPr/>
        </p:nvSpPr>
        <p:spPr>
          <a:xfrm>
            <a:off x="179512"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(051 – 171)</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827584" y="1412776"/>
            <a:ext cx="8001272" cy="461665"/>
          </a:xfrm>
          <a:prstGeom prst="rect">
            <a:avLst/>
          </a:prstGeom>
          <a:noFill/>
        </p:spPr>
        <p:txBody>
          <a:bodyPr wrap="square" rtlCol="1">
            <a:spAutoFit/>
          </a:bodyPr>
          <a:lstStyle/>
          <a:p>
            <a:pPr algn="ctr"/>
            <a:r>
              <a:rPr lang="ar-SA" sz="2400" b="1" dirty="0" smtClean="0"/>
              <a:t>عزيزي الطالب سوف تتسلم الكتب يوم </a:t>
            </a:r>
            <a:r>
              <a:rPr lang="ar-SA" sz="2400" b="1" dirty="0" smtClean="0">
                <a:solidFill>
                  <a:srgbClr val="FF0000"/>
                </a:solidFill>
              </a:rPr>
              <a:t>الأحد</a:t>
            </a:r>
            <a:r>
              <a:rPr lang="ar-SA" sz="2400" b="1" dirty="0" smtClean="0"/>
              <a:t>  من خلال </a:t>
            </a:r>
            <a:r>
              <a:rPr lang="ar-SA" sz="2400" b="1" dirty="0" err="1" smtClean="0"/>
              <a:t>النافذه</a:t>
            </a:r>
            <a:r>
              <a:rPr lang="ar-SA" sz="2400" b="1" dirty="0" smtClean="0"/>
              <a:t> رقم : </a:t>
            </a:r>
            <a:r>
              <a:rPr lang="ar-SA" sz="2400" dirty="0" smtClean="0">
                <a:solidFill>
                  <a:srgbClr val="FF0000"/>
                </a:solidFill>
              </a:rPr>
              <a:t>2</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10:30</a:t>
            </a:r>
            <a:r>
              <a:rPr lang="ar-SA" sz="2400" b="1" dirty="0" smtClean="0"/>
              <a:t>إلى الساعة  </a:t>
            </a:r>
            <a:r>
              <a:rPr lang="ar-SA" sz="2400" b="1" dirty="0" smtClean="0">
                <a:solidFill>
                  <a:srgbClr val="FF0000"/>
                </a:solidFill>
              </a:rPr>
              <a:t>11:30</a:t>
            </a:r>
            <a:r>
              <a:rPr lang="ar-SA" sz="2400" b="1" dirty="0" smtClean="0"/>
              <a:t>صباحاً</a:t>
            </a:r>
          </a:p>
          <a:p>
            <a:pPr algn="ctr"/>
            <a:r>
              <a:rPr lang="ar-SA" sz="2400" b="1" dirty="0" smtClean="0"/>
              <a:t>الطالب المُسلٍم : </a:t>
            </a:r>
            <a:r>
              <a:rPr lang="ar-SA" sz="2400" b="1" dirty="0" smtClean="0">
                <a:solidFill>
                  <a:srgbClr val="FF0000"/>
                </a:solidFill>
              </a:rPr>
              <a:t>محمد القصيمي</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Computer sciences</a:t>
            </a:r>
            <a:endParaRPr lang="en-US"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(271) , (272)</a:t>
            </a:r>
            <a:endParaRPr lang="en-US" sz="2800" dirty="0"/>
          </a:p>
        </p:txBody>
      </p:sp>
      <p:sp>
        <p:nvSpPr>
          <p:cNvPr id="20" name="مربع نص 19"/>
          <p:cNvSpPr txBox="1"/>
          <p:nvPr/>
        </p:nvSpPr>
        <p:spPr>
          <a:xfrm>
            <a:off x="179512"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(013 – 262)</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827584" y="1412776"/>
            <a:ext cx="8001272" cy="461665"/>
          </a:xfrm>
          <a:prstGeom prst="rect">
            <a:avLst/>
          </a:prstGeom>
          <a:noFill/>
        </p:spPr>
        <p:txBody>
          <a:bodyPr wrap="square" rtlCol="1">
            <a:spAutoFit/>
          </a:bodyPr>
          <a:lstStyle/>
          <a:p>
            <a:pPr algn="ctr"/>
            <a:r>
              <a:rPr lang="ar-SA" sz="2400" b="1" dirty="0" smtClean="0"/>
              <a:t>*عزيزي الطالب سوف تتسلم الكتب يوم </a:t>
            </a:r>
            <a:r>
              <a:rPr lang="ar-SA" sz="2400" b="1" dirty="0" smtClean="0">
                <a:solidFill>
                  <a:srgbClr val="FF0000"/>
                </a:solidFill>
              </a:rPr>
              <a:t>الأحد</a:t>
            </a:r>
            <a:r>
              <a:rPr lang="ar-SA" sz="2400" b="1" dirty="0" smtClean="0"/>
              <a:t>  من خلال </a:t>
            </a:r>
            <a:r>
              <a:rPr lang="ar-SA" sz="2400" b="1" dirty="0" err="1" smtClean="0"/>
              <a:t>النافذه</a:t>
            </a:r>
            <a:r>
              <a:rPr lang="ar-SA" sz="2400" b="1" dirty="0" smtClean="0"/>
              <a:t> رقم : </a:t>
            </a:r>
            <a:r>
              <a:rPr lang="ar-SA" sz="2400" dirty="0" smtClean="0">
                <a:solidFill>
                  <a:srgbClr val="FF0000"/>
                </a:solidFill>
              </a:rPr>
              <a:t>5</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10:30</a:t>
            </a:r>
            <a:r>
              <a:rPr lang="ar-SA" sz="2400" b="1" dirty="0" smtClean="0"/>
              <a:t>إلى الساعة  </a:t>
            </a:r>
            <a:r>
              <a:rPr lang="ar-SA" sz="2400" b="1" dirty="0" smtClean="0">
                <a:solidFill>
                  <a:srgbClr val="FF0000"/>
                </a:solidFill>
              </a:rPr>
              <a:t>11:30</a:t>
            </a:r>
            <a:r>
              <a:rPr lang="ar-SA" sz="2400" b="1" dirty="0" smtClean="0"/>
              <a:t>صباحاً</a:t>
            </a:r>
          </a:p>
          <a:p>
            <a:pPr algn="ctr"/>
            <a:r>
              <a:rPr lang="ar-SA" sz="2400" b="1" dirty="0" smtClean="0"/>
              <a:t>الطالب المُسلٍم : </a:t>
            </a:r>
            <a:r>
              <a:rPr lang="ar-SA" sz="2400" b="1" dirty="0" smtClean="0">
                <a:solidFill>
                  <a:srgbClr val="FF0000"/>
                </a:solidFill>
              </a:rPr>
              <a:t>فهد التوفيق</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Computer sciences</a:t>
            </a:r>
            <a:endParaRPr lang="en-US"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(291)</a:t>
            </a:r>
            <a:endParaRPr lang="en-US" sz="2800" dirty="0"/>
          </a:p>
        </p:txBody>
      </p:sp>
      <p:sp>
        <p:nvSpPr>
          <p:cNvPr id="20" name="مربع نص 19"/>
          <p:cNvSpPr txBox="1"/>
          <p:nvPr/>
        </p:nvSpPr>
        <p:spPr>
          <a:xfrm>
            <a:off x="179512"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(018 – 220)</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395536" y="1412776"/>
            <a:ext cx="8433320" cy="461665"/>
          </a:xfrm>
          <a:prstGeom prst="rect">
            <a:avLst/>
          </a:prstGeom>
          <a:noFill/>
        </p:spPr>
        <p:txBody>
          <a:bodyPr wrap="square" rtlCol="1">
            <a:spAutoFit/>
          </a:bodyPr>
          <a:lstStyle/>
          <a:p>
            <a:pPr algn="ctr"/>
            <a:r>
              <a:rPr lang="ar-SA" sz="2400" b="1" dirty="0" smtClean="0"/>
              <a:t>* عزيزي الطالب سوف تتسلم الكتب يوم </a:t>
            </a:r>
            <a:r>
              <a:rPr lang="ar-SA" sz="2400" b="1" dirty="0" smtClean="0">
                <a:solidFill>
                  <a:srgbClr val="FF0000"/>
                </a:solidFill>
              </a:rPr>
              <a:t>الأحد</a:t>
            </a:r>
            <a:r>
              <a:rPr lang="ar-SA" sz="2400" b="1" dirty="0" smtClean="0"/>
              <a:t>  من خلال </a:t>
            </a:r>
            <a:r>
              <a:rPr lang="ar-SA" sz="2400" b="1" dirty="0" err="1" smtClean="0"/>
              <a:t>النافذه</a:t>
            </a:r>
            <a:r>
              <a:rPr lang="ar-SA" sz="2400" b="1" dirty="0" smtClean="0"/>
              <a:t> رقم : </a:t>
            </a:r>
            <a:r>
              <a:rPr lang="ar-SA" sz="2400" dirty="0" smtClean="0">
                <a:solidFill>
                  <a:srgbClr val="FF0000"/>
                </a:solidFill>
              </a:rPr>
              <a:t>2</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10:30</a:t>
            </a:r>
            <a:r>
              <a:rPr lang="ar-SA" sz="2400" b="1" dirty="0" smtClean="0"/>
              <a:t>إلى الساعة  </a:t>
            </a:r>
            <a:r>
              <a:rPr lang="ar-SA" sz="2400" b="1" dirty="0" smtClean="0">
                <a:solidFill>
                  <a:srgbClr val="FF0000"/>
                </a:solidFill>
              </a:rPr>
              <a:t>11:30</a:t>
            </a:r>
            <a:r>
              <a:rPr lang="ar-SA" sz="2400" b="1" dirty="0" smtClean="0"/>
              <a:t>صباحاً</a:t>
            </a:r>
          </a:p>
          <a:p>
            <a:pPr algn="ctr"/>
            <a:r>
              <a:rPr lang="ar-SA" sz="2400" b="1" dirty="0" smtClean="0"/>
              <a:t>الطالب المُسلٍم : </a:t>
            </a:r>
            <a:r>
              <a:rPr lang="ar-SA" sz="2400" b="1" dirty="0" smtClean="0">
                <a:solidFill>
                  <a:srgbClr val="FF0000"/>
                </a:solidFill>
              </a:rPr>
              <a:t>جابر النخيلان</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Computer sciences</a:t>
            </a:r>
            <a:endParaRPr lang="en-US"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(291)</a:t>
            </a:r>
            <a:endParaRPr lang="en-US" sz="2800" dirty="0"/>
          </a:p>
        </p:txBody>
      </p:sp>
      <p:sp>
        <p:nvSpPr>
          <p:cNvPr id="20" name="مربع نص 19"/>
          <p:cNvSpPr txBox="1"/>
          <p:nvPr/>
        </p:nvSpPr>
        <p:spPr>
          <a:xfrm>
            <a:off x="179512"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(254 – 468)</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539552" y="1412776"/>
            <a:ext cx="8289304" cy="461665"/>
          </a:xfrm>
          <a:prstGeom prst="rect">
            <a:avLst/>
          </a:prstGeom>
          <a:noFill/>
        </p:spPr>
        <p:txBody>
          <a:bodyPr wrap="square" rtlCol="1">
            <a:spAutoFit/>
          </a:bodyPr>
          <a:lstStyle/>
          <a:p>
            <a:pPr algn="ctr"/>
            <a:r>
              <a:rPr lang="ar-SA" sz="2400" b="1" dirty="0" smtClean="0"/>
              <a:t>* عزيزي الطالب سوف تتسلم الكتب يوم </a:t>
            </a:r>
            <a:r>
              <a:rPr lang="ar-SA" sz="2400" b="1" dirty="0" smtClean="0">
                <a:solidFill>
                  <a:srgbClr val="FF0000"/>
                </a:solidFill>
              </a:rPr>
              <a:t>الأحد</a:t>
            </a:r>
            <a:r>
              <a:rPr lang="ar-SA" sz="2400" b="1" dirty="0" smtClean="0"/>
              <a:t>  من خلال </a:t>
            </a:r>
            <a:r>
              <a:rPr lang="ar-SA" sz="2400" b="1" dirty="0" err="1" smtClean="0"/>
              <a:t>النافذه</a:t>
            </a:r>
            <a:r>
              <a:rPr lang="ar-SA" sz="2400" b="1" dirty="0" smtClean="0"/>
              <a:t> رقم : </a:t>
            </a:r>
            <a:r>
              <a:rPr lang="ar-SA" sz="2400" dirty="0" smtClean="0">
                <a:solidFill>
                  <a:srgbClr val="FF0000"/>
                </a:solidFill>
              </a:rPr>
              <a:t>4</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10:30</a:t>
            </a:r>
            <a:r>
              <a:rPr lang="ar-SA" sz="2400" b="1" dirty="0" smtClean="0"/>
              <a:t>إلى الساعة  </a:t>
            </a:r>
            <a:r>
              <a:rPr lang="ar-SA" sz="2400" b="1" dirty="0" smtClean="0">
                <a:solidFill>
                  <a:srgbClr val="FF0000"/>
                </a:solidFill>
              </a:rPr>
              <a:t>11:30</a:t>
            </a:r>
            <a:r>
              <a:rPr lang="ar-SA" sz="2400" b="1" dirty="0" smtClean="0"/>
              <a:t>صباحاً</a:t>
            </a:r>
          </a:p>
          <a:p>
            <a:pPr algn="ctr"/>
            <a:r>
              <a:rPr lang="ar-SA" sz="2400" b="1" dirty="0" smtClean="0"/>
              <a:t>الطالب المُسلٍم : </a:t>
            </a:r>
            <a:r>
              <a:rPr lang="ar-SA" sz="2400" b="1" dirty="0" smtClean="0">
                <a:solidFill>
                  <a:srgbClr val="FF0000"/>
                </a:solidFill>
              </a:rPr>
              <a:t>عبدالله القصيمي</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Civil Engineering</a:t>
            </a:r>
            <a:endParaRPr lang="ar-SA"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(271)</a:t>
            </a:r>
            <a:endParaRPr lang="en-US" sz="2800" dirty="0"/>
          </a:p>
        </p:txBody>
      </p:sp>
      <p:sp>
        <p:nvSpPr>
          <p:cNvPr id="20" name="مربع نص 19"/>
          <p:cNvSpPr txBox="1"/>
          <p:nvPr/>
        </p:nvSpPr>
        <p:spPr>
          <a:xfrm>
            <a:off x="179512"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(013 – 043)</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0" y="1412776"/>
            <a:ext cx="8828856" cy="461665"/>
          </a:xfrm>
          <a:prstGeom prst="rect">
            <a:avLst/>
          </a:prstGeom>
          <a:noFill/>
        </p:spPr>
        <p:txBody>
          <a:bodyPr wrap="square" rtlCol="1">
            <a:spAutoFit/>
          </a:bodyPr>
          <a:lstStyle/>
          <a:p>
            <a:pPr algn="ctr"/>
            <a:r>
              <a:rPr lang="ar-SA" sz="2400" b="1" dirty="0" smtClean="0"/>
              <a:t>* عزيزي الطالب سوف تتسلم الكتب يوم </a:t>
            </a:r>
            <a:r>
              <a:rPr lang="ar-SA" sz="2400" b="1" dirty="0" smtClean="0">
                <a:solidFill>
                  <a:srgbClr val="FF0000"/>
                </a:solidFill>
              </a:rPr>
              <a:t>الأحد</a:t>
            </a:r>
            <a:r>
              <a:rPr lang="ar-SA" sz="2400" b="1" dirty="0" smtClean="0"/>
              <a:t>  من خلال </a:t>
            </a:r>
            <a:r>
              <a:rPr lang="ar-SA" sz="2400" b="1" dirty="0" err="1" smtClean="0"/>
              <a:t>النافذه</a:t>
            </a:r>
            <a:r>
              <a:rPr lang="ar-SA" sz="2400" b="1" smtClean="0"/>
              <a:t> رقم : </a:t>
            </a:r>
            <a:r>
              <a:rPr lang="ar-SA" sz="2400" smtClean="0">
                <a:solidFill>
                  <a:srgbClr val="FF0000"/>
                </a:solidFill>
              </a:rPr>
              <a:t>2</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1</a:t>
            </a:r>
            <a:r>
              <a:rPr lang="ar-SA" sz="2400" b="1" dirty="0" smtClean="0"/>
              <a:t>إلى الساعة  </a:t>
            </a:r>
            <a:r>
              <a:rPr lang="ar-SA" sz="2400" b="1" dirty="0" smtClean="0">
                <a:solidFill>
                  <a:srgbClr val="FF0000"/>
                </a:solidFill>
              </a:rPr>
              <a:t>2</a:t>
            </a:r>
            <a:r>
              <a:rPr lang="ar-SA" sz="2400" b="1" dirty="0" smtClean="0"/>
              <a:t>مساءً</a:t>
            </a:r>
          </a:p>
          <a:p>
            <a:pPr algn="ctr"/>
            <a:r>
              <a:rPr lang="ar-SA" sz="2400" b="1" dirty="0" smtClean="0"/>
              <a:t>الطالب المُسلٍم : </a:t>
            </a:r>
            <a:r>
              <a:rPr lang="ar-SA" sz="2400" b="1" dirty="0" smtClean="0">
                <a:solidFill>
                  <a:srgbClr val="FF0000"/>
                </a:solidFill>
              </a:rPr>
              <a:t>عبدالله الرويشد</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51" name="مربع نص 50"/>
          <p:cNvSpPr txBox="1"/>
          <p:nvPr/>
        </p:nvSpPr>
        <p:spPr>
          <a:xfrm>
            <a:off x="899592" y="6228601"/>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Civil Engineering</a:t>
            </a:r>
            <a:endParaRPr lang="ar-SA"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(271)</a:t>
            </a:r>
            <a:endParaRPr lang="en-US" sz="2800" dirty="0"/>
          </a:p>
        </p:txBody>
      </p:sp>
      <p:sp>
        <p:nvSpPr>
          <p:cNvPr id="20" name="مربع نص 19"/>
          <p:cNvSpPr txBox="1"/>
          <p:nvPr/>
        </p:nvSpPr>
        <p:spPr>
          <a:xfrm>
            <a:off x="179512"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(050 – 138)</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467544" y="1412776"/>
            <a:ext cx="8361312" cy="461665"/>
          </a:xfrm>
          <a:prstGeom prst="rect">
            <a:avLst/>
          </a:prstGeom>
          <a:noFill/>
        </p:spPr>
        <p:txBody>
          <a:bodyPr wrap="square" rtlCol="1">
            <a:spAutoFit/>
          </a:bodyPr>
          <a:lstStyle/>
          <a:p>
            <a:pPr algn="ctr"/>
            <a:r>
              <a:rPr lang="ar-SA" sz="2400" b="1" dirty="0" smtClean="0"/>
              <a:t>* عزيزي الطالب سوف تتسلم الكتب يوم </a:t>
            </a:r>
            <a:r>
              <a:rPr lang="ar-SA" sz="2400" b="1" dirty="0" smtClean="0">
                <a:solidFill>
                  <a:srgbClr val="FF0000"/>
                </a:solidFill>
              </a:rPr>
              <a:t>الأحد</a:t>
            </a:r>
            <a:r>
              <a:rPr lang="ar-SA" sz="2400" b="1" dirty="0" smtClean="0"/>
              <a:t>  من خلال </a:t>
            </a:r>
            <a:r>
              <a:rPr lang="ar-SA" sz="2400" b="1" dirty="0" err="1" smtClean="0"/>
              <a:t>النافذه</a:t>
            </a:r>
            <a:r>
              <a:rPr lang="ar-SA" sz="2400" b="1" dirty="0" smtClean="0"/>
              <a:t> رقم : </a:t>
            </a:r>
            <a:r>
              <a:rPr lang="ar-SA" sz="2400" dirty="0" smtClean="0">
                <a:solidFill>
                  <a:srgbClr val="FF0000"/>
                </a:solidFill>
              </a:rPr>
              <a:t>2</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1</a:t>
            </a:r>
            <a:r>
              <a:rPr lang="ar-SA" sz="2400" b="1" dirty="0" smtClean="0"/>
              <a:t>إلى الساعة  </a:t>
            </a:r>
            <a:r>
              <a:rPr lang="ar-SA" sz="2400" b="1" dirty="0" smtClean="0">
                <a:solidFill>
                  <a:srgbClr val="FF0000"/>
                </a:solidFill>
              </a:rPr>
              <a:t>2</a:t>
            </a:r>
            <a:r>
              <a:rPr lang="ar-SA" sz="2400" b="1" dirty="0" smtClean="0"/>
              <a:t>مساءً</a:t>
            </a:r>
          </a:p>
          <a:p>
            <a:pPr algn="ctr"/>
            <a:r>
              <a:rPr lang="ar-SA" sz="2400" b="1" dirty="0" smtClean="0"/>
              <a:t>الطالب المُسلٍم : </a:t>
            </a:r>
            <a:r>
              <a:rPr lang="ar-SA" sz="2400" b="1" dirty="0" smtClean="0">
                <a:solidFill>
                  <a:srgbClr val="FF0000"/>
                </a:solidFill>
              </a:rPr>
              <a:t>عبدالله الرويشد</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51" name="مربع نص 50"/>
          <p:cNvSpPr txBox="1"/>
          <p:nvPr/>
        </p:nvSpPr>
        <p:spPr>
          <a:xfrm>
            <a:off x="899592" y="6228601"/>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Civil Engineering</a:t>
            </a:r>
            <a:endParaRPr lang="ar-SA"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(281)</a:t>
            </a:r>
            <a:endParaRPr lang="en-US" sz="2800" dirty="0"/>
          </a:p>
        </p:txBody>
      </p:sp>
      <p:sp>
        <p:nvSpPr>
          <p:cNvPr id="20" name="مربع نص 19"/>
          <p:cNvSpPr txBox="1"/>
          <p:nvPr/>
        </p:nvSpPr>
        <p:spPr>
          <a:xfrm>
            <a:off x="179512"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(029 – 381)</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323528" y="1412776"/>
            <a:ext cx="8505328" cy="461665"/>
          </a:xfrm>
          <a:prstGeom prst="rect">
            <a:avLst/>
          </a:prstGeom>
          <a:noFill/>
        </p:spPr>
        <p:txBody>
          <a:bodyPr wrap="square" rtlCol="1">
            <a:spAutoFit/>
          </a:bodyPr>
          <a:lstStyle/>
          <a:p>
            <a:pPr algn="ctr"/>
            <a:r>
              <a:rPr lang="ar-SA" sz="2400" b="1" dirty="0" smtClean="0"/>
              <a:t>* عزيزي الطالب سوف تتسلم الكتب يوم </a:t>
            </a:r>
            <a:r>
              <a:rPr lang="ar-SA" sz="2400" b="1" dirty="0" smtClean="0">
                <a:solidFill>
                  <a:srgbClr val="FF0000"/>
                </a:solidFill>
              </a:rPr>
              <a:t>الأحد</a:t>
            </a:r>
            <a:r>
              <a:rPr lang="ar-SA" sz="2400" b="1" dirty="0" smtClean="0"/>
              <a:t>  من خلال </a:t>
            </a:r>
            <a:r>
              <a:rPr lang="ar-SA" sz="2400" b="1" dirty="0" err="1" smtClean="0"/>
              <a:t>النافذه</a:t>
            </a:r>
            <a:r>
              <a:rPr lang="ar-SA" sz="2400" b="1" dirty="0" smtClean="0"/>
              <a:t> رقم : </a:t>
            </a:r>
            <a:r>
              <a:rPr lang="ar-SA" sz="2400" dirty="0" smtClean="0">
                <a:solidFill>
                  <a:srgbClr val="FF0000"/>
                </a:solidFill>
              </a:rPr>
              <a:t>3</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1</a:t>
            </a:r>
            <a:r>
              <a:rPr lang="ar-SA" sz="2400" b="1" dirty="0" smtClean="0"/>
              <a:t>إلى الساعة  </a:t>
            </a:r>
            <a:r>
              <a:rPr lang="ar-SA" sz="2400" b="1" dirty="0" smtClean="0">
                <a:solidFill>
                  <a:srgbClr val="FF0000"/>
                </a:solidFill>
              </a:rPr>
              <a:t>2</a:t>
            </a:r>
            <a:r>
              <a:rPr lang="ar-SA" sz="2400" b="1" dirty="0" smtClean="0"/>
              <a:t>مساءً</a:t>
            </a:r>
          </a:p>
          <a:p>
            <a:pPr algn="ctr"/>
            <a:r>
              <a:rPr lang="ar-SA" sz="2400" b="1" dirty="0" smtClean="0"/>
              <a:t>الطالب المُسلٍم : </a:t>
            </a:r>
            <a:r>
              <a:rPr lang="ar-SA" sz="2400" b="1" dirty="0" smtClean="0">
                <a:solidFill>
                  <a:srgbClr val="FF0000"/>
                </a:solidFill>
              </a:rPr>
              <a:t>فواز الزبيدي</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Civil Engineering</a:t>
            </a:r>
            <a:endParaRPr lang="ar-SA"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(291) , (292)</a:t>
            </a:r>
            <a:endParaRPr lang="en-US" sz="2800" dirty="0"/>
          </a:p>
        </p:txBody>
      </p:sp>
      <p:sp>
        <p:nvSpPr>
          <p:cNvPr id="20" name="مربع نص 19"/>
          <p:cNvSpPr txBox="1"/>
          <p:nvPr/>
        </p:nvSpPr>
        <p:spPr>
          <a:xfrm>
            <a:off x="179512"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(038 – 227)</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0" y="1412776"/>
            <a:ext cx="8828856" cy="461665"/>
          </a:xfrm>
          <a:prstGeom prst="rect">
            <a:avLst/>
          </a:prstGeom>
          <a:noFill/>
        </p:spPr>
        <p:txBody>
          <a:bodyPr wrap="square" rtlCol="1">
            <a:spAutoFit/>
          </a:bodyPr>
          <a:lstStyle/>
          <a:p>
            <a:pPr algn="ctr"/>
            <a:r>
              <a:rPr lang="ar-SA" sz="2400" b="1" dirty="0" smtClean="0"/>
              <a:t>* عزيزي الطالب سوف تتسلم الكتب يوم </a:t>
            </a:r>
            <a:r>
              <a:rPr lang="ar-SA" sz="2400" b="1" dirty="0" smtClean="0">
                <a:solidFill>
                  <a:srgbClr val="FF0000"/>
                </a:solidFill>
              </a:rPr>
              <a:t>الأحد</a:t>
            </a:r>
            <a:r>
              <a:rPr lang="ar-SA" sz="2400" b="1" dirty="0" smtClean="0"/>
              <a:t>  من خلال </a:t>
            </a:r>
            <a:r>
              <a:rPr lang="ar-SA" sz="2400" b="1" dirty="0" err="1" smtClean="0"/>
              <a:t>النافذه</a:t>
            </a:r>
            <a:r>
              <a:rPr lang="ar-SA" sz="2400" b="1" dirty="0" smtClean="0"/>
              <a:t> رقم : </a:t>
            </a:r>
            <a:r>
              <a:rPr lang="ar-SA" sz="2400" dirty="0" smtClean="0">
                <a:solidFill>
                  <a:srgbClr val="FF0000"/>
                </a:solidFill>
              </a:rPr>
              <a:t>5</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1</a:t>
            </a:r>
            <a:r>
              <a:rPr lang="ar-SA" sz="2400" b="1" dirty="0" smtClean="0"/>
              <a:t>إلى الساعة  </a:t>
            </a:r>
            <a:r>
              <a:rPr lang="ar-SA" sz="2400" b="1" dirty="0" smtClean="0">
                <a:solidFill>
                  <a:srgbClr val="FF0000"/>
                </a:solidFill>
              </a:rPr>
              <a:t>2</a:t>
            </a:r>
            <a:r>
              <a:rPr lang="ar-SA" sz="2400" b="1" dirty="0" smtClean="0"/>
              <a:t>مساءً</a:t>
            </a:r>
          </a:p>
          <a:p>
            <a:pPr algn="ctr"/>
            <a:r>
              <a:rPr lang="ar-SA" sz="2400" b="1" dirty="0" smtClean="0"/>
              <a:t>الطالب المُسلٍم : </a:t>
            </a:r>
            <a:r>
              <a:rPr lang="ar-SA" sz="2400" b="1" dirty="0" smtClean="0">
                <a:solidFill>
                  <a:srgbClr val="FF0000"/>
                </a:solidFill>
              </a:rPr>
              <a:t>درباس الخالدي</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Civil Engineering</a:t>
            </a:r>
            <a:endParaRPr lang="ar-SA"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(291) , (292)</a:t>
            </a:r>
            <a:endParaRPr lang="en-US" sz="2800" dirty="0"/>
          </a:p>
        </p:txBody>
      </p:sp>
      <p:sp>
        <p:nvSpPr>
          <p:cNvPr id="20" name="مربع نص 19"/>
          <p:cNvSpPr txBox="1"/>
          <p:nvPr/>
        </p:nvSpPr>
        <p:spPr>
          <a:xfrm>
            <a:off x="179512"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(231 – 407)</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1115616" y="1412776"/>
            <a:ext cx="7713240" cy="461665"/>
          </a:xfrm>
          <a:prstGeom prst="rect">
            <a:avLst/>
          </a:prstGeom>
          <a:noFill/>
        </p:spPr>
        <p:txBody>
          <a:bodyPr wrap="square" rtlCol="1">
            <a:spAutoFit/>
          </a:bodyPr>
          <a:lstStyle/>
          <a:p>
            <a:pPr algn="ctr"/>
            <a:r>
              <a:rPr lang="ar-SA" sz="2400" b="1" dirty="0" smtClean="0"/>
              <a:t>عزيزي الطالب سوف تتسلم الكتب يوم </a:t>
            </a:r>
            <a:r>
              <a:rPr lang="ar-SA" sz="2400" b="1" dirty="0" smtClean="0">
                <a:solidFill>
                  <a:srgbClr val="FF0000"/>
                </a:solidFill>
              </a:rPr>
              <a:t>الأحد</a:t>
            </a:r>
            <a:r>
              <a:rPr lang="ar-SA" sz="2400" b="1" dirty="0" smtClean="0"/>
              <a:t>  من خلال </a:t>
            </a:r>
            <a:r>
              <a:rPr lang="ar-SA" sz="2400" b="1" dirty="0" err="1" smtClean="0"/>
              <a:t>النافذه</a:t>
            </a:r>
            <a:r>
              <a:rPr lang="ar-SA" sz="2400" b="1" dirty="0" smtClean="0"/>
              <a:t> رقم : </a:t>
            </a:r>
            <a:r>
              <a:rPr lang="ar-SA" sz="2400" dirty="0" smtClean="0">
                <a:solidFill>
                  <a:srgbClr val="FF0000"/>
                </a:solidFill>
              </a:rPr>
              <a:t>6</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1</a:t>
            </a:r>
            <a:r>
              <a:rPr lang="ar-SA" sz="2400" b="1" dirty="0" smtClean="0"/>
              <a:t>إلى الساعة  </a:t>
            </a:r>
            <a:r>
              <a:rPr lang="ar-SA" sz="2400" b="1" dirty="0" smtClean="0">
                <a:solidFill>
                  <a:srgbClr val="FF0000"/>
                </a:solidFill>
              </a:rPr>
              <a:t>2</a:t>
            </a:r>
            <a:r>
              <a:rPr lang="ar-SA" sz="2400" b="1" dirty="0" smtClean="0"/>
              <a:t>مساءً</a:t>
            </a:r>
          </a:p>
          <a:p>
            <a:pPr algn="ctr"/>
            <a:r>
              <a:rPr lang="ar-SA" sz="2400" b="1" dirty="0" smtClean="0"/>
              <a:t>الطالب المُسلٍم : ـــــــــــــــــــــــ</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Civil Engineering</a:t>
            </a:r>
            <a:endParaRPr lang="ar-SA"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(301)       </a:t>
            </a:r>
            <a:endParaRPr lang="en-US" sz="2800" dirty="0"/>
          </a:p>
        </p:txBody>
      </p:sp>
      <p:sp>
        <p:nvSpPr>
          <p:cNvPr id="20" name="مربع نص 19"/>
          <p:cNvSpPr txBox="1"/>
          <p:nvPr/>
        </p:nvSpPr>
        <p:spPr>
          <a:xfrm>
            <a:off x="179512"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(004 – 481)</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539552" y="1412776"/>
            <a:ext cx="8289304" cy="461665"/>
          </a:xfrm>
          <a:prstGeom prst="rect">
            <a:avLst/>
          </a:prstGeom>
          <a:noFill/>
        </p:spPr>
        <p:txBody>
          <a:bodyPr wrap="square" rtlCol="1">
            <a:spAutoFit/>
          </a:bodyPr>
          <a:lstStyle/>
          <a:p>
            <a:pPr algn="ctr"/>
            <a:r>
              <a:rPr lang="ar-SA" sz="2400" b="1" dirty="0" smtClean="0"/>
              <a:t>* عزيزي الطالب سوف تتسلم الكتب يوم </a:t>
            </a:r>
            <a:r>
              <a:rPr lang="ar-SA" sz="2400" b="1" dirty="0" smtClean="0">
                <a:solidFill>
                  <a:srgbClr val="FF0000"/>
                </a:solidFill>
              </a:rPr>
              <a:t>الأحد</a:t>
            </a:r>
            <a:r>
              <a:rPr lang="ar-SA" sz="2400" b="1" dirty="0" smtClean="0"/>
              <a:t>  من خلال </a:t>
            </a:r>
            <a:r>
              <a:rPr lang="ar-SA" sz="2400" b="1" dirty="0" err="1" smtClean="0"/>
              <a:t>النافذه</a:t>
            </a:r>
            <a:r>
              <a:rPr lang="ar-SA" sz="2400" b="1" dirty="0" smtClean="0"/>
              <a:t> رقم :</a:t>
            </a:r>
            <a:r>
              <a:rPr lang="ar-SA" sz="2400" dirty="0" smtClean="0">
                <a:solidFill>
                  <a:srgbClr val="FF0000"/>
                </a:solidFill>
              </a:rPr>
              <a:t> 4</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1</a:t>
            </a:r>
            <a:r>
              <a:rPr lang="ar-SA" sz="2400" b="1" dirty="0" smtClean="0"/>
              <a:t>إلى الساعة  </a:t>
            </a:r>
            <a:r>
              <a:rPr lang="ar-SA" sz="2400" b="1" dirty="0" smtClean="0">
                <a:solidFill>
                  <a:srgbClr val="FF0000"/>
                </a:solidFill>
              </a:rPr>
              <a:t>2</a:t>
            </a:r>
            <a:r>
              <a:rPr lang="ar-SA" sz="2400" b="1" dirty="0" smtClean="0"/>
              <a:t>مساءً</a:t>
            </a:r>
          </a:p>
          <a:p>
            <a:pPr algn="ctr"/>
            <a:r>
              <a:rPr lang="ar-SA" sz="2400" b="1" dirty="0" smtClean="0"/>
              <a:t>الطالب المُسلٍم : </a:t>
            </a:r>
            <a:r>
              <a:rPr lang="ar-SA" sz="2400" b="1" dirty="0" smtClean="0">
                <a:solidFill>
                  <a:srgbClr val="FF0000"/>
                </a:solidFill>
              </a:rPr>
              <a:t>لؤي العيسى</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Mechanical Engineering</a:t>
            </a:r>
            <a:endParaRPr lang="en-US"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(281)</a:t>
            </a:r>
            <a:endParaRPr lang="en-US" sz="2800" dirty="0"/>
          </a:p>
        </p:txBody>
      </p:sp>
      <p:sp>
        <p:nvSpPr>
          <p:cNvPr id="20" name="مربع نص 19"/>
          <p:cNvSpPr txBox="1"/>
          <p:nvPr/>
        </p:nvSpPr>
        <p:spPr>
          <a:xfrm>
            <a:off x="179512"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(007 – 207)</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827584" y="1412776"/>
            <a:ext cx="8001272" cy="461665"/>
          </a:xfrm>
          <a:prstGeom prst="rect">
            <a:avLst/>
          </a:prstGeom>
          <a:noFill/>
        </p:spPr>
        <p:txBody>
          <a:bodyPr wrap="square" rtlCol="1">
            <a:spAutoFit/>
          </a:bodyPr>
          <a:lstStyle/>
          <a:p>
            <a:pPr algn="ctr"/>
            <a:r>
              <a:rPr lang="ar-SA" sz="2400" b="1" dirty="0" smtClean="0"/>
              <a:t>* عزيزي الطالب سوف تتسلم الكتب في يوم </a:t>
            </a:r>
            <a:r>
              <a:rPr lang="ar-SA" sz="2400" b="1" dirty="0" smtClean="0">
                <a:solidFill>
                  <a:srgbClr val="FF0000"/>
                </a:solidFill>
              </a:rPr>
              <a:t>الثلاثاء</a:t>
            </a:r>
            <a:r>
              <a:rPr lang="ar-SA" sz="2400" b="1" dirty="0" smtClean="0"/>
              <a:t>  من خلال </a:t>
            </a:r>
            <a:r>
              <a:rPr lang="ar-SA" sz="2400" b="1" dirty="0" err="1" smtClean="0"/>
              <a:t>النافذه</a:t>
            </a:r>
            <a:r>
              <a:rPr lang="ar-SA" sz="2400" b="1" dirty="0" smtClean="0"/>
              <a:t> رقم :</a:t>
            </a:r>
            <a:r>
              <a:rPr lang="ar-SA" sz="2400" dirty="0" smtClean="0">
                <a:solidFill>
                  <a:srgbClr val="FF0000"/>
                </a:solidFill>
              </a:rPr>
              <a:t> 5</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10:30</a:t>
            </a:r>
            <a:r>
              <a:rPr lang="ar-SA" sz="2400" b="1" dirty="0" smtClean="0"/>
              <a:t>إلى الساعة  </a:t>
            </a:r>
            <a:r>
              <a:rPr lang="ar-SA" sz="2400" b="1" dirty="0" smtClean="0">
                <a:solidFill>
                  <a:srgbClr val="FF0000"/>
                </a:solidFill>
              </a:rPr>
              <a:t>11:30</a:t>
            </a:r>
            <a:r>
              <a:rPr lang="ar-SA" sz="2400" b="1" dirty="0" smtClean="0"/>
              <a:t>صباحاً</a:t>
            </a:r>
          </a:p>
          <a:p>
            <a:pPr algn="ctr"/>
            <a:r>
              <a:rPr lang="ar-SA" sz="2400" b="1" dirty="0" smtClean="0"/>
              <a:t>الطالب المُسلٍم : </a:t>
            </a:r>
            <a:r>
              <a:rPr lang="ar-SA" sz="2400" b="1" dirty="0" smtClean="0">
                <a:solidFill>
                  <a:srgbClr val="FF0000"/>
                </a:solidFill>
              </a:rPr>
              <a:t>ياسر الحليبي</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Mechanical Engineering</a:t>
            </a:r>
            <a:endParaRPr lang="en-US"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(281)</a:t>
            </a:r>
            <a:endParaRPr lang="en-US" sz="2800" dirty="0"/>
          </a:p>
        </p:txBody>
      </p:sp>
      <p:sp>
        <p:nvSpPr>
          <p:cNvPr id="20" name="مربع نص 19"/>
          <p:cNvSpPr txBox="1"/>
          <p:nvPr/>
        </p:nvSpPr>
        <p:spPr>
          <a:xfrm>
            <a:off x="179512"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(232 – 393)</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827584" y="1412776"/>
            <a:ext cx="8001272" cy="461665"/>
          </a:xfrm>
          <a:prstGeom prst="rect">
            <a:avLst/>
          </a:prstGeom>
          <a:noFill/>
        </p:spPr>
        <p:txBody>
          <a:bodyPr wrap="square" rtlCol="1">
            <a:spAutoFit/>
          </a:bodyPr>
          <a:lstStyle/>
          <a:p>
            <a:pPr algn="ctr"/>
            <a:r>
              <a:rPr lang="ar-SA" sz="2400" b="1" dirty="0" smtClean="0"/>
              <a:t>* عزيزي الطالب سوف تتسلم الكتب في يوم </a:t>
            </a:r>
            <a:r>
              <a:rPr lang="ar-SA" sz="2400" b="1" dirty="0" smtClean="0">
                <a:solidFill>
                  <a:srgbClr val="FF0000"/>
                </a:solidFill>
              </a:rPr>
              <a:t>الثلاثاء</a:t>
            </a:r>
            <a:r>
              <a:rPr lang="ar-SA" sz="2400" b="1" dirty="0" smtClean="0"/>
              <a:t>  من خلال </a:t>
            </a:r>
            <a:r>
              <a:rPr lang="ar-SA" sz="2400" b="1" dirty="0" err="1" smtClean="0"/>
              <a:t>النافذه</a:t>
            </a:r>
            <a:r>
              <a:rPr lang="ar-SA" sz="2400" b="1" dirty="0" smtClean="0"/>
              <a:t> رقم :</a:t>
            </a:r>
            <a:r>
              <a:rPr lang="ar-SA" sz="2400" dirty="0" smtClean="0">
                <a:solidFill>
                  <a:srgbClr val="FF0000"/>
                </a:solidFill>
              </a:rPr>
              <a:t> 6</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10:30</a:t>
            </a:r>
            <a:r>
              <a:rPr lang="ar-SA" sz="2400" b="1" dirty="0" smtClean="0"/>
              <a:t>إلى الساعة  </a:t>
            </a:r>
            <a:r>
              <a:rPr lang="ar-SA" sz="2400" b="1" dirty="0" smtClean="0">
                <a:solidFill>
                  <a:srgbClr val="FF0000"/>
                </a:solidFill>
              </a:rPr>
              <a:t>11:30</a:t>
            </a:r>
            <a:r>
              <a:rPr lang="ar-SA" sz="2400" b="1" dirty="0" smtClean="0"/>
              <a:t>صباحاً</a:t>
            </a:r>
          </a:p>
          <a:p>
            <a:pPr algn="ctr"/>
            <a:r>
              <a:rPr lang="ar-SA" sz="2400" b="1" dirty="0" smtClean="0"/>
              <a:t>الطالب المُسلٍم : </a:t>
            </a:r>
            <a:r>
              <a:rPr lang="ar-SA" sz="2400" b="1" dirty="0" smtClean="0">
                <a:solidFill>
                  <a:srgbClr val="FF0000"/>
                </a:solidFill>
              </a:rPr>
              <a:t>محمد تكروني</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Mechanical Engineering</a:t>
            </a:r>
            <a:endParaRPr lang="en-US"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(301)</a:t>
            </a:r>
            <a:endParaRPr lang="en-US" sz="2800" dirty="0"/>
          </a:p>
        </p:txBody>
      </p:sp>
      <p:sp>
        <p:nvSpPr>
          <p:cNvPr id="20" name="مربع نص 19"/>
          <p:cNvSpPr txBox="1"/>
          <p:nvPr/>
        </p:nvSpPr>
        <p:spPr>
          <a:xfrm>
            <a:off x="179512" y="601524"/>
            <a:ext cx="2160240"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( 006 – 104 )</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827584" y="1412776"/>
            <a:ext cx="8001272" cy="461665"/>
          </a:xfrm>
          <a:prstGeom prst="rect">
            <a:avLst/>
          </a:prstGeom>
          <a:noFill/>
        </p:spPr>
        <p:txBody>
          <a:bodyPr wrap="square" rtlCol="1">
            <a:spAutoFit/>
          </a:bodyPr>
          <a:lstStyle/>
          <a:p>
            <a:pPr algn="ctr"/>
            <a:r>
              <a:rPr lang="ar-SA" sz="2400" b="1" dirty="0" smtClean="0"/>
              <a:t>* عزيزي الطالب سوف تتسلم الكتب في يوم </a:t>
            </a:r>
            <a:r>
              <a:rPr lang="ar-SA" sz="2400" b="1" dirty="0" smtClean="0">
                <a:solidFill>
                  <a:srgbClr val="FF0000"/>
                </a:solidFill>
              </a:rPr>
              <a:t>الثلاثاء</a:t>
            </a:r>
            <a:r>
              <a:rPr lang="ar-SA" sz="2400" b="1" dirty="0" smtClean="0"/>
              <a:t>  من خلال </a:t>
            </a:r>
            <a:r>
              <a:rPr lang="ar-SA" sz="2400" b="1" dirty="0" err="1" smtClean="0"/>
              <a:t>النافذه</a:t>
            </a:r>
            <a:r>
              <a:rPr lang="ar-SA" sz="2400" b="1" dirty="0" smtClean="0"/>
              <a:t> رقم :</a:t>
            </a:r>
            <a:r>
              <a:rPr lang="ar-SA" sz="2400" dirty="0" smtClean="0">
                <a:solidFill>
                  <a:srgbClr val="FF0000"/>
                </a:solidFill>
              </a:rPr>
              <a:t> 1</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10:30</a:t>
            </a:r>
            <a:r>
              <a:rPr lang="ar-SA" sz="2400" b="1" dirty="0" smtClean="0"/>
              <a:t>إلى الساعة  </a:t>
            </a:r>
            <a:r>
              <a:rPr lang="ar-SA" sz="2400" b="1" dirty="0" smtClean="0">
                <a:solidFill>
                  <a:srgbClr val="FF0000"/>
                </a:solidFill>
              </a:rPr>
              <a:t>11:30</a:t>
            </a:r>
            <a:r>
              <a:rPr lang="ar-SA" sz="2400" b="1" dirty="0" smtClean="0"/>
              <a:t>صباحا</a:t>
            </a:r>
          </a:p>
          <a:p>
            <a:pPr algn="ctr"/>
            <a:r>
              <a:rPr lang="ar-SA" sz="2400" b="1" dirty="0" smtClean="0"/>
              <a:t>الطالب المُسلٍم : </a:t>
            </a:r>
            <a:r>
              <a:rPr lang="ar-SA" sz="2400" b="1" dirty="0" smtClean="0">
                <a:solidFill>
                  <a:srgbClr val="FF0000"/>
                </a:solidFill>
              </a:rPr>
              <a:t>إبراهيم اليوسف</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Mechanical Engineering</a:t>
            </a:r>
            <a:endParaRPr lang="en-US"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(301)</a:t>
            </a:r>
            <a:endParaRPr lang="en-US" sz="2800" dirty="0"/>
          </a:p>
        </p:txBody>
      </p:sp>
      <p:sp>
        <p:nvSpPr>
          <p:cNvPr id="20" name="مربع نص 19"/>
          <p:cNvSpPr txBox="1"/>
          <p:nvPr/>
        </p:nvSpPr>
        <p:spPr>
          <a:xfrm>
            <a:off x="179512" y="601524"/>
            <a:ext cx="2160240"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( 108 – 311 )</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827584" y="1412776"/>
            <a:ext cx="8001272" cy="461665"/>
          </a:xfrm>
          <a:prstGeom prst="rect">
            <a:avLst/>
          </a:prstGeom>
          <a:noFill/>
        </p:spPr>
        <p:txBody>
          <a:bodyPr wrap="square" rtlCol="1">
            <a:spAutoFit/>
          </a:bodyPr>
          <a:lstStyle/>
          <a:p>
            <a:pPr algn="ctr"/>
            <a:r>
              <a:rPr lang="ar-SA" sz="2400" b="1" dirty="0" smtClean="0"/>
              <a:t>* عزيزي الطالب سوف تتسلم الكتب في يوم </a:t>
            </a:r>
            <a:r>
              <a:rPr lang="ar-SA" sz="2400" b="1" dirty="0" smtClean="0">
                <a:solidFill>
                  <a:srgbClr val="FF0000"/>
                </a:solidFill>
              </a:rPr>
              <a:t>الثلاثاء</a:t>
            </a:r>
            <a:r>
              <a:rPr lang="ar-SA" sz="2400" b="1" dirty="0" smtClean="0"/>
              <a:t>  من خلال </a:t>
            </a:r>
            <a:r>
              <a:rPr lang="ar-SA" sz="2400" b="1" dirty="0" err="1" smtClean="0"/>
              <a:t>النافذه</a:t>
            </a:r>
            <a:r>
              <a:rPr lang="ar-SA" sz="2400" b="1" dirty="0" smtClean="0"/>
              <a:t> رقم :</a:t>
            </a:r>
            <a:r>
              <a:rPr lang="ar-SA" sz="2400" dirty="0" smtClean="0">
                <a:solidFill>
                  <a:srgbClr val="FF0000"/>
                </a:solidFill>
              </a:rPr>
              <a:t> 2</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10:30</a:t>
            </a:r>
            <a:r>
              <a:rPr lang="ar-SA" sz="2400" b="1" dirty="0" smtClean="0"/>
              <a:t>إلى الساعة  </a:t>
            </a:r>
            <a:r>
              <a:rPr lang="ar-SA" sz="2400" b="1" dirty="0" smtClean="0">
                <a:solidFill>
                  <a:srgbClr val="FF0000"/>
                </a:solidFill>
              </a:rPr>
              <a:t>11:30</a:t>
            </a:r>
            <a:r>
              <a:rPr lang="ar-SA" sz="2400" b="1" dirty="0" smtClean="0"/>
              <a:t>صباحا</a:t>
            </a:r>
          </a:p>
          <a:p>
            <a:pPr algn="ctr"/>
            <a:r>
              <a:rPr lang="ar-SA" sz="2400" b="1" dirty="0" smtClean="0"/>
              <a:t>الطالب المُسلٍم : </a:t>
            </a:r>
            <a:r>
              <a:rPr lang="ar-SA" sz="2400" b="1" dirty="0" smtClean="0">
                <a:solidFill>
                  <a:srgbClr val="FF0000"/>
                </a:solidFill>
              </a:rPr>
              <a:t>فيصل الرجا</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Mechanical Engineering</a:t>
            </a:r>
            <a:endParaRPr lang="en-US"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(301)</a:t>
            </a:r>
            <a:endParaRPr lang="en-US" sz="2800" dirty="0"/>
          </a:p>
        </p:txBody>
      </p:sp>
      <p:sp>
        <p:nvSpPr>
          <p:cNvPr id="20" name="مربع نص 19"/>
          <p:cNvSpPr txBox="1"/>
          <p:nvPr/>
        </p:nvSpPr>
        <p:spPr>
          <a:xfrm>
            <a:off x="179512" y="601524"/>
            <a:ext cx="2160240"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( 344 – 474 )</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827584" y="1412776"/>
            <a:ext cx="8001272" cy="461665"/>
          </a:xfrm>
          <a:prstGeom prst="rect">
            <a:avLst/>
          </a:prstGeom>
          <a:noFill/>
        </p:spPr>
        <p:txBody>
          <a:bodyPr wrap="square" rtlCol="1">
            <a:spAutoFit/>
          </a:bodyPr>
          <a:lstStyle/>
          <a:p>
            <a:pPr algn="ctr"/>
            <a:r>
              <a:rPr lang="ar-SA" sz="2400" b="1" dirty="0" smtClean="0"/>
              <a:t>* عزيزي الطالب سوف تتسلم الكتب في يوم </a:t>
            </a:r>
            <a:r>
              <a:rPr lang="ar-SA" sz="2400" b="1" dirty="0" smtClean="0">
                <a:solidFill>
                  <a:srgbClr val="FF0000"/>
                </a:solidFill>
              </a:rPr>
              <a:t>الثلاثاء</a:t>
            </a:r>
            <a:r>
              <a:rPr lang="ar-SA" sz="2400" b="1" dirty="0" smtClean="0"/>
              <a:t>  من خلال </a:t>
            </a:r>
            <a:r>
              <a:rPr lang="ar-SA" sz="2400" b="1" dirty="0" err="1" smtClean="0"/>
              <a:t>النافذه</a:t>
            </a:r>
            <a:r>
              <a:rPr lang="ar-SA" sz="2400" b="1" dirty="0" smtClean="0"/>
              <a:t> رقم :</a:t>
            </a:r>
            <a:r>
              <a:rPr lang="ar-SA" sz="2400" dirty="0" smtClean="0">
                <a:solidFill>
                  <a:srgbClr val="FF0000"/>
                </a:solidFill>
              </a:rPr>
              <a:t> 3</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10:30</a:t>
            </a:r>
            <a:r>
              <a:rPr lang="ar-SA" sz="2400" b="1" dirty="0" smtClean="0"/>
              <a:t>إلى الساعة  </a:t>
            </a:r>
            <a:r>
              <a:rPr lang="ar-SA" sz="2400" b="1" dirty="0" smtClean="0">
                <a:solidFill>
                  <a:srgbClr val="FF0000"/>
                </a:solidFill>
              </a:rPr>
              <a:t>11:30</a:t>
            </a:r>
            <a:r>
              <a:rPr lang="ar-SA" sz="2400" b="1" dirty="0" smtClean="0"/>
              <a:t>صباحا</a:t>
            </a:r>
          </a:p>
          <a:p>
            <a:pPr algn="ctr"/>
            <a:r>
              <a:rPr lang="ar-SA" sz="2400" b="1" dirty="0" smtClean="0"/>
              <a:t>الطالب المُسلٍم : </a:t>
            </a:r>
            <a:r>
              <a:rPr lang="ar-SA" sz="2400" b="1" dirty="0" smtClean="0">
                <a:solidFill>
                  <a:srgbClr val="FF0000"/>
                </a:solidFill>
              </a:rPr>
              <a:t>عبدالعزيز العبدالعظيم</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Mechanical Engineering</a:t>
            </a:r>
            <a:endParaRPr lang="en-US"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(301)</a:t>
            </a:r>
            <a:endParaRPr lang="en-US" sz="2800" dirty="0"/>
          </a:p>
        </p:txBody>
      </p:sp>
      <p:sp>
        <p:nvSpPr>
          <p:cNvPr id="20" name="مربع نص 19"/>
          <p:cNvSpPr txBox="1"/>
          <p:nvPr/>
        </p:nvSpPr>
        <p:spPr>
          <a:xfrm>
            <a:off x="179512" y="601524"/>
            <a:ext cx="2160240"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( 480 – 620)</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827584" y="1412776"/>
            <a:ext cx="8001272" cy="461665"/>
          </a:xfrm>
          <a:prstGeom prst="rect">
            <a:avLst/>
          </a:prstGeom>
          <a:noFill/>
        </p:spPr>
        <p:txBody>
          <a:bodyPr wrap="square" rtlCol="1">
            <a:spAutoFit/>
          </a:bodyPr>
          <a:lstStyle/>
          <a:p>
            <a:pPr algn="ctr"/>
            <a:r>
              <a:rPr lang="ar-SA" sz="2400" b="1" dirty="0" smtClean="0"/>
              <a:t>* عزيزي الطالب سوف تتسلم الكتب في يوم </a:t>
            </a:r>
            <a:r>
              <a:rPr lang="ar-SA" sz="2400" b="1" dirty="0" smtClean="0">
                <a:solidFill>
                  <a:srgbClr val="FF0000"/>
                </a:solidFill>
              </a:rPr>
              <a:t>الثلاثاء</a:t>
            </a:r>
            <a:r>
              <a:rPr lang="ar-SA" sz="2400" b="1" dirty="0" smtClean="0"/>
              <a:t>  من خلال </a:t>
            </a:r>
            <a:r>
              <a:rPr lang="ar-SA" sz="2400" b="1" dirty="0" err="1" smtClean="0"/>
              <a:t>النافذه</a:t>
            </a:r>
            <a:r>
              <a:rPr lang="ar-SA" sz="2400" b="1" dirty="0" smtClean="0"/>
              <a:t> رقم :</a:t>
            </a:r>
            <a:r>
              <a:rPr lang="ar-SA" sz="2400" dirty="0" smtClean="0">
                <a:solidFill>
                  <a:srgbClr val="FF0000"/>
                </a:solidFill>
              </a:rPr>
              <a:t>4 </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10:30</a:t>
            </a:r>
            <a:r>
              <a:rPr lang="ar-SA" sz="2400" b="1" dirty="0" smtClean="0"/>
              <a:t>إلى الساعة  </a:t>
            </a:r>
            <a:r>
              <a:rPr lang="ar-SA" sz="2400" b="1" dirty="0" smtClean="0">
                <a:solidFill>
                  <a:srgbClr val="FF0000"/>
                </a:solidFill>
              </a:rPr>
              <a:t>11:30</a:t>
            </a:r>
            <a:r>
              <a:rPr lang="ar-SA" sz="2400" b="1" dirty="0" smtClean="0"/>
              <a:t>صباحا</a:t>
            </a:r>
          </a:p>
          <a:p>
            <a:pPr algn="ctr"/>
            <a:r>
              <a:rPr lang="ar-SA" sz="2400" b="1" dirty="0" smtClean="0"/>
              <a:t>الطالب المُسلٍم : </a:t>
            </a:r>
            <a:r>
              <a:rPr lang="ar-SA" sz="2400" b="1" dirty="0" smtClean="0">
                <a:solidFill>
                  <a:srgbClr val="FF0000"/>
                </a:solidFill>
              </a:rPr>
              <a:t>عبداللطيف الوصيبعي</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Mechanical Engineering</a:t>
            </a:r>
            <a:endParaRPr lang="en-US"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(291),(292)</a:t>
            </a:r>
            <a:endParaRPr lang="en-US" sz="2800" dirty="0"/>
          </a:p>
        </p:txBody>
      </p:sp>
      <p:sp>
        <p:nvSpPr>
          <p:cNvPr id="20" name="مربع نص 19"/>
          <p:cNvSpPr txBox="1"/>
          <p:nvPr/>
        </p:nvSpPr>
        <p:spPr>
          <a:xfrm>
            <a:off x="179512" y="601524"/>
            <a:ext cx="2160240"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(001 – 090 )</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827584" y="1412776"/>
            <a:ext cx="8001272" cy="461665"/>
          </a:xfrm>
          <a:prstGeom prst="rect">
            <a:avLst/>
          </a:prstGeom>
          <a:noFill/>
        </p:spPr>
        <p:txBody>
          <a:bodyPr wrap="square" rtlCol="1">
            <a:spAutoFit/>
          </a:bodyPr>
          <a:lstStyle/>
          <a:p>
            <a:pPr algn="ctr"/>
            <a:r>
              <a:rPr lang="ar-SA" sz="2400" b="1" dirty="0" smtClean="0"/>
              <a:t>* عزيزي الطالب سوف تتسلم الكتب في يوم </a:t>
            </a:r>
            <a:r>
              <a:rPr lang="ar-SA" sz="2400" b="1" dirty="0" smtClean="0">
                <a:solidFill>
                  <a:srgbClr val="FF0000"/>
                </a:solidFill>
              </a:rPr>
              <a:t>الثلاثاء</a:t>
            </a:r>
            <a:r>
              <a:rPr lang="ar-SA" sz="2400" b="1" dirty="0" smtClean="0"/>
              <a:t>  من خلال </a:t>
            </a:r>
            <a:r>
              <a:rPr lang="ar-SA" sz="2400" b="1" dirty="0" err="1" smtClean="0"/>
              <a:t>النافذه</a:t>
            </a:r>
            <a:r>
              <a:rPr lang="ar-SA" sz="2400" b="1" dirty="0" smtClean="0"/>
              <a:t> رقم :</a:t>
            </a:r>
            <a:r>
              <a:rPr lang="ar-SA" sz="2400" dirty="0" smtClean="0">
                <a:solidFill>
                  <a:srgbClr val="FF0000"/>
                </a:solidFill>
              </a:rPr>
              <a:t>1 </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9 </a:t>
            </a:r>
            <a:r>
              <a:rPr lang="ar-SA" sz="2400" b="1" dirty="0" smtClean="0"/>
              <a:t>إلى الساعة  </a:t>
            </a:r>
            <a:r>
              <a:rPr lang="ar-SA" sz="2400" b="1" dirty="0" smtClean="0">
                <a:solidFill>
                  <a:srgbClr val="FF0000"/>
                </a:solidFill>
              </a:rPr>
              <a:t>10 </a:t>
            </a:r>
            <a:r>
              <a:rPr lang="ar-SA" sz="2400" b="1" dirty="0" smtClean="0"/>
              <a:t>صباحاً</a:t>
            </a:r>
          </a:p>
          <a:p>
            <a:pPr algn="ctr"/>
            <a:r>
              <a:rPr lang="ar-SA" sz="2400" b="1" dirty="0" smtClean="0"/>
              <a:t>الطالب المُسلٍم : </a:t>
            </a:r>
            <a:r>
              <a:rPr lang="ar-SA" sz="2400" b="1" dirty="0" smtClean="0">
                <a:solidFill>
                  <a:srgbClr val="FF0000"/>
                </a:solidFill>
              </a:rPr>
              <a:t>إبراهيم اليوسف</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Mechanical Engineering</a:t>
            </a:r>
            <a:endParaRPr lang="en-US"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(291),(292)</a:t>
            </a:r>
            <a:endParaRPr lang="en-US" sz="2800" dirty="0"/>
          </a:p>
        </p:txBody>
      </p:sp>
      <p:sp>
        <p:nvSpPr>
          <p:cNvPr id="20" name="مربع نص 19"/>
          <p:cNvSpPr txBox="1"/>
          <p:nvPr/>
        </p:nvSpPr>
        <p:spPr>
          <a:xfrm>
            <a:off x="179512" y="601524"/>
            <a:ext cx="2160240"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(093 – 128 )</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827584" y="1412776"/>
            <a:ext cx="8001272" cy="461665"/>
          </a:xfrm>
          <a:prstGeom prst="rect">
            <a:avLst/>
          </a:prstGeom>
          <a:noFill/>
        </p:spPr>
        <p:txBody>
          <a:bodyPr wrap="square" rtlCol="1">
            <a:spAutoFit/>
          </a:bodyPr>
          <a:lstStyle/>
          <a:p>
            <a:pPr algn="ctr"/>
            <a:r>
              <a:rPr lang="ar-SA" sz="2400" b="1" dirty="0" smtClean="0"/>
              <a:t>* عزيزي الطالب سوف تتسلم الكتب في يوم </a:t>
            </a:r>
            <a:r>
              <a:rPr lang="ar-SA" sz="2400" b="1" dirty="0" smtClean="0">
                <a:solidFill>
                  <a:srgbClr val="FF0000"/>
                </a:solidFill>
              </a:rPr>
              <a:t>الثلاثاء</a:t>
            </a:r>
            <a:r>
              <a:rPr lang="ar-SA" sz="2400" b="1" dirty="0" smtClean="0"/>
              <a:t>  من خلال </a:t>
            </a:r>
            <a:r>
              <a:rPr lang="ar-SA" sz="2400" b="1" dirty="0" err="1" smtClean="0"/>
              <a:t>النافذه</a:t>
            </a:r>
            <a:r>
              <a:rPr lang="ar-SA" sz="2400" b="1" dirty="0" smtClean="0"/>
              <a:t> رقم :</a:t>
            </a:r>
            <a:r>
              <a:rPr lang="ar-SA" sz="2400" dirty="0" smtClean="0">
                <a:solidFill>
                  <a:srgbClr val="FF0000"/>
                </a:solidFill>
              </a:rPr>
              <a:t>2 </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9 </a:t>
            </a:r>
            <a:r>
              <a:rPr lang="ar-SA" sz="2400" b="1" dirty="0" smtClean="0"/>
              <a:t>إلى الساعة  </a:t>
            </a:r>
            <a:r>
              <a:rPr lang="ar-SA" sz="2400" b="1" dirty="0" smtClean="0">
                <a:solidFill>
                  <a:srgbClr val="FF0000"/>
                </a:solidFill>
              </a:rPr>
              <a:t>10 </a:t>
            </a:r>
            <a:r>
              <a:rPr lang="ar-SA" sz="2400" b="1" dirty="0" smtClean="0"/>
              <a:t>صباحاً</a:t>
            </a:r>
          </a:p>
          <a:p>
            <a:pPr algn="ctr"/>
            <a:r>
              <a:rPr lang="ar-SA" sz="2400" b="1" dirty="0" smtClean="0"/>
              <a:t>الطالب المُسلٍم : </a:t>
            </a:r>
            <a:r>
              <a:rPr lang="ar-SA" sz="2400" b="1" dirty="0" smtClean="0">
                <a:solidFill>
                  <a:srgbClr val="FF0000"/>
                </a:solidFill>
              </a:rPr>
              <a:t>محمد تكروني</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Mechanical Engineering</a:t>
            </a:r>
            <a:endParaRPr lang="en-US"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(291),(292)</a:t>
            </a:r>
            <a:endParaRPr lang="en-US" sz="2800" dirty="0"/>
          </a:p>
        </p:txBody>
      </p:sp>
      <p:sp>
        <p:nvSpPr>
          <p:cNvPr id="20" name="مربع نص 19"/>
          <p:cNvSpPr txBox="1"/>
          <p:nvPr/>
        </p:nvSpPr>
        <p:spPr>
          <a:xfrm>
            <a:off x="179512" y="601524"/>
            <a:ext cx="2160240"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(136 – 244 )</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827584" y="1412776"/>
            <a:ext cx="8001272" cy="461665"/>
          </a:xfrm>
          <a:prstGeom prst="rect">
            <a:avLst/>
          </a:prstGeom>
          <a:noFill/>
        </p:spPr>
        <p:txBody>
          <a:bodyPr wrap="square" rtlCol="1">
            <a:spAutoFit/>
          </a:bodyPr>
          <a:lstStyle/>
          <a:p>
            <a:pPr algn="ctr"/>
            <a:r>
              <a:rPr lang="ar-SA" sz="2400" b="1" dirty="0" smtClean="0"/>
              <a:t>* عزيزي الطالب سوف تتسلم الكتب في يوم </a:t>
            </a:r>
            <a:r>
              <a:rPr lang="ar-SA" sz="2400" b="1" dirty="0" smtClean="0">
                <a:solidFill>
                  <a:srgbClr val="FF0000"/>
                </a:solidFill>
              </a:rPr>
              <a:t>الثلاثاء</a:t>
            </a:r>
            <a:r>
              <a:rPr lang="ar-SA" sz="2400" b="1" dirty="0" smtClean="0"/>
              <a:t>  من خلال </a:t>
            </a:r>
            <a:r>
              <a:rPr lang="ar-SA" sz="2400" b="1" dirty="0" err="1" smtClean="0"/>
              <a:t>النافذه</a:t>
            </a:r>
            <a:r>
              <a:rPr lang="ar-SA" sz="2400" b="1" dirty="0" smtClean="0"/>
              <a:t> رقم :</a:t>
            </a:r>
            <a:r>
              <a:rPr lang="ar-SA" sz="2400" dirty="0" smtClean="0">
                <a:solidFill>
                  <a:srgbClr val="FF0000"/>
                </a:solidFill>
              </a:rPr>
              <a:t>3 </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9 </a:t>
            </a:r>
            <a:r>
              <a:rPr lang="ar-SA" sz="2400" b="1" dirty="0" smtClean="0"/>
              <a:t>إلى الساعة  </a:t>
            </a:r>
            <a:r>
              <a:rPr lang="ar-SA" sz="2400" b="1" dirty="0" smtClean="0">
                <a:solidFill>
                  <a:srgbClr val="FF0000"/>
                </a:solidFill>
              </a:rPr>
              <a:t>10 </a:t>
            </a:r>
            <a:r>
              <a:rPr lang="ar-SA" sz="2400" b="1" dirty="0" smtClean="0"/>
              <a:t>صباحاً</a:t>
            </a:r>
          </a:p>
          <a:p>
            <a:pPr algn="ctr"/>
            <a:r>
              <a:rPr lang="ar-SA" sz="2400" b="1" dirty="0" smtClean="0"/>
              <a:t>الطالب المُسلٍم : </a:t>
            </a:r>
            <a:r>
              <a:rPr lang="ar-SA" sz="2400" b="1" dirty="0" smtClean="0">
                <a:solidFill>
                  <a:srgbClr val="FF0000"/>
                </a:solidFill>
              </a:rPr>
              <a:t>ياسر الحليبي</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Mechanical Engineering</a:t>
            </a:r>
            <a:endParaRPr lang="en-US"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(291),(292)</a:t>
            </a:r>
            <a:endParaRPr lang="en-US" sz="2800" dirty="0"/>
          </a:p>
        </p:txBody>
      </p:sp>
      <p:sp>
        <p:nvSpPr>
          <p:cNvPr id="20" name="مربع نص 19"/>
          <p:cNvSpPr txBox="1"/>
          <p:nvPr/>
        </p:nvSpPr>
        <p:spPr>
          <a:xfrm>
            <a:off x="179512" y="601524"/>
            <a:ext cx="2160240"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(250 – 287 )</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827584" y="1412776"/>
            <a:ext cx="8001272" cy="461665"/>
          </a:xfrm>
          <a:prstGeom prst="rect">
            <a:avLst/>
          </a:prstGeom>
          <a:noFill/>
        </p:spPr>
        <p:txBody>
          <a:bodyPr wrap="square" rtlCol="1">
            <a:spAutoFit/>
          </a:bodyPr>
          <a:lstStyle/>
          <a:p>
            <a:pPr algn="ctr"/>
            <a:r>
              <a:rPr lang="ar-SA" sz="2400" b="1" dirty="0" smtClean="0"/>
              <a:t>* عزيزي الطالب سوف تتسلم الكتب في يوم </a:t>
            </a:r>
            <a:r>
              <a:rPr lang="ar-SA" sz="2400" b="1" dirty="0" smtClean="0">
                <a:solidFill>
                  <a:srgbClr val="FF0000"/>
                </a:solidFill>
              </a:rPr>
              <a:t>الثلاثاء</a:t>
            </a:r>
            <a:r>
              <a:rPr lang="ar-SA" sz="2400" b="1" dirty="0" smtClean="0"/>
              <a:t>  من خلال </a:t>
            </a:r>
            <a:r>
              <a:rPr lang="ar-SA" sz="2400" b="1" dirty="0" err="1" smtClean="0"/>
              <a:t>النافذه</a:t>
            </a:r>
            <a:r>
              <a:rPr lang="ar-SA" sz="2400" b="1" dirty="0" smtClean="0"/>
              <a:t> رقم :</a:t>
            </a:r>
            <a:r>
              <a:rPr lang="ar-SA" sz="2400" dirty="0" smtClean="0">
                <a:solidFill>
                  <a:srgbClr val="FF0000"/>
                </a:solidFill>
              </a:rPr>
              <a:t>4 </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9 </a:t>
            </a:r>
            <a:r>
              <a:rPr lang="ar-SA" sz="2400" b="1" dirty="0" smtClean="0"/>
              <a:t>إلى الساعة  </a:t>
            </a:r>
            <a:r>
              <a:rPr lang="ar-SA" sz="2400" b="1" dirty="0" smtClean="0">
                <a:solidFill>
                  <a:srgbClr val="FF0000"/>
                </a:solidFill>
              </a:rPr>
              <a:t>10 </a:t>
            </a:r>
            <a:r>
              <a:rPr lang="ar-SA" sz="2400" b="1" dirty="0" smtClean="0"/>
              <a:t>صباحاً</a:t>
            </a:r>
          </a:p>
          <a:p>
            <a:pPr algn="ctr"/>
            <a:r>
              <a:rPr lang="ar-SA" sz="2400" b="1" dirty="0" smtClean="0"/>
              <a:t>الطالب المُسلٍم : </a:t>
            </a:r>
            <a:r>
              <a:rPr lang="ar-SA" sz="2400" b="1" dirty="0" smtClean="0">
                <a:solidFill>
                  <a:srgbClr val="FF0000"/>
                </a:solidFill>
              </a:rPr>
              <a:t>هذال القحطاني </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Mechanical Engineering</a:t>
            </a:r>
            <a:endParaRPr lang="en-US"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(291),(292)</a:t>
            </a:r>
            <a:endParaRPr lang="en-US" sz="2800" dirty="0"/>
          </a:p>
        </p:txBody>
      </p:sp>
      <p:sp>
        <p:nvSpPr>
          <p:cNvPr id="20" name="مربع نص 19"/>
          <p:cNvSpPr txBox="1"/>
          <p:nvPr/>
        </p:nvSpPr>
        <p:spPr>
          <a:xfrm>
            <a:off x="179512" y="601524"/>
            <a:ext cx="2160240"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( 292 – 375 ) </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827584" y="1412776"/>
            <a:ext cx="8001272" cy="461665"/>
          </a:xfrm>
          <a:prstGeom prst="rect">
            <a:avLst/>
          </a:prstGeom>
          <a:noFill/>
        </p:spPr>
        <p:txBody>
          <a:bodyPr wrap="square" rtlCol="1">
            <a:spAutoFit/>
          </a:bodyPr>
          <a:lstStyle/>
          <a:p>
            <a:pPr algn="ctr"/>
            <a:r>
              <a:rPr lang="ar-SA" sz="2400" b="1" dirty="0" smtClean="0"/>
              <a:t>* عزيزي الطالب سوف تتسلم الكتب في يوم </a:t>
            </a:r>
            <a:r>
              <a:rPr lang="ar-SA" sz="2400" b="1" dirty="0" smtClean="0">
                <a:solidFill>
                  <a:srgbClr val="FF0000"/>
                </a:solidFill>
              </a:rPr>
              <a:t>الثلاثاء</a:t>
            </a:r>
            <a:r>
              <a:rPr lang="ar-SA" sz="2400" b="1" dirty="0" smtClean="0"/>
              <a:t>  من خلال </a:t>
            </a:r>
            <a:r>
              <a:rPr lang="ar-SA" sz="2400" b="1" dirty="0" err="1" smtClean="0"/>
              <a:t>النافذه</a:t>
            </a:r>
            <a:r>
              <a:rPr lang="ar-SA" sz="2400" b="1" dirty="0" smtClean="0"/>
              <a:t> رقم :</a:t>
            </a:r>
            <a:r>
              <a:rPr lang="ar-SA" sz="2400" dirty="0" smtClean="0">
                <a:solidFill>
                  <a:srgbClr val="FF0000"/>
                </a:solidFill>
              </a:rPr>
              <a:t>5 </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9 </a:t>
            </a:r>
            <a:r>
              <a:rPr lang="ar-SA" sz="2400" b="1" dirty="0" smtClean="0"/>
              <a:t>إلى الساعة  </a:t>
            </a:r>
            <a:r>
              <a:rPr lang="ar-SA" sz="2400" b="1" dirty="0" smtClean="0">
                <a:solidFill>
                  <a:srgbClr val="FF0000"/>
                </a:solidFill>
              </a:rPr>
              <a:t>10 </a:t>
            </a:r>
            <a:r>
              <a:rPr lang="ar-SA" sz="2400" b="1" dirty="0" smtClean="0"/>
              <a:t>صباحاً</a:t>
            </a:r>
          </a:p>
          <a:p>
            <a:pPr algn="ctr"/>
            <a:r>
              <a:rPr lang="ar-SA" sz="2400" b="1" dirty="0" smtClean="0"/>
              <a:t>الطالب المُسلٍم : </a:t>
            </a:r>
            <a:r>
              <a:rPr lang="ar-SA" sz="2400" b="1" dirty="0" smtClean="0">
                <a:solidFill>
                  <a:srgbClr val="FF0000"/>
                </a:solidFill>
              </a:rPr>
              <a:t>ناصر القحطاني </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Mechanical Engineering</a:t>
            </a:r>
            <a:endParaRPr lang="en-US"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(291),(292)</a:t>
            </a:r>
            <a:endParaRPr lang="en-US" sz="2800" dirty="0"/>
          </a:p>
        </p:txBody>
      </p:sp>
      <p:sp>
        <p:nvSpPr>
          <p:cNvPr id="20" name="مربع نص 19"/>
          <p:cNvSpPr txBox="1"/>
          <p:nvPr/>
        </p:nvSpPr>
        <p:spPr>
          <a:xfrm>
            <a:off x="179512" y="601524"/>
            <a:ext cx="2160240"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( 382 – 497 )</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827584" y="1412776"/>
            <a:ext cx="8001272" cy="461665"/>
          </a:xfrm>
          <a:prstGeom prst="rect">
            <a:avLst/>
          </a:prstGeom>
          <a:noFill/>
        </p:spPr>
        <p:txBody>
          <a:bodyPr wrap="square" rtlCol="1">
            <a:spAutoFit/>
          </a:bodyPr>
          <a:lstStyle/>
          <a:p>
            <a:pPr algn="ctr"/>
            <a:r>
              <a:rPr lang="ar-SA" sz="2400" b="1" dirty="0" smtClean="0"/>
              <a:t>* عزيزي الطالب سوف تتسلم الكتب في يوم </a:t>
            </a:r>
            <a:r>
              <a:rPr lang="ar-SA" sz="2400" b="1" dirty="0" smtClean="0">
                <a:solidFill>
                  <a:srgbClr val="FF0000"/>
                </a:solidFill>
              </a:rPr>
              <a:t>الثلاثاء</a:t>
            </a:r>
            <a:r>
              <a:rPr lang="ar-SA" sz="2400" b="1" dirty="0" smtClean="0"/>
              <a:t>  من خلال </a:t>
            </a:r>
            <a:r>
              <a:rPr lang="ar-SA" sz="2400" b="1" dirty="0" err="1" smtClean="0"/>
              <a:t>النافذه</a:t>
            </a:r>
            <a:r>
              <a:rPr lang="ar-SA" sz="2400" b="1" dirty="0" smtClean="0"/>
              <a:t> رقم :</a:t>
            </a:r>
            <a:r>
              <a:rPr lang="ar-SA" sz="2400" dirty="0" smtClean="0">
                <a:solidFill>
                  <a:srgbClr val="FF0000"/>
                </a:solidFill>
              </a:rPr>
              <a:t>6 </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9 </a:t>
            </a:r>
            <a:r>
              <a:rPr lang="ar-SA" sz="2400" b="1" dirty="0" smtClean="0"/>
              <a:t>إلى الساعة  </a:t>
            </a:r>
            <a:r>
              <a:rPr lang="ar-SA" sz="2400" b="1" dirty="0" smtClean="0">
                <a:solidFill>
                  <a:srgbClr val="FF0000"/>
                </a:solidFill>
              </a:rPr>
              <a:t>10 </a:t>
            </a:r>
            <a:r>
              <a:rPr lang="ar-SA" sz="2400" b="1" dirty="0" smtClean="0"/>
              <a:t>صباحاً</a:t>
            </a:r>
          </a:p>
          <a:p>
            <a:pPr algn="ctr"/>
            <a:r>
              <a:rPr lang="ar-SA" sz="2400" b="1" dirty="0" smtClean="0"/>
              <a:t>الطالب المُسلٍم : </a:t>
            </a:r>
            <a:r>
              <a:rPr lang="ar-SA" sz="2400" b="1" dirty="0" smtClean="0">
                <a:solidFill>
                  <a:srgbClr val="FF0000"/>
                </a:solidFill>
              </a:rPr>
              <a:t>محمد الحواج </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MIS</a:t>
            </a:r>
            <a:endParaRPr lang="en-US"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(271)</a:t>
            </a:r>
            <a:endParaRPr lang="en-US" sz="2800" dirty="0"/>
          </a:p>
        </p:txBody>
      </p:sp>
      <p:sp>
        <p:nvSpPr>
          <p:cNvPr id="20" name="مربع نص 19"/>
          <p:cNvSpPr txBox="1"/>
          <p:nvPr/>
        </p:nvSpPr>
        <p:spPr>
          <a:xfrm>
            <a:off x="179512" y="601524"/>
            <a:ext cx="2160240"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(001 – 097)</a:t>
            </a:r>
            <a:r>
              <a:rPr lang="ar-SA" sz="2800" dirty="0" smtClean="0"/>
              <a:t>  </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827584" y="1412776"/>
            <a:ext cx="8001272" cy="461665"/>
          </a:xfrm>
          <a:prstGeom prst="rect">
            <a:avLst/>
          </a:prstGeom>
          <a:noFill/>
        </p:spPr>
        <p:txBody>
          <a:bodyPr wrap="square" rtlCol="1">
            <a:spAutoFit/>
          </a:bodyPr>
          <a:lstStyle/>
          <a:p>
            <a:pPr algn="ctr"/>
            <a:r>
              <a:rPr lang="ar-SA" sz="2400" b="1" dirty="0" smtClean="0"/>
              <a:t>* عزيزي الطالب سوف تتسلم الكتب في يوم </a:t>
            </a:r>
            <a:r>
              <a:rPr lang="ar-SA" sz="2400" b="1" dirty="0" smtClean="0">
                <a:solidFill>
                  <a:srgbClr val="FF0000"/>
                </a:solidFill>
              </a:rPr>
              <a:t>الثلاثاء</a:t>
            </a:r>
            <a:r>
              <a:rPr lang="ar-SA" sz="2400" b="1" dirty="0" smtClean="0"/>
              <a:t>  من خلال </a:t>
            </a:r>
            <a:r>
              <a:rPr lang="ar-SA" sz="2400" b="1" dirty="0" err="1" smtClean="0"/>
              <a:t>النافذه</a:t>
            </a:r>
            <a:r>
              <a:rPr lang="ar-SA" sz="2400" b="1" dirty="0" smtClean="0"/>
              <a:t> رقم :</a:t>
            </a:r>
            <a:r>
              <a:rPr lang="ar-SA" sz="2400" dirty="0" smtClean="0">
                <a:solidFill>
                  <a:srgbClr val="FF0000"/>
                </a:solidFill>
              </a:rPr>
              <a:t>5 </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2:30 </a:t>
            </a:r>
            <a:r>
              <a:rPr lang="ar-SA" sz="2400" b="1" dirty="0" smtClean="0"/>
              <a:t>إلى الساعة  </a:t>
            </a:r>
            <a:r>
              <a:rPr lang="ar-SA" sz="2400" b="1" dirty="0" smtClean="0">
                <a:solidFill>
                  <a:srgbClr val="FF0000"/>
                </a:solidFill>
              </a:rPr>
              <a:t>3:30 </a:t>
            </a:r>
            <a:r>
              <a:rPr lang="ar-SA" sz="2400" b="1" dirty="0" smtClean="0"/>
              <a:t>مساء</a:t>
            </a:r>
          </a:p>
          <a:p>
            <a:pPr algn="ctr"/>
            <a:r>
              <a:rPr lang="ar-SA" sz="2400" b="1" dirty="0" smtClean="0"/>
              <a:t>الطالب المُسلٍم : </a:t>
            </a:r>
            <a:r>
              <a:rPr lang="ar-SA" sz="2400" b="1" dirty="0" smtClean="0">
                <a:solidFill>
                  <a:srgbClr val="FF0000"/>
                </a:solidFill>
              </a:rPr>
              <a:t>ــــــــــــــــــــــــــــ</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MIS</a:t>
            </a:r>
            <a:endParaRPr lang="en-US"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(271)</a:t>
            </a:r>
            <a:endParaRPr lang="en-US" sz="2800" dirty="0"/>
          </a:p>
        </p:txBody>
      </p:sp>
      <p:sp>
        <p:nvSpPr>
          <p:cNvPr id="20" name="مربع نص 19"/>
          <p:cNvSpPr txBox="1"/>
          <p:nvPr/>
        </p:nvSpPr>
        <p:spPr>
          <a:xfrm>
            <a:off x="179512" y="601524"/>
            <a:ext cx="2160240"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(103 – 172)</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827584" y="1412776"/>
            <a:ext cx="8001272" cy="461665"/>
          </a:xfrm>
          <a:prstGeom prst="rect">
            <a:avLst/>
          </a:prstGeom>
          <a:noFill/>
        </p:spPr>
        <p:txBody>
          <a:bodyPr wrap="square" rtlCol="1">
            <a:spAutoFit/>
          </a:bodyPr>
          <a:lstStyle/>
          <a:p>
            <a:pPr algn="ctr"/>
            <a:r>
              <a:rPr lang="ar-SA" sz="2400" b="1" dirty="0" smtClean="0"/>
              <a:t>* عزيزي الطالب سوف تتسلم الكتب في يوم </a:t>
            </a:r>
            <a:r>
              <a:rPr lang="ar-SA" sz="2400" b="1" dirty="0" smtClean="0">
                <a:solidFill>
                  <a:srgbClr val="FF0000"/>
                </a:solidFill>
              </a:rPr>
              <a:t>الثلاثاء</a:t>
            </a:r>
            <a:r>
              <a:rPr lang="ar-SA" sz="2400" b="1" dirty="0" smtClean="0"/>
              <a:t>  من خلال </a:t>
            </a:r>
            <a:r>
              <a:rPr lang="ar-SA" sz="2400" b="1" dirty="0" err="1" smtClean="0"/>
              <a:t>النافذه</a:t>
            </a:r>
            <a:r>
              <a:rPr lang="ar-SA" sz="2400" b="1" dirty="0" smtClean="0"/>
              <a:t> رقم :</a:t>
            </a:r>
            <a:r>
              <a:rPr lang="ar-SA" sz="2400" dirty="0" smtClean="0">
                <a:solidFill>
                  <a:srgbClr val="FF0000"/>
                </a:solidFill>
              </a:rPr>
              <a:t>6 </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2:30 </a:t>
            </a:r>
            <a:r>
              <a:rPr lang="ar-SA" sz="2400" b="1" dirty="0" smtClean="0"/>
              <a:t>إلى الساعة  </a:t>
            </a:r>
            <a:r>
              <a:rPr lang="ar-SA" sz="2400" b="1" dirty="0" smtClean="0">
                <a:solidFill>
                  <a:srgbClr val="FF0000"/>
                </a:solidFill>
              </a:rPr>
              <a:t>3:30 </a:t>
            </a:r>
            <a:r>
              <a:rPr lang="ar-SA" sz="2400" b="1" dirty="0" smtClean="0"/>
              <a:t>مساء</a:t>
            </a:r>
          </a:p>
          <a:p>
            <a:pPr algn="ctr"/>
            <a:r>
              <a:rPr lang="ar-SA" sz="2400" b="1" dirty="0" smtClean="0"/>
              <a:t>الطالب المُسلٍم : </a:t>
            </a:r>
            <a:r>
              <a:rPr lang="ar-SA" sz="2400" b="1" dirty="0" smtClean="0">
                <a:solidFill>
                  <a:srgbClr val="FF0000"/>
                </a:solidFill>
              </a:rPr>
              <a:t>ــــــــــــــــــــــــــــ</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MIS</a:t>
            </a:r>
            <a:endParaRPr lang="en-US"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(281)</a:t>
            </a:r>
            <a:endParaRPr lang="en-US" sz="2800" dirty="0"/>
          </a:p>
        </p:txBody>
      </p:sp>
      <p:sp>
        <p:nvSpPr>
          <p:cNvPr id="20" name="مربع نص 19"/>
          <p:cNvSpPr txBox="1"/>
          <p:nvPr/>
        </p:nvSpPr>
        <p:spPr>
          <a:xfrm>
            <a:off x="179512" y="601524"/>
            <a:ext cx="2160240"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(009 – 134) </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827584" y="1412776"/>
            <a:ext cx="8001272" cy="461665"/>
          </a:xfrm>
          <a:prstGeom prst="rect">
            <a:avLst/>
          </a:prstGeom>
          <a:noFill/>
        </p:spPr>
        <p:txBody>
          <a:bodyPr wrap="square" rtlCol="1">
            <a:spAutoFit/>
          </a:bodyPr>
          <a:lstStyle/>
          <a:p>
            <a:pPr algn="ctr"/>
            <a:r>
              <a:rPr lang="ar-SA" sz="2400" b="1" dirty="0" smtClean="0"/>
              <a:t>* عزيزي الطالب سوف تتسلم الكتب في يوم </a:t>
            </a:r>
            <a:r>
              <a:rPr lang="ar-SA" sz="2400" b="1" dirty="0" smtClean="0">
                <a:solidFill>
                  <a:srgbClr val="FF0000"/>
                </a:solidFill>
              </a:rPr>
              <a:t>الثلاثاء</a:t>
            </a:r>
            <a:r>
              <a:rPr lang="ar-SA" sz="2400" b="1" dirty="0" smtClean="0"/>
              <a:t>  من خلال </a:t>
            </a:r>
            <a:r>
              <a:rPr lang="ar-SA" sz="2400" b="1" dirty="0" err="1" smtClean="0"/>
              <a:t>النافذه</a:t>
            </a:r>
            <a:r>
              <a:rPr lang="ar-SA" sz="2400" b="1" dirty="0" smtClean="0"/>
              <a:t> رقم :</a:t>
            </a:r>
            <a:r>
              <a:rPr lang="ar-SA" sz="2400" dirty="0" smtClean="0">
                <a:solidFill>
                  <a:srgbClr val="FF0000"/>
                </a:solidFill>
              </a:rPr>
              <a:t>1 </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1 </a:t>
            </a:r>
            <a:r>
              <a:rPr lang="ar-SA" sz="2400" b="1" dirty="0" smtClean="0"/>
              <a:t>إلى </a:t>
            </a:r>
            <a:r>
              <a:rPr lang="ar-SA" sz="2400" b="1" smtClean="0"/>
              <a:t>الساعة  </a:t>
            </a:r>
            <a:r>
              <a:rPr lang="ar-SA" sz="2400" b="1" smtClean="0">
                <a:solidFill>
                  <a:srgbClr val="FF0000"/>
                </a:solidFill>
              </a:rPr>
              <a:t>2 </a:t>
            </a:r>
            <a:r>
              <a:rPr lang="ar-SA" sz="2400" b="1" dirty="0" smtClean="0"/>
              <a:t>مساء</a:t>
            </a:r>
          </a:p>
          <a:p>
            <a:pPr algn="ctr"/>
            <a:r>
              <a:rPr lang="ar-SA" sz="2400" b="1" dirty="0" smtClean="0"/>
              <a:t>الطالب المُسلٍم : </a:t>
            </a:r>
            <a:r>
              <a:rPr lang="ar-SA" sz="2400" b="1" dirty="0" smtClean="0">
                <a:solidFill>
                  <a:srgbClr val="FF0000"/>
                </a:solidFill>
              </a:rPr>
              <a:t>محمد القحطاني</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MIS</a:t>
            </a:r>
            <a:endParaRPr lang="en-US"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(281)</a:t>
            </a:r>
            <a:endParaRPr lang="en-US" sz="2800" dirty="0"/>
          </a:p>
        </p:txBody>
      </p:sp>
      <p:sp>
        <p:nvSpPr>
          <p:cNvPr id="20" name="مربع نص 19"/>
          <p:cNvSpPr txBox="1"/>
          <p:nvPr/>
        </p:nvSpPr>
        <p:spPr>
          <a:xfrm>
            <a:off x="179512" y="601524"/>
            <a:ext cx="2160240"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(138 – 161)</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827584" y="1412776"/>
            <a:ext cx="8001272" cy="461665"/>
          </a:xfrm>
          <a:prstGeom prst="rect">
            <a:avLst/>
          </a:prstGeom>
          <a:noFill/>
        </p:spPr>
        <p:txBody>
          <a:bodyPr wrap="square" rtlCol="1">
            <a:spAutoFit/>
          </a:bodyPr>
          <a:lstStyle/>
          <a:p>
            <a:pPr algn="ctr"/>
            <a:r>
              <a:rPr lang="ar-SA" sz="2400" b="1" dirty="0" smtClean="0"/>
              <a:t>* عزيزي الطالب سوف تتسلم الكتب في يوم </a:t>
            </a:r>
            <a:r>
              <a:rPr lang="ar-SA" sz="2400" b="1" dirty="0" smtClean="0">
                <a:solidFill>
                  <a:srgbClr val="FF0000"/>
                </a:solidFill>
              </a:rPr>
              <a:t>الثلاثاء</a:t>
            </a:r>
            <a:r>
              <a:rPr lang="ar-SA" sz="2400" b="1" dirty="0" smtClean="0"/>
              <a:t>  من خلال </a:t>
            </a:r>
            <a:r>
              <a:rPr lang="ar-SA" sz="2400" b="1" dirty="0" err="1" smtClean="0"/>
              <a:t>النافذه</a:t>
            </a:r>
            <a:r>
              <a:rPr lang="ar-SA" sz="2400" b="1" dirty="0" smtClean="0"/>
              <a:t> رقم :</a:t>
            </a:r>
            <a:r>
              <a:rPr lang="ar-SA" sz="2400" dirty="0" smtClean="0">
                <a:solidFill>
                  <a:srgbClr val="FF0000"/>
                </a:solidFill>
              </a:rPr>
              <a:t>2 </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1 </a:t>
            </a:r>
            <a:r>
              <a:rPr lang="ar-SA" sz="2400" b="1" dirty="0" smtClean="0"/>
              <a:t>إلى الساعة  </a:t>
            </a:r>
            <a:r>
              <a:rPr lang="ar-SA" sz="2400" b="1" dirty="0" smtClean="0">
                <a:solidFill>
                  <a:srgbClr val="FF0000"/>
                </a:solidFill>
              </a:rPr>
              <a:t>2 </a:t>
            </a:r>
            <a:r>
              <a:rPr lang="ar-SA" sz="2400" b="1" dirty="0" smtClean="0"/>
              <a:t>مساء</a:t>
            </a:r>
          </a:p>
          <a:p>
            <a:pPr algn="ctr"/>
            <a:r>
              <a:rPr lang="ar-SA" sz="2400" b="1" dirty="0" smtClean="0"/>
              <a:t>الطالب المُسلٍم : </a:t>
            </a:r>
            <a:r>
              <a:rPr lang="ar-SA" sz="2400" b="1" dirty="0" smtClean="0">
                <a:solidFill>
                  <a:srgbClr val="FF0000"/>
                </a:solidFill>
              </a:rPr>
              <a:t>حرب المري</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MIS</a:t>
            </a:r>
            <a:endParaRPr lang="en-US"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(281)</a:t>
            </a:r>
            <a:endParaRPr lang="en-US" sz="2800" dirty="0"/>
          </a:p>
        </p:txBody>
      </p:sp>
      <p:sp>
        <p:nvSpPr>
          <p:cNvPr id="20" name="مربع نص 19"/>
          <p:cNvSpPr txBox="1"/>
          <p:nvPr/>
        </p:nvSpPr>
        <p:spPr>
          <a:xfrm>
            <a:off x="179512" y="601524"/>
            <a:ext cx="2160240"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(178 – 259)</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827584" y="1412776"/>
            <a:ext cx="8001272" cy="461665"/>
          </a:xfrm>
          <a:prstGeom prst="rect">
            <a:avLst/>
          </a:prstGeom>
          <a:noFill/>
        </p:spPr>
        <p:txBody>
          <a:bodyPr wrap="square" rtlCol="1">
            <a:spAutoFit/>
          </a:bodyPr>
          <a:lstStyle/>
          <a:p>
            <a:pPr algn="ctr"/>
            <a:r>
              <a:rPr lang="ar-SA" sz="2400" b="1" dirty="0" smtClean="0"/>
              <a:t>* عزيزي الطالب سوف تتسلم الكتب في يوم </a:t>
            </a:r>
            <a:r>
              <a:rPr lang="ar-SA" sz="2400" b="1" dirty="0" smtClean="0">
                <a:solidFill>
                  <a:srgbClr val="FF0000"/>
                </a:solidFill>
              </a:rPr>
              <a:t>الثلاثاء</a:t>
            </a:r>
            <a:r>
              <a:rPr lang="ar-SA" sz="2400" b="1" dirty="0" smtClean="0"/>
              <a:t>  من خلال </a:t>
            </a:r>
            <a:r>
              <a:rPr lang="ar-SA" sz="2400" b="1" dirty="0" err="1" smtClean="0"/>
              <a:t>النافذه</a:t>
            </a:r>
            <a:r>
              <a:rPr lang="ar-SA" sz="2400" b="1" dirty="0" smtClean="0"/>
              <a:t> رقم :</a:t>
            </a:r>
            <a:r>
              <a:rPr lang="ar-SA" sz="2400" dirty="0" smtClean="0">
                <a:solidFill>
                  <a:srgbClr val="FF0000"/>
                </a:solidFill>
              </a:rPr>
              <a:t>3 </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1 </a:t>
            </a:r>
            <a:r>
              <a:rPr lang="ar-SA" sz="2400" b="1" dirty="0" smtClean="0"/>
              <a:t>إلى الساعة  </a:t>
            </a:r>
            <a:r>
              <a:rPr lang="ar-SA" sz="2400" b="1" dirty="0" smtClean="0">
                <a:solidFill>
                  <a:srgbClr val="FF0000"/>
                </a:solidFill>
              </a:rPr>
              <a:t>2 </a:t>
            </a:r>
            <a:r>
              <a:rPr lang="ar-SA" sz="2400" b="1" dirty="0" smtClean="0"/>
              <a:t>مساء</a:t>
            </a:r>
          </a:p>
          <a:p>
            <a:pPr algn="ctr"/>
            <a:r>
              <a:rPr lang="ar-SA" sz="2400" b="1" dirty="0" smtClean="0"/>
              <a:t>الطالب المُسلٍم : </a:t>
            </a:r>
            <a:r>
              <a:rPr lang="ar-SA" sz="2400" b="1" dirty="0" smtClean="0">
                <a:solidFill>
                  <a:srgbClr val="FF0000"/>
                </a:solidFill>
              </a:rPr>
              <a:t>عبدالله الدهنين</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MIS</a:t>
            </a:r>
            <a:endParaRPr lang="en-US"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(281)</a:t>
            </a:r>
            <a:endParaRPr lang="en-US" sz="2800" dirty="0"/>
          </a:p>
        </p:txBody>
      </p:sp>
      <p:sp>
        <p:nvSpPr>
          <p:cNvPr id="20" name="مربع نص 19"/>
          <p:cNvSpPr txBox="1"/>
          <p:nvPr/>
        </p:nvSpPr>
        <p:spPr>
          <a:xfrm>
            <a:off x="179512" y="601524"/>
            <a:ext cx="2160240"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(263 – 332)</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827584" y="1412776"/>
            <a:ext cx="8001272" cy="461665"/>
          </a:xfrm>
          <a:prstGeom prst="rect">
            <a:avLst/>
          </a:prstGeom>
          <a:noFill/>
        </p:spPr>
        <p:txBody>
          <a:bodyPr wrap="square" rtlCol="1">
            <a:spAutoFit/>
          </a:bodyPr>
          <a:lstStyle/>
          <a:p>
            <a:pPr algn="ctr"/>
            <a:r>
              <a:rPr lang="ar-SA" sz="2400" b="1" dirty="0" smtClean="0"/>
              <a:t>* عزيزي الطالب سوف تتسلم الكتب في يوم </a:t>
            </a:r>
            <a:r>
              <a:rPr lang="ar-SA" sz="2400" b="1" dirty="0" smtClean="0">
                <a:solidFill>
                  <a:srgbClr val="FF0000"/>
                </a:solidFill>
              </a:rPr>
              <a:t>الثلاثاء</a:t>
            </a:r>
            <a:r>
              <a:rPr lang="ar-SA" sz="2400" b="1" dirty="0" smtClean="0"/>
              <a:t>  من خلال </a:t>
            </a:r>
            <a:r>
              <a:rPr lang="ar-SA" sz="2400" b="1" dirty="0" err="1" smtClean="0"/>
              <a:t>النافذه</a:t>
            </a:r>
            <a:r>
              <a:rPr lang="ar-SA" sz="2400" b="1" dirty="0" smtClean="0"/>
              <a:t> رقم :</a:t>
            </a:r>
            <a:r>
              <a:rPr lang="ar-SA" sz="2400" dirty="0" smtClean="0">
                <a:solidFill>
                  <a:srgbClr val="FF0000"/>
                </a:solidFill>
              </a:rPr>
              <a:t>4 </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1 </a:t>
            </a:r>
            <a:r>
              <a:rPr lang="ar-SA" sz="2400" b="1" dirty="0" smtClean="0"/>
              <a:t>إلى الساعة  </a:t>
            </a:r>
            <a:r>
              <a:rPr lang="ar-SA" sz="2400" b="1" dirty="0" smtClean="0">
                <a:solidFill>
                  <a:srgbClr val="FF0000"/>
                </a:solidFill>
              </a:rPr>
              <a:t>2 </a:t>
            </a:r>
            <a:r>
              <a:rPr lang="ar-SA" sz="2400" b="1" dirty="0" smtClean="0"/>
              <a:t>مساء</a:t>
            </a:r>
          </a:p>
          <a:p>
            <a:pPr algn="ctr"/>
            <a:r>
              <a:rPr lang="ar-SA" sz="2400" b="1" dirty="0" smtClean="0"/>
              <a:t>الطالب المُسلٍم : </a:t>
            </a:r>
            <a:r>
              <a:rPr lang="ar-SA" sz="2400" b="1" dirty="0" smtClean="0">
                <a:solidFill>
                  <a:srgbClr val="FF0000"/>
                </a:solidFill>
              </a:rPr>
              <a:t>عمر السماعيل</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MIS</a:t>
            </a:r>
            <a:endParaRPr lang="en-US"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(281)</a:t>
            </a:r>
            <a:endParaRPr lang="en-US" sz="2800" dirty="0"/>
          </a:p>
        </p:txBody>
      </p:sp>
      <p:sp>
        <p:nvSpPr>
          <p:cNvPr id="20" name="مربع نص 19"/>
          <p:cNvSpPr txBox="1"/>
          <p:nvPr/>
        </p:nvSpPr>
        <p:spPr>
          <a:xfrm>
            <a:off x="179512" y="601524"/>
            <a:ext cx="2160240"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( 333 – 404)</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827584" y="1412776"/>
            <a:ext cx="8001272" cy="461665"/>
          </a:xfrm>
          <a:prstGeom prst="rect">
            <a:avLst/>
          </a:prstGeom>
          <a:noFill/>
        </p:spPr>
        <p:txBody>
          <a:bodyPr wrap="square" rtlCol="1">
            <a:spAutoFit/>
          </a:bodyPr>
          <a:lstStyle/>
          <a:p>
            <a:pPr algn="ctr"/>
            <a:r>
              <a:rPr lang="ar-SA" sz="2400" b="1" dirty="0" smtClean="0"/>
              <a:t>* عزيزي الطالب سوف تتسلم الكتب في يوم </a:t>
            </a:r>
            <a:r>
              <a:rPr lang="ar-SA" sz="2400" b="1" dirty="0" smtClean="0">
                <a:solidFill>
                  <a:srgbClr val="FF0000"/>
                </a:solidFill>
              </a:rPr>
              <a:t>الثلاثاء</a:t>
            </a:r>
            <a:r>
              <a:rPr lang="ar-SA" sz="2400" b="1" dirty="0" smtClean="0"/>
              <a:t>  من خلال </a:t>
            </a:r>
            <a:r>
              <a:rPr lang="ar-SA" sz="2400" b="1" dirty="0" err="1" smtClean="0"/>
              <a:t>النافذه</a:t>
            </a:r>
            <a:r>
              <a:rPr lang="ar-SA" sz="2400" b="1" dirty="0" smtClean="0"/>
              <a:t> رقم :</a:t>
            </a:r>
            <a:r>
              <a:rPr lang="ar-SA" sz="2400" dirty="0" smtClean="0">
                <a:solidFill>
                  <a:srgbClr val="FF0000"/>
                </a:solidFill>
              </a:rPr>
              <a:t>5 </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1 </a:t>
            </a:r>
            <a:r>
              <a:rPr lang="ar-SA" sz="2400" b="1" dirty="0" smtClean="0"/>
              <a:t>إلى الساعة  </a:t>
            </a:r>
            <a:r>
              <a:rPr lang="ar-SA" sz="2400" b="1" dirty="0" smtClean="0">
                <a:solidFill>
                  <a:srgbClr val="FF0000"/>
                </a:solidFill>
              </a:rPr>
              <a:t>2 </a:t>
            </a:r>
            <a:r>
              <a:rPr lang="ar-SA" sz="2400" b="1" dirty="0" smtClean="0"/>
              <a:t>مساء</a:t>
            </a:r>
          </a:p>
          <a:p>
            <a:pPr algn="ctr"/>
            <a:r>
              <a:rPr lang="ar-SA" sz="2400" b="1" dirty="0" smtClean="0"/>
              <a:t>الطالب المُسلٍم : </a:t>
            </a:r>
            <a:r>
              <a:rPr lang="ar-SA" sz="2400" b="1" dirty="0" smtClean="0">
                <a:solidFill>
                  <a:srgbClr val="FF0000"/>
                </a:solidFill>
              </a:rPr>
              <a:t>ـــــــــــــــــــــــــــــ</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MIS</a:t>
            </a:r>
            <a:endParaRPr lang="en-US"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 (292) (291)</a:t>
            </a:r>
            <a:endParaRPr lang="en-US" sz="2800" dirty="0"/>
          </a:p>
        </p:txBody>
      </p:sp>
      <p:sp>
        <p:nvSpPr>
          <p:cNvPr id="20" name="مربع نص 19"/>
          <p:cNvSpPr txBox="1"/>
          <p:nvPr/>
        </p:nvSpPr>
        <p:spPr>
          <a:xfrm>
            <a:off x="179512" y="601524"/>
            <a:ext cx="2160240"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 (006 – 099)</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827584" y="1412776"/>
            <a:ext cx="8001272" cy="461665"/>
          </a:xfrm>
          <a:prstGeom prst="rect">
            <a:avLst/>
          </a:prstGeom>
          <a:noFill/>
        </p:spPr>
        <p:txBody>
          <a:bodyPr wrap="square" rtlCol="1">
            <a:spAutoFit/>
          </a:bodyPr>
          <a:lstStyle/>
          <a:p>
            <a:pPr algn="ctr"/>
            <a:r>
              <a:rPr lang="ar-SA" sz="2400" b="1" dirty="0" smtClean="0"/>
              <a:t>* عزيزي الطالب سوف تتسلم الكتب في يوم </a:t>
            </a:r>
            <a:r>
              <a:rPr lang="ar-SA" sz="2400" b="1" dirty="0" smtClean="0">
                <a:solidFill>
                  <a:srgbClr val="FF0000"/>
                </a:solidFill>
              </a:rPr>
              <a:t>الثلاثاء</a:t>
            </a:r>
            <a:r>
              <a:rPr lang="ar-SA" sz="2400" b="1" dirty="0" smtClean="0"/>
              <a:t>  من خلال </a:t>
            </a:r>
            <a:r>
              <a:rPr lang="ar-SA" sz="2400" b="1" dirty="0" err="1" smtClean="0"/>
              <a:t>النافذه</a:t>
            </a:r>
            <a:r>
              <a:rPr lang="ar-SA" sz="2400" b="1" dirty="0" smtClean="0"/>
              <a:t> رقم :</a:t>
            </a:r>
            <a:r>
              <a:rPr lang="ar-SA" sz="2400" dirty="0" smtClean="0">
                <a:solidFill>
                  <a:srgbClr val="FF0000"/>
                </a:solidFill>
              </a:rPr>
              <a:t>1 </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2:30 </a:t>
            </a:r>
            <a:r>
              <a:rPr lang="ar-SA" sz="2400" b="1" dirty="0" smtClean="0"/>
              <a:t>إلى الساعة  </a:t>
            </a:r>
            <a:r>
              <a:rPr lang="ar-SA" sz="2400" b="1" dirty="0" smtClean="0">
                <a:solidFill>
                  <a:srgbClr val="FF0000"/>
                </a:solidFill>
              </a:rPr>
              <a:t>3:30 </a:t>
            </a:r>
            <a:r>
              <a:rPr lang="ar-SA" sz="2400" b="1" dirty="0" smtClean="0"/>
              <a:t>مساء</a:t>
            </a:r>
          </a:p>
          <a:p>
            <a:pPr algn="ctr"/>
            <a:r>
              <a:rPr lang="ar-SA" sz="2400" b="1" dirty="0" smtClean="0"/>
              <a:t>الطالب المُسلٍم : </a:t>
            </a:r>
            <a:r>
              <a:rPr lang="ar-SA" sz="2400" b="1" dirty="0" smtClean="0">
                <a:solidFill>
                  <a:srgbClr val="FF0000"/>
                </a:solidFill>
              </a:rPr>
              <a:t>صالح بالحارث</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MIS</a:t>
            </a:r>
            <a:endParaRPr lang="en-US"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 (292) (291)</a:t>
            </a:r>
            <a:endParaRPr lang="en-US" sz="2800" dirty="0"/>
          </a:p>
        </p:txBody>
      </p:sp>
      <p:sp>
        <p:nvSpPr>
          <p:cNvPr id="20" name="مربع نص 19"/>
          <p:cNvSpPr txBox="1"/>
          <p:nvPr/>
        </p:nvSpPr>
        <p:spPr>
          <a:xfrm>
            <a:off x="179512" y="601524"/>
            <a:ext cx="2160240"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(101 – 196)</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827584" y="1412776"/>
            <a:ext cx="8001272" cy="461665"/>
          </a:xfrm>
          <a:prstGeom prst="rect">
            <a:avLst/>
          </a:prstGeom>
          <a:noFill/>
        </p:spPr>
        <p:txBody>
          <a:bodyPr wrap="square" rtlCol="1">
            <a:spAutoFit/>
          </a:bodyPr>
          <a:lstStyle/>
          <a:p>
            <a:pPr algn="ctr"/>
            <a:r>
              <a:rPr lang="ar-SA" sz="2400" b="1" dirty="0" smtClean="0"/>
              <a:t>* عزيزي الطالب سوف تتسلم الكتب في يوم </a:t>
            </a:r>
            <a:r>
              <a:rPr lang="ar-SA" sz="2400" b="1" dirty="0" smtClean="0">
                <a:solidFill>
                  <a:srgbClr val="FF0000"/>
                </a:solidFill>
              </a:rPr>
              <a:t>الثلاثاء</a:t>
            </a:r>
            <a:r>
              <a:rPr lang="ar-SA" sz="2400" b="1" dirty="0" smtClean="0"/>
              <a:t>  من خلال </a:t>
            </a:r>
            <a:r>
              <a:rPr lang="ar-SA" sz="2400" b="1" dirty="0" err="1" smtClean="0"/>
              <a:t>النافذه</a:t>
            </a:r>
            <a:r>
              <a:rPr lang="ar-SA" sz="2400" b="1" dirty="0" smtClean="0"/>
              <a:t> رقم :</a:t>
            </a:r>
            <a:r>
              <a:rPr lang="ar-SA" sz="2400" dirty="0" smtClean="0">
                <a:solidFill>
                  <a:srgbClr val="FF0000"/>
                </a:solidFill>
              </a:rPr>
              <a:t>2 </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2:30 </a:t>
            </a:r>
            <a:r>
              <a:rPr lang="ar-SA" sz="2400" b="1" dirty="0" smtClean="0"/>
              <a:t>إلى الساعة  </a:t>
            </a:r>
            <a:r>
              <a:rPr lang="ar-SA" sz="2400" b="1" dirty="0" smtClean="0">
                <a:solidFill>
                  <a:srgbClr val="FF0000"/>
                </a:solidFill>
              </a:rPr>
              <a:t>3:30 </a:t>
            </a:r>
            <a:r>
              <a:rPr lang="ar-SA" sz="2400" b="1" dirty="0" smtClean="0"/>
              <a:t>مساء</a:t>
            </a:r>
          </a:p>
          <a:p>
            <a:pPr algn="ctr"/>
            <a:r>
              <a:rPr lang="ar-SA" sz="2400" b="1" dirty="0" smtClean="0"/>
              <a:t>الطالب المُسلٍم : </a:t>
            </a:r>
            <a:r>
              <a:rPr lang="ar-SA" sz="2400" b="1" dirty="0" smtClean="0">
                <a:solidFill>
                  <a:srgbClr val="FF0000"/>
                </a:solidFill>
              </a:rPr>
              <a:t>أحمد العمودي</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MIS</a:t>
            </a:r>
            <a:endParaRPr lang="en-US"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 (292) (291)</a:t>
            </a:r>
            <a:endParaRPr lang="en-US" sz="2800" dirty="0"/>
          </a:p>
        </p:txBody>
      </p:sp>
      <p:sp>
        <p:nvSpPr>
          <p:cNvPr id="20" name="مربع نص 19"/>
          <p:cNvSpPr txBox="1"/>
          <p:nvPr/>
        </p:nvSpPr>
        <p:spPr>
          <a:xfrm>
            <a:off x="179512" y="601524"/>
            <a:ext cx="2160240"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(219 – 350)</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827584" y="1412776"/>
            <a:ext cx="8001272" cy="461665"/>
          </a:xfrm>
          <a:prstGeom prst="rect">
            <a:avLst/>
          </a:prstGeom>
          <a:noFill/>
        </p:spPr>
        <p:txBody>
          <a:bodyPr wrap="square" rtlCol="1">
            <a:spAutoFit/>
          </a:bodyPr>
          <a:lstStyle/>
          <a:p>
            <a:pPr algn="ctr"/>
            <a:r>
              <a:rPr lang="ar-SA" sz="2400" b="1" dirty="0" smtClean="0"/>
              <a:t>* عزيزي الطالب سوف تتسلم الكتب في يوم </a:t>
            </a:r>
            <a:r>
              <a:rPr lang="ar-SA" sz="2400" b="1" dirty="0" smtClean="0">
                <a:solidFill>
                  <a:srgbClr val="FF0000"/>
                </a:solidFill>
              </a:rPr>
              <a:t>الثلاثاء</a:t>
            </a:r>
            <a:r>
              <a:rPr lang="ar-SA" sz="2400" b="1" dirty="0" smtClean="0"/>
              <a:t>  من خلال </a:t>
            </a:r>
            <a:r>
              <a:rPr lang="ar-SA" sz="2400" b="1" dirty="0" err="1" smtClean="0"/>
              <a:t>النافذه</a:t>
            </a:r>
            <a:r>
              <a:rPr lang="ar-SA" sz="2400" b="1" dirty="0" smtClean="0"/>
              <a:t> رقم :</a:t>
            </a:r>
            <a:r>
              <a:rPr lang="ar-SA" sz="2400" dirty="0" smtClean="0">
                <a:solidFill>
                  <a:srgbClr val="FF0000"/>
                </a:solidFill>
              </a:rPr>
              <a:t>3 </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2:30 </a:t>
            </a:r>
            <a:r>
              <a:rPr lang="ar-SA" sz="2400" b="1" dirty="0" smtClean="0"/>
              <a:t>إلى الساعة  </a:t>
            </a:r>
            <a:r>
              <a:rPr lang="ar-SA" sz="2400" b="1" dirty="0" smtClean="0">
                <a:solidFill>
                  <a:srgbClr val="FF0000"/>
                </a:solidFill>
              </a:rPr>
              <a:t>3:30 </a:t>
            </a:r>
            <a:r>
              <a:rPr lang="ar-SA" sz="2400" b="1" dirty="0" smtClean="0"/>
              <a:t>مساء</a:t>
            </a:r>
          </a:p>
          <a:p>
            <a:pPr algn="ctr"/>
            <a:r>
              <a:rPr lang="ar-SA" sz="2400" b="1" dirty="0" smtClean="0"/>
              <a:t>الطالب المُسلٍم : </a:t>
            </a:r>
            <a:r>
              <a:rPr lang="ar-SA" sz="2400" b="1" dirty="0" smtClean="0">
                <a:solidFill>
                  <a:srgbClr val="FF0000"/>
                </a:solidFill>
              </a:rPr>
              <a:t>ــــــــــــــــــــــــــــ</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MIS</a:t>
            </a:r>
            <a:endParaRPr lang="en-US"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 (292) (291)</a:t>
            </a:r>
            <a:endParaRPr lang="en-US" sz="2800" dirty="0"/>
          </a:p>
        </p:txBody>
      </p:sp>
      <p:sp>
        <p:nvSpPr>
          <p:cNvPr id="20" name="مربع نص 19"/>
          <p:cNvSpPr txBox="1"/>
          <p:nvPr/>
        </p:nvSpPr>
        <p:spPr>
          <a:xfrm>
            <a:off x="179512" y="601524"/>
            <a:ext cx="2160240"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(360 – 486)</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827584" y="1412776"/>
            <a:ext cx="8001272" cy="461665"/>
          </a:xfrm>
          <a:prstGeom prst="rect">
            <a:avLst/>
          </a:prstGeom>
          <a:noFill/>
        </p:spPr>
        <p:txBody>
          <a:bodyPr wrap="square" rtlCol="1">
            <a:spAutoFit/>
          </a:bodyPr>
          <a:lstStyle/>
          <a:p>
            <a:pPr algn="ctr"/>
            <a:r>
              <a:rPr lang="ar-SA" sz="2400" b="1" dirty="0" smtClean="0"/>
              <a:t>* عزيزي الطالب سوف تتسلم الكتب في يوم </a:t>
            </a:r>
            <a:r>
              <a:rPr lang="ar-SA" sz="2400" b="1" dirty="0" smtClean="0">
                <a:solidFill>
                  <a:srgbClr val="FF0000"/>
                </a:solidFill>
              </a:rPr>
              <a:t>الثلاثاء</a:t>
            </a:r>
            <a:r>
              <a:rPr lang="ar-SA" sz="2400" b="1" dirty="0" smtClean="0"/>
              <a:t>  من خلال </a:t>
            </a:r>
            <a:r>
              <a:rPr lang="ar-SA" sz="2400" b="1" dirty="0" err="1" smtClean="0"/>
              <a:t>النافذه</a:t>
            </a:r>
            <a:r>
              <a:rPr lang="ar-SA" sz="2400" b="1" dirty="0" smtClean="0"/>
              <a:t> رقم :</a:t>
            </a:r>
            <a:r>
              <a:rPr lang="ar-SA" sz="2400" dirty="0" smtClean="0">
                <a:solidFill>
                  <a:srgbClr val="FF0000"/>
                </a:solidFill>
              </a:rPr>
              <a:t>4 </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2:30 </a:t>
            </a:r>
            <a:r>
              <a:rPr lang="ar-SA" sz="2400" b="1" dirty="0" smtClean="0"/>
              <a:t>إلى الساعة  </a:t>
            </a:r>
            <a:r>
              <a:rPr lang="ar-SA" sz="2400" b="1" dirty="0" smtClean="0">
                <a:solidFill>
                  <a:srgbClr val="FF0000"/>
                </a:solidFill>
              </a:rPr>
              <a:t>3:30 </a:t>
            </a:r>
            <a:r>
              <a:rPr lang="ar-SA" sz="2400" b="1" dirty="0" smtClean="0"/>
              <a:t>مساء</a:t>
            </a:r>
          </a:p>
          <a:p>
            <a:pPr algn="ctr"/>
            <a:r>
              <a:rPr lang="ar-SA" sz="2400" b="1" dirty="0" smtClean="0"/>
              <a:t>الطالب المُسلٍم : </a:t>
            </a:r>
            <a:r>
              <a:rPr lang="ar-SA" sz="2400" b="1" dirty="0" smtClean="0">
                <a:solidFill>
                  <a:srgbClr val="FF0000"/>
                </a:solidFill>
              </a:rPr>
              <a:t>ـــــــــــــــــــــــــــ</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2" name="مربع نص 41">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زر إجراء: الصفحة الرئيسية 15">
            <a:hlinkClick r:id="" action="ppaction://hlinkshowjump?jump=firstslide" highlightClick="1"/>
          </p:cNvPr>
          <p:cNvSpPr/>
          <p:nvPr/>
        </p:nvSpPr>
        <p:spPr>
          <a:xfrm>
            <a:off x="35496" y="6021288"/>
            <a:ext cx="720080" cy="79208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ربع نص 17"/>
          <p:cNvSpPr txBox="1"/>
          <p:nvPr/>
        </p:nvSpPr>
        <p:spPr>
          <a:xfrm>
            <a:off x="4860032" y="601524"/>
            <a:ext cx="4104456"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MIS</a:t>
            </a:r>
            <a:endParaRPr lang="en-US" sz="2800" dirty="0"/>
          </a:p>
        </p:txBody>
      </p:sp>
      <p:sp>
        <p:nvSpPr>
          <p:cNvPr id="19" name="مربع نص 18"/>
          <p:cNvSpPr txBox="1"/>
          <p:nvPr/>
        </p:nvSpPr>
        <p:spPr>
          <a:xfrm>
            <a:off x="2555776" y="601524"/>
            <a:ext cx="201622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pPr algn="ctr"/>
            <a:r>
              <a:rPr lang="en-US" sz="2800" dirty="0" smtClean="0"/>
              <a:t>(301)</a:t>
            </a:r>
            <a:endParaRPr lang="en-US" sz="2800" dirty="0"/>
          </a:p>
        </p:txBody>
      </p:sp>
      <p:sp>
        <p:nvSpPr>
          <p:cNvPr id="20" name="مربع نص 19"/>
          <p:cNvSpPr txBox="1"/>
          <p:nvPr/>
        </p:nvSpPr>
        <p:spPr>
          <a:xfrm>
            <a:off x="179512" y="601524"/>
            <a:ext cx="2160240"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en-US" sz="2800" dirty="0" smtClean="0"/>
              <a:t>(071 – 363)</a:t>
            </a:r>
            <a:endParaRPr lang="en-US" sz="2800" dirty="0"/>
          </a:p>
        </p:txBody>
      </p:sp>
      <p:sp>
        <p:nvSpPr>
          <p:cNvPr id="21" name="مربع نص 20"/>
          <p:cNvSpPr txBox="1"/>
          <p:nvPr/>
        </p:nvSpPr>
        <p:spPr>
          <a:xfrm>
            <a:off x="5508104" y="116632"/>
            <a:ext cx="2448272" cy="461665"/>
          </a:xfrm>
          <a:prstGeom prst="rect">
            <a:avLst/>
          </a:prstGeom>
          <a:noFill/>
        </p:spPr>
        <p:txBody>
          <a:bodyPr wrap="square" rtlCol="1">
            <a:spAutoFit/>
          </a:bodyPr>
          <a:lstStyle/>
          <a:p>
            <a:pPr algn="ctr"/>
            <a:r>
              <a:rPr lang="ar-SA" sz="2400" b="1" dirty="0" smtClean="0"/>
              <a:t>التخصص</a:t>
            </a:r>
            <a:endParaRPr lang="ar-SA" sz="2400" b="1" dirty="0"/>
          </a:p>
        </p:txBody>
      </p:sp>
      <p:sp>
        <p:nvSpPr>
          <p:cNvPr id="22" name="مربع نص 21"/>
          <p:cNvSpPr txBox="1"/>
          <p:nvPr/>
        </p:nvSpPr>
        <p:spPr>
          <a:xfrm>
            <a:off x="2195736" y="116632"/>
            <a:ext cx="2448272" cy="461665"/>
          </a:xfrm>
          <a:prstGeom prst="rect">
            <a:avLst/>
          </a:prstGeom>
          <a:noFill/>
        </p:spPr>
        <p:txBody>
          <a:bodyPr wrap="square" rtlCol="1">
            <a:spAutoFit/>
          </a:bodyPr>
          <a:lstStyle/>
          <a:p>
            <a:pPr algn="ctr"/>
            <a:r>
              <a:rPr lang="ar-SA" sz="2400" b="1" dirty="0" smtClean="0"/>
              <a:t>الدفعة</a:t>
            </a:r>
            <a:endParaRPr lang="ar-SA" sz="2400" b="1" dirty="0"/>
          </a:p>
        </p:txBody>
      </p:sp>
      <p:sp>
        <p:nvSpPr>
          <p:cNvPr id="23" name="مربع نص 22"/>
          <p:cNvSpPr txBox="1"/>
          <p:nvPr/>
        </p:nvSpPr>
        <p:spPr>
          <a:xfrm>
            <a:off x="-36512" y="116632"/>
            <a:ext cx="2448272" cy="461665"/>
          </a:xfrm>
          <a:prstGeom prst="rect">
            <a:avLst/>
          </a:prstGeom>
          <a:noFill/>
        </p:spPr>
        <p:txBody>
          <a:bodyPr wrap="square" rtlCol="1">
            <a:spAutoFit/>
          </a:bodyPr>
          <a:lstStyle/>
          <a:p>
            <a:pPr algn="ctr"/>
            <a:r>
              <a:rPr lang="ar-SA" sz="2400" b="1" dirty="0" smtClean="0"/>
              <a:t>الرقم الأكاديمي بين</a:t>
            </a:r>
            <a:endParaRPr lang="ar-SA" sz="2400" b="1" dirty="0"/>
          </a:p>
        </p:txBody>
      </p:sp>
      <p:sp>
        <p:nvSpPr>
          <p:cNvPr id="24" name="مربع نص 23"/>
          <p:cNvSpPr txBox="1"/>
          <p:nvPr/>
        </p:nvSpPr>
        <p:spPr>
          <a:xfrm>
            <a:off x="827584" y="1412776"/>
            <a:ext cx="8001272" cy="461665"/>
          </a:xfrm>
          <a:prstGeom prst="rect">
            <a:avLst/>
          </a:prstGeom>
          <a:noFill/>
        </p:spPr>
        <p:txBody>
          <a:bodyPr wrap="square" rtlCol="1">
            <a:spAutoFit/>
          </a:bodyPr>
          <a:lstStyle/>
          <a:p>
            <a:pPr algn="ctr"/>
            <a:r>
              <a:rPr lang="ar-SA" sz="2400" b="1" dirty="0" smtClean="0"/>
              <a:t>* عزيزي الطالب سوف تتسلم الكتب في يوم </a:t>
            </a:r>
            <a:r>
              <a:rPr lang="ar-SA" sz="2400" b="1" dirty="0" smtClean="0">
                <a:solidFill>
                  <a:srgbClr val="FF0000"/>
                </a:solidFill>
              </a:rPr>
              <a:t>الثلاثاء</a:t>
            </a:r>
            <a:r>
              <a:rPr lang="ar-SA" sz="2400" b="1" dirty="0" smtClean="0"/>
              <a:t>  من خلال </a:t>
            </a:r>
            <a:r>
              <a:rPr lang="ar-SA" sz="2400" b="1" dirty="0" err="1" smtClean="0"/>
              <a:t>النافذه</a:t>
            </a:r>
            <a:r>
              <a:rPr lang="ar-SA" sz="2400" b="1" dirty="0" smtClean="0"/>
              <a:t> رقم :</a:t>
            </a:r>
            <a:r>
              <a:rPr lang="ar-SA" sz="2400" dirty="0" smtClean="0">
                <a:solidFill>
                  <a:srgbClr val="FF0000"/>
                </a:solidFill>
              </a:rPr>
              <a:t>6 </a:t>
            </a:r>
            <a:endParaRPr lang="ar-SA" sz="2400" b="1" dirty="0">
              <a:solidFill>
                <a:srgbClr val="FF0000"/>
              </a:solidFill>
            </a:endParaRPr>
          </a:p>
        </p:txBody>
      </p:sp>
      <p:sp>
        <p:nvSpPr>
          <p:cNvPr id="25" name="مربع نص 24"/>
          <p:cNvSpPr txBox="1"/>
          <p:nvPr/>
        </p:nvSpPr>
        <p:spPr>
          <a:xfrm>
            <a:off x="2267744" y="1844824"/>
            <a:ext cx="6417096" cy="830997"/>
          </a:xfrm>
          <a:prstGeom prst="rect">
            <a:avLst/>
          </a:prstGeom>
          <a:noFill/>
        </p:spPr>
        <p:txBody>
          <a:bodyPr wrap="square" rtlCol="1">
            <a:spAutoFit/>
          </a:bodyPr>
          <a:lstStyle/>
          <a:p>
            <a:pPr algn="ctr"/>
            <a:r>
              <a:rPr lang="ar-SA" sz="2400" b="1" dirty="0" smtClean="0"/>
              <a:t>ومن الساعة  </a:t>
            </a:r>
            <a:r>
              <a:rPr lang="ar-SA" sz="2400" b="1" dirty="0" smtClean="0">
                <a:solidFill>
                  <a:srgbClr val="FF0000"/>
                </a:solidFill>
              </a:rPr>
              <a:t>1 </a:t>
            </a:r>
            <a:r>
              <a:rPr lang="ar-SA" sz="2400" b="1" dirty="0" smtClean="0"/>
              <a:t>إلى الساعة  </a:t>
            </a:r>
            <a:r>
              <a:rPr lang="ar-SA" sz="2400" b="1" dirty="0" smtClean="0">
                <a:solidFill>
                  <a:srgbClr val="FF0000"/>
                </a:solidFill>
              </a:rPr>
              <a:t>2 </a:t>
            </a:r>
            <a:r>
              <a:rPr lang="ar-SA" sz="2400" b="1" dirty="0" smtClean="0"/>
              <a:t>مساء</a:t>
            </a:r>
          </a:p>
          <a:p>
            <a:pPr algn="ctr"/>
            <a:r>
              <a:rPr lang="ar-SA" sz="2400" b="1" dirty="0" smtClean="0"/>
              <a:t>الطالب المُسلٍم : </a:t>
            </a:r>
            <a:r>
              <a:rPr lang="ar-SA" sz="2400" b="1" dirty="0" smtClean="0">
                <a:solidFill>
                  <a:srgbClr val="FF0000"/>
                </a:solidFill>
              </a:rPr>
              <a:t>فهد الشمري</a:t>
            </a:r>
            <a:endParaRPr lang="ar-SA" sz="2400" b="1" dirty="0">
              <a:solidFill>
                <a:srgbClr val="FF0000"/>
              </a:solidFill>
            </a:endParaRPr>
          </a:p>
        </p:txBody>
      </p:sp>
      <p:sp>
        <p:nvSpPr>
          <p:cNvPr id="26" name="مربع نص 25"/>
          <p:cNvSpPr txBox="1"/>
          <p:nvPr/>
        </p:nvSpPr>
        <p:spPr>
          <a:xfrm>
            <a:off x="5652120" y="2535287"/>
            <a:ext cx="2448272" cy="461665"/>
          </a:xfrm>
          <a:prstGeom prst="rect">
            <a:avLst/>
          </a:prstGeom>
          <a:noFill/>
        </p:spPr>
        <p:txBody>
          <a:bodyPr wrap="square" rtlCol="1">
            <a:spAutoFit/>
          </a:bodyPr>
          <a:lstStyle/>
          <a:p>
            <a:pPr algn="ctr"/>
            <a:r>
              <a:rPr lang="ar-SA" sz="2400" b="1" dirty="0" smtClean="0"/>
              <a:t>مقر التوزيع</a:t>
            </a:r>
            <a:endParaRPr lang="ar-SA" sz="2400" b="1" dirty="0"/>
          </a:p>
        </p:txBody>
      </p:sp>
      <p:sp>
        <p:nvSpPr>
          <p:cNvPr id="27" name="مربع نص 26"/>
          <p:cNvSpPr txBox="1"/>
          <p:nvPr/>
        </p:nvSpPr>
        <p:spPr>
          <a:xfrm>
            <a:off x="1403648" y="2636912"/>
            <a:ext cx="2448272" cy="461665"/>
          </a:xfrm>
          <a:prstGeom prst="rect">
            <a:avLst/>
          </a:prstGeom>
          <a:noFill/>
        </p:spPr>
        <p:txBody>
          <a:bodyPr wrap="square" rtlCol="1">
            <a:spAutoFit/>
          </a:bodyPr>
          <a:lstStyle/>
          <a:p>
            <a:pPr algn="ctr"/>
            <a:r>
              <a:rPr lang="ar-SA" sz="2400" b="1" dirty="0" smtClean="0"/>
              <a:t>مخطط مبسط للمكان:</a:t>
            </a:r>
            <a:endParaRPr lang="ar-SA" sz="2400" b="1" dirty="0"/>
          </a:p>
        </p:txBody>
      </p:sp>
      <p:pic>
        <p:nvPicPr>
          <p:cNvPr id="37890" name="Picture 2" descr="C:\Users\i\Pictures\21092010(003).jpg"/>
          <p:cNvPicPr>
            <a:picLocks noChangeAspect="1" noChangeArrowheads="1"/>
          </p:cNvPicPr>
          <p:nvPr/>
        </p:nvPicPr>
        <p:blipFill>
          <a:blip r:embed="rId3" cstate="print"/>
          <a:srcRect/>
          <a:stretch>
            <a:fillRect/>
          </a:stretch>
        </p:blipFill>
        <p:spPr bwMode="auto">
          <a:xfrm>
            <a:off x="4860032" y="3068960"/>
            <a:ext cx="3932171" cy="2949129"/>
          </a:xfrm>
          <a:prstGeom prst="rect">
            <a:avLst/>
          </a:prstGeom>
          <a:noFill/>
        </p:spPr>
      </p:pic>
      <p:sp>
        <p:nvSpPr>
          <p:cNvPr id="28" name="مربع نص 27"/>
          <p:cNvSpPr txBox="1"/>
          <p:nvPr/>
        </p:nvSpPr>
        <p:spPr>
          <a:xfrm>
            <a:off x="4644008" y="6093296"/>
            <a:ext cx="4248472" cy="646331"/>
          </a:xfrm>
          <a:prstGeom prst="rect">
            <a:avLst/>
          </a:prstGeom>
          <a:noFill/>
        </p:spPr>
        <p:txBody>
          <a:bodyPr wrap="square" rtlCol="1">
            <a:spAutoFit/>
          </a:bodyPr>
          <a:lstStyle/>
          <a:p>
            <a:r>
              <a:rPr lang="ar-SA" dirty="0" smtClean="0"/>
              <a:t>مكان المقر : بالقرب من ملعب كرة القدم بالكلية وبجانب ماطــــــــــــــور الكهرباء رقم الغرف 245,247,246 </a:t>
            </a:r>
            <a:endParaRPr lang="ar-SA" dirty="0"/>
          </a:p>
        </p:txBody>
      </p:sp>
      <p:sp>
        <p:nvSpPr>
          <p:cNvPr id="29" name="مستطيل 28"/>
          <p:cNvSpPr/>
          <p:nvPr/>
        </p:nvSpPr>
        <p:spPr>
          <a:xfrm>
            <a:off x="2411760" y="3068960"/>
            <a:ext cx="936104" cy="100811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0" name="مستطيل 29"/>
          <p:cNvSpPr/>
          <p:nvPr/>
        </p:nvSpPr>
        <p:spPr>
          <a:xfrm>
            <a:off x="2411760" y="4077072"/>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مستطيل 30"/>
          <p:cNvSpPr/>
          <p:nvPr/>
        </p:nvSpPr>
        <p:spPr>
          <a:xfrm>
            <a:off x="2411760" y="5013176"/>
            <a:ext cx="936104" cy="936104"/>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2" name="مستطيل 31"/>
          <p:cNvSpPr/>
          <p:nvPr/>
        </p:nvSpPr>
        <p:spPr>
          <a:xfrm>
            <a:off x="2627784" y="314096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3" name="مستطيل 32"/>
          <p:cNvSpPr/>
          <p:nvPr/>
        </p:nvSpPr>
        <p:spPr>
          <a:xfrm>
            <a:off x="2627784" y="4161274"/>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4" name="مستطيل 33"/>
          <p:cNvSpPr/>
          <p:nvPr/>
        </p:nvSpPr>
        <p:spPr>
          <a:xfrm>
            <a:off x="2627784" y="5097378"/>
            <a:ext cx="473206" cy="707886"/>
          </a:xfrm>
          <a:prstGeom prst="rect">
            <a:avLst/>
          </a:prstGeom>
          <a:noFill/>
        </p:spPr>
        <p:txBody>
          <a:bodyPr wrap="none" lIns="91440" tIns="45720" rIns="91440" bIns="45720">
            <a:spAutoFit/>
          </a:bodyPr>
          <a:lstStyle/>
          <a:p>
            <a:pPr algn="ctr"/>
            <a:r>
              <a:rPr lang="ar-SA"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ar-SA"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مستطيل 34"/>
          <p:cNvSpPr/>
          <p:nvPr/>
        </p:nvSpPr>
        <p:spPr>
          <a:xfrm>
            <a:off x="2267744" y="5157192"/>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6" name="مستطيل 35"/>
          <p:cNvSpPr/>
          <p:nvPr/>
        </p:nvSpPr>
        <p:spPr>
          <a:xfrm>
            <a:off x="2267744" y="3212976"/>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7" name="مستطيل 36"/>
          <p:cNvSpPr/>
          <p:nvPr/>
        </p:nvSpPr>
        <p:spPr>
          <a:xfrm>
            <a:off x="2267744" y="3645024"/>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8" name="مستطيل 37"/>
          <p:cNvSpPr/>
          <p:nvPr/>
        </p:nvSpPr>
        <p:spPr>
          <a:xfrm>
            <a:off x="2267744" y="5589240"/>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9" name="مستطيل 38"/>
          <p:cNvSpPr/>
          <p:nvPr/>
        </p:nvSpPr>
        <p:spPr>
          <a:xfrm>
            <a:off x="2267744" y="422108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0" name="مستطيل 39"/>
          <p:cNvSpPr/>
          <p:nvPr/>
        </p:nvSpPr>
        <p:spPr>
          <a:xfrm>
            <a:off x="2267744" y="4581128"/>
            <a:ext cx="144016" cy="288032"/>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3" name="مربع نص 42"/>
          <p:cNvSpPr txBox="1"/>
          <p:nvPr/>
        </p:nvSpPr>
        <p:spPr>
          <a:xfrm>
            <a:off x="3203848" y="5877272"/>
            <a:ext cx="1368152"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1">
            <a:spAutoFit/>
          </a:bodyPr>
          <a:lstStyle/>
          <a:p>
            <a:r>
              <a:rPr lang="ar-SA" dirty="0" smtClean="0"/>
              <a:t>       موقع  </a:t>
            </a:r>
          </a:p>
          <a:p>
            <a:r>
              <a:rPr lang="ar-SA" dirty="0" err="1" smtClean="0"/>
              <a:t>ماطـور</a:t>
            </a:r>
            <a:r>
              <a:rPr lang="ar-SA" dirty="0" smtClean="0"/>
              <a:t> الكهرباء</a:t>
            </a:r>
            <a:endParaRPr lang="ar-SA" dirty="0"/>
          </a:p>
        </p:txBody>
      </p:sp>
      <p:sp>
        <p:nvSpPr>
          <p:cNvPr id="44" name="مربع نص 43"/>
          <p:cNvSpPr txBox="1"/>
          <p:nvPr/>
        </p:nvSpPr>
        <p:spPr>
          <a:xfrm>
            <a:off x="971600" y="5589240"/>
            <a:ext cx="1152128" cy="369332"/>
          </a:xfrm>
          <a:prstGeom prst="rect">
            <a:avLst/>
          </a:prstGeom>
          <a:noFill/>
        </p:spPr>
        <p:txBody>
          <a:bodyPr wrap="square" rtlCol="1">
            <a:spAutoFit/>
          </a:bodyPr>
          <a:lstStyle/>
          <a:p>
            <a:r>
              <a:rPr lang="ar-SA" dirty="0" err="1" smtClean="0"/>
              <a:t>نافذه</a:t>
            </a:r>
            <a:r>
              <a:rPr lang="ar-SA" dirty="0" smtClean="0"/>
              <a:t> 1</a:t>
            </a:r>
            <a:endParaRPr lang="ar-SA" dirty="0"/>
          </a:p>
        </p:txBody>
      </p:sp>
      <p:sp>
        <p:nvSpPr>
          <p:cNvPr id="45" name="مربع نص 44"/>
          <p:cNvSpPr txBox="1"/>
          <p:nvPr/>
        </p:nvSpPr>
        <p:spPr>
          <a:xfrm>
            <a:off x="971600" y="5085184"/>
            <a:ext cx="1152128" cy="369332"/>
          </a:xfrm>
          <a:prstGeom prst="rect">
            <a:avLst/>
          </a:prstGeom>
          <a:noFill/>
        </p:spPr>
        <p:txBody>
          <a:bodyPr wrap="square" rtlCol="1">
            <a:spAutoFit/>
          </a:bodyPr>
          <a:lstStyle/>
          <a:p>
            <a:r>
              <a:rPr lang="ar-SA" dirty="0" err="1" smtClean="0"/>
              <a:t>نافذه</a:t>
            </a:r>
            <a:r>
              <a:rPr lang="ar-SA" dirty="0" smtClean="0"/>
              <a:t> 2</a:t>
            </a:r>
            <a:endParaRPr lang="ar-SA" dirty="0"/>
          </a:p>
        </p:txBody>
      </p:sp>
      <p:sp>
        <p:nvSpPr>
          <p:cNvPr id="46" name="مربع نص 45"/>
          <p:cNvSpPr txBox="1"/>
          <p:nvPr/>
        </p:nvSpPr>
        <p:spPr>
          <a:xfrm>
            <a:off x="971600" y="4581128"/>
            <a:ext cx="1152128" cy="369332"/>
          </a:xfrm>
          <a:prstGeom prst="rect">
            <a:avLst/>
          </a:prstGeom>
          <a:noFill/>
        </p:spPr>
        <p:txBody>
          <a:bodyPr wrap="square" rtlCol="1">
            <a:spAutoFit/>
          </a:bodyPr>
          <a:lstStyle/>
          <a:p>
            <a:r>
              <a:rPr lang="ar-SA" dirty="0" err="1" smtClean="0"/>
              <a:t>نافذه</a:t>
            </a:r>
            <a:r>
              <a:rPr lang="ar-SA" dirty="0" smtClean="0"/>
              <a:t> 3</a:t>
            </a:r>
            <a:endParaRPr lang="ar-SA" dirty="0"/>
          </a:p>
        </p:txBody>
      </p:sp>
      <p:sp>
        <p:nvSpPr>
          <p:cNvPr id="47" name="مربع نص 46"/>
          <p:cNvSpPr txBox="1"/>
          <p:nvPr/>
        </p:nvSpPr>
        <p:spPr>
          <a:xfrm>
            <a:off x="971600" y="4149080"/>
            <a:ext cx="1152128" cy="369332"/>
          </a:xfrm>
          <a:prstGeom prst="rect">
            <a:avLst/>
          </a:prstGeom>
          <a:noFill/>
        </p:spPr>
        <p:txBody>
          <a:bodyPr wrap="square" rtlCol="1">
            <a:spAutoFit/>
          </a:bodyPr>
          <a:lstStyle/>
          <a:p>
            <a:r>
              <a:rPr lang="ar-SA" dirty="0" err="1" smtClean="0"/>
              <a:t>نافذه</a:t>
            </a:r>
            <a:r>
              <a:rPr lang="ar-SA" dirty="0" smtClean="0"/>
              <a:t> 4</a:t>
            </a:r>
            <a:endParaRPr lang="ar-SA" dirty="0"/>
          </a:p>
        </p:txBody>
      </p:sp>
      <p:sp>
        <p:nvSpPr>
          <p:cNvPr id="48" name="مربع نص 47"/>
          <p:cNvSpPr txBox="1"/>
          <p:nvPr/>
        </p:nvSpPr>
        <p:spPr>
          <a:xfrm>
            <a:off x="971600" y="3573016"/>
            <a:ext cx="1152128" cy="369332"/>
          </a:xfrm>
          <a:prstGeom prst="rect">
            <a:avLst/>
          </a:prstGeom>
          <a:noFill/>
        </p:spPr>
        <p:txBody>
          <a:bodyPr wrap="square" rtlCol="1">
            <a:spAutoFit/>
          </a:bodyPr>
          <a:lstStyle/>
          <a:p>
            <a:r>
              <a:rPr lang="ar-SA" dirty="0" err="1" smtClean="0"/>
              <a:t>نافذه</a:t>
            </a:r>
            <a:r>
              <a:rPr lang="ar-SA" dirty="0" smtClean="0"/>
              <a:t> 5</a:t>
            </a:r>
            <a:endParaRPr lang="ar-SA" dirty="0"/>
          </a:p>
        </p:txBody>
      </p:sp>
      <p:sp>
        <p:nvSpPr>
          <p:cNvPr id="49" name="مربع نص 48"/>
          <p:cNvSpPr txBox="1"/>
          <p:nvPr/>
        </p:nvSpPr>
        <p:spPr>
          <a:xfrm>
            <a:off x="971600" y="3140968"/>
            <a:ext cx="1152128" cy="369332"/>
          </a:xfrm>
          <a:prstGeom prst="rect">
            <a:avLst/>
          </a:prstGeom>
          <a:noFill/>
        </p:spPr>
        <p:txBody>
          <a:bodyPr wrap="square" rtlCol="1">
            <a:spAutoFit/>
          </a:bodyPr>
          <a:lstStyle/>
          <a:p>
            <a:r>
              <a:rPr lang="ar-SA" dirty="0" err="1" smtClean="0"/>
              <a:t>نافذه</a:t>
            </a:r>
            <a:r>
              <a:rPr lang="ar-SA" dirty="0" smtClean="0"/>
              <a:t> 6</a:t>
            </a:r>
            <a:endParaRPr lang="ar-SA" dirty="0"/>
          </a:p>
        </p:txBody>
      </p:sp>
      <p:sp>
        <p:nvSpPr>
          <p:cNvPr id="50" name="مربع نص 49"/>
          <p:cNvSpPr txBox="1"/>
          <p:nvPr/>
        </p:nvSpPr>
        <p:spPr>
          <a:xfrm>
            <a:off x="1763688" y="6309320"/>
            <a:ext cx="1152128" cy="369332"/>
          </a:xfrm>
          <a:prstGeom prst="rect">
            <a:avLst/>
          </a:prstGeom>
          <a:noFill/>
        </p:spPr>
        <p:txBody>
          <a:bodyPr wrap="square" rtlCol="1">
            <a:spAutoFit/>
          </a:bodyPr>
          <a:lstStyle/>
          <a:p>
            <a:r>
              <a:rPr lang="ar-SA" dirty="0" err="1" smtClean="0"/>
              <a:t>إضفط</a:t>
            </a:r>
            <a:r>
              <a:rPr lang="ar-SA" dirty="0" smtClean="0"/>
              <a:t> على:</a:t>
            </a:r>
            <a:endParaRPr lang="ar-SA" dirty="0"/>
          </a:p>
        </p:txBody>
      </p:sp>
      <p:sp>
        <p:nvSpPr>
          <p:cNvPr id="41" name="مربع نص 40">
            <a:hlinkClick r:id="rId4" action="ppaction://hlinksldjump"/>
          </p:cNvPr>
          <p:cNvSpPr txBox="1"/>
          <p:nvPr/>
        </p:nvSpPr>
        <p:spPr>
          <a:xfrm>
            <a:off x="899592"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تنبيهات هامه:</a:t>
            </a:r>
            <a:endParaRPr lang="ar-SA" dirty="0">
              <a:solidFill>
                <a:srgbClr val="FF0000"/>
              </a:solidFill>
            </a:endParaRPr>
          </a:p>
        </p:txBody>
      </p:sp>
      <p:sp>
        <p:nvSpPr>
          <p:cNvPr id="3" name="عنصر نائب للمحتوى 2"/>
          <p:cNvSpPr>
            <a:spLocks noGrp="1"/>
          </p:cNvSpPr>
          <p:nvPr>
            <p:ph idx="1"/>
          </p:nvPr>
        </p:nvSpPr>
        <p:spPr>
          <a:xfrm>
            <a:off x="323528" y="1600200"/>
            <a:ext cx="8363272" cy="4709160"/>
          </a:xfrm>
        </p:spPr>
        <p:txBody>
          <a:bodyPr>
            <a:normAutofit fontScale="92500" lnSpcReduction="20000"/>
          </a:bodyPr>
          <a:lstStyle/>
          <a:p>
            <a:r>
              <a:rPr lang="ar-SA" dirty="0" smtClean="0">
                <a:cs typeface="Akhbar MT" pitchFamily="2" charset="-78"/>
              </a:rPr>
              <a:t>لن يتم تسليم كتب أي طالب عند تخلفه عن الموعد المحدد له .</a:t>
            </a:r>
          </a:p>
          <a:p>
            <a:r>
              <a:rPr lang="ar-SA" dirty="0" smtClean="0">
                <a:cs typeface="Akhbar MT" pitchFamily="2" charset="-78"/>
              </a:rPr>
              <a:t>يجب على الطالب إحضار صورة آخر جدول له بعد التعديل .</a:t>
            </a:r>
          </a:p>
          <a:p>
            <a:r>
              <a:rPr lang="ar-SA" dirty="0" smtClean="0">
                <a:cs typeface="Akhbar MT" pitchFamily="2" charset="-78"/>
              </a:rPr>
              <a:t>هناك العديد من الكتب التي لم تصل وسوف يتم التنسيق لتسليمها للطلاب بعد شهر تقريباً من تاريخه.</a:t>
            </a:r>
          </a:p>
          <a:p>
            <a:r>
              <a:rPr lang="ar-SA" dirty="0" smtClean="0">
                <a:cs typeface="Akhbar MT" pitchFamily="2" charset="-78"/>
              </a:rPr>
              <a:t>المجلس الطلابي غير مكلف بإحضار الكتب فمهمته فقط التوزيع.</a:t>
            </a:r>
          </a:p>
          <a:p>
            <a:r>
              <a:rPr lang="ar-SA" dirty="0" smtClean="0">
                <a:cs typeface="Akhbar MT" pitchFamily="2" charset="-78"/>
              </a:rPr>
              <a:t>سوف يتم التنسيق مع الجانب الأكاديمي لإعطاء فرصة لاستلام الطلاب للكتب خلال المحاضرات بحيث لا يعتبرون غائبين في المحاضرات التي يكون فيها تعارض مع وقت التسليم للطالب.</a:t>
            </a:r>
          </a:p>
          <a:p>
            <a:r>
              <a:rPr lang="ar-SA" dirty="0" smtClean="0">
                <a:cs typeface="Akhbar MT" pitchFamily="2" charset="-78"/>
              </a:rPr>
              <a:t>قام المجلس الطلابي بهذه الخطوة لمساعدة الطالب لمــا يراه كان عائقاً له في السنوات الماضية  وتلك من الأهداف الأولية التي نضعها نصـــــــب أعيننا ,هذا العمل تتطلب من الجهد والوقت الكثير فنرجو ا أن يحوز على رضـــــــا الله مما فيه تسهيل على الطلاب و على رضـــاكم ونتمنى منكم الدعوات الصادقة.</a:t>
            </a:r>
          </a:p>
          <a:p>
            <a:pPr>
              <a:buNone/>
            </a:pPr>
            <a:endParaRPr lang="ar-SA" dirty="0" smtClean="0"/>
          </a:p>
          <a:p>
            <a:endParaRPr lang="ar-SA" dirty="0"/>
          </a:p>
        </p:txBody>
      </p:sp>
      <p:sp>
        <p:nvSpPr>
          <p:cNvPr id="4" name="مربع نص 3">
            <a:hlinkClick r:id="rId2" action="ppaction://hlinksldjump"/>
          </p:cNvPr>
          <p:cNvSpPr txBox="1"/>
          <p:nvPr/>
        </p:nvSpPr>
        <p:spPr>
          <a:xfrm>
            <a:off x="1115616" y="6093296"/>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dd.jpg"/>
          <p:cNvPicPr>
            <a:picLocks noGrp="1" noChangeAspect="1"/>
          </p:cNvPicPr>
          <p:nvPr>
            <p:ph idx="1"/>
          </p:nvPr>
        </p:nvPicPr>
        <p:blipFill>
          <a:blip r:embed="rId2" cstate="print"/>
          <a:stretch>
            <a:fillRect/>
          </a:stretch>
        </p:blipFill>
        <p:spPr>
          <a:xfrm>
            <a:off x="-75150" y="0"/>
            <a:ext cx="9219150" cy="6597352"/>
          </a:xfrm>
        </p:spPr>
      </p:pic>
      <p:sp>
        <p:nvSpPr>
          <p:cNvPr id="5" name="مستطيل 4"/>
          <p:cNvSpPr/>
          <p:nvPr/>
        </p:nvSpPr>
        <p:spPr>
          <a:xfrm>
            <a:off x="107504" y="6550223"/>
            <a:ext cx="2808312" cy="307777"/>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1400" b="1" dirty="0" err="1" smtClean="0">
                <a:ln w="50800"/>
                <a:solidFill>
                  <a:schemeClr val="bg1">
                    <a:shade val="50000"/>
                  </a:schemeClr>
                </a:solidFill>
                <a:latin typeface="Arial Narrow" pitchFamily="34" charset="0"/>
              </a:rPr>
              <a:t>Desgin</a:t>
            </a:r>
            <a:r>
              <a:rPr lang="en-US" sz="1400" b="1" dirty="0" smtClean="0">
                <a:ln w="50800"/>
                <a:solidFill>
                  <a:schemeClr val="bg1">
                    <a:shade val="50000"/>
                  </a:schemeClr>
                </a:solidFill>
                <a:latin typeface="Arial Narrow" pitchFamily="34" charset="0"/>
              </a:rPr>
              <a:t>  </a:t>
            </a:r>
            <a:r>
              <a:rPr lang="en-US" sz="1400" b="1" dirty="0" err="1" smtClean="0">
                <a:ln w="50800"/>
                <a:solidFill>
                  <a:schemeClr val="bg1">
                    <a:shade val="50000"/>
                  </a:schemeClr>
                </a:solidFill>
                <a:latin typeface="Arial Narrow" pitchFamily="34" charset="0"/>
              </a:rPr>
              <a:t>schedual</a:t>
            </a:r>
            <a:r>
              <a:rPr lang="en-US" sz="1400" b="1" dirty="0" smtClean="0">
                <a:ln w="50800"/>
                <a:solidFill>
                  <a:schemeClr val="bg1">
                    <a:shade val="50000"/>
                  </a:schemeClr>
                </a:solidFill>
                <a:latin typeface="Arial Narrow" pitchFamily="34" charset="0"/>
              </a:rPr>
              <a:t> by: Ibrahim </a:t>
            </a:r>
            <a:r>
              <a:rPr lang="en-US" sz="1400" b="1" dirty="0" err="1" smtClean="0">
                <a:ln w="50800"/>
                <a:solidFill>
                  <a:schemeClr val="bg1">
                    <a:shade val="50000"/>
                  </a:schemeClr>
                </a:solidFill>
                <a:latin typeface="Arial Narrow" pitchFamily="34" charset="0"/>
              </a:rPr>
              <a:t>khalil</a:t>
            </a:r>
            <a:endParaRPr lang="ar-SA" sz="1400" b="1" dirty="0">
              <a:ln w="50800"/>
              <a:solidFill>
                <a:schemeClr val="bg1">
                  <a:shade val="50000"/>
                </a:schemeClr>
              </a:solidFill>
              <a:latin typeface="Arial Narrow" pitchFamily="34" charset="0"/>
            </a:endParaRPr>
          </a:p>
        </p:txBody>
      </p:sp>
      <p:sp>
        <p:nvSpPr>
          <p:cNvPr id="6" name="مربع نص 5">
            <a:hlinkClick r:id="rId3" action="ppaction://hlinksldjump"/>
          </p:cNvPr>
          <p:cNvSpPr txBox="1"/>
          <p:nvPr/>
        </p:nvSpPr>
        <p:spPr>
          <a:xfrm>
            <a:off x="8028384"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dds.jpg"/>
          <p:cNvPicPr>
            <a:picLocks noChangeAspect="1"/>
          </p:cNvPicPr>
          <p:nvPr/>
        </p:nvPicPr>
        <p:blipFill>
          <a:blip r:embed="rId2" cstate="print"/>
          <a:stretch>
            <a:fillRect/>
          </a:stretch>
        </p:blipFill>
        <p:spPr>
          <a:xfrm>
            <a:off x="0" y="0"/>
            <a:ext cx="9144000" cy="6525344"/>
          </a:xfrm>
          <a:prstGeom prst="rect">
            <a:avLst/>
          </a:prstGeom>
        </p:spPr>
      </p:pic>
      <p:sp>
        <p:nvSpPr>
          <p:cNvPr id="5" name="مستطيل 4"/>
          <p:cNvSpPr/>
          <p:nvPr/>
        </p:nvSpPr>
        <p:spPr>
          <a:xfrm>
            <a:off x="107504" y="6550223"/>
            <a:ext cx="2808312" cy="307777"/>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1400" b="1" dirty="0" err="1" smtClean="0">
                <a:ln w="50800"/>
                <a:solidFill>
                  <a:schemeClr val="bg1">
                    <a:shade val="50000"/>
                  </a:schemeClr>
                </a:solidFill>
                <a:latin typeface="Arial Narrow" pitchFamily="34" charset="0"/>
              </a:rPr>
              <a:t>Desgin</a:t>
            </a:r>
            <a:r>
              <a:rPr lang="en-US" sz="1400" b="1" dirty="0" smtClean="0">
                <a:ln w="50800"/>
                <a:solidFill>
                  <a:schemeClr val="bg1">
                    <a:shade val="50000"/>
                  </a:schemeClr>
                </a:solidFill>
                <a:latin typeface="Arial Narrow" pitchFamily="34" charset="0"/>
              </a:rPr>
              <a:t>  </a:t>
            </a:r>
            <a:r>
              <a:rPr lang="en-US" sz="1400" b="1" dirty="0" err="1" smtClean="0">
                <a:ln w="50800"/>
                <a:solidFill>
                  <a:schemeClr val="bg1">
                    <a:shade val="50000"/>
                  </a:schemeClr>
                </a:solidFill>
                <a:latin typeface="Arial Narrow" pitchFamily="34" charset="0"/>
              </a:rPr>
              <a:t>schedual</a:t>
            </a:r>
            <a:r>
              <a:rPr lang="en-US" sz="1400" b="1" dirty="0" smtClean="0">
                <a:ln w="50800"/>
                <a:solidFill>
                  <a:schemeClr val="bg1">
                    <a:shade val="50000"/>
                  </a:schemeClr>
                </a:solidFill>
                <a:latin typeface="Arial Narrow" pitchFamily="34" charset="0"/>
              </a:rPr>
              <a:t> by: Ibrahim </a:t>
            </a:r>
            <a:r>
              <a:rPr lang="en-US" sz="1400" b="1" dirty="0" err="1" smtClean="0">
                <a:ln w="50800"/>
                <a:solidFill>
                  <a:schemeClr val="bg1">
                    <a:shade val="50000"/>
                  </a:schemeClr>
                </a:solidFill>
                <a:latin typeface="Arial Narrow" pitchFamily="34" charset="0"/>
              </a:rPr>
              <a:t>khalil</a:t>
            </a:r>
            <a:endParaRPr lang="ar-SA" sz="1400" b="1" dirty="0">
              <a:ln w="50800"/>
              <a:solidFill>
                <a:schemeClr val="bg1">
                  <a:shade val="50000"/>
                </a:schemeClr>
              </a:solidFill>
              <a:latin typeface="Arial Narrow" pitchFamily="34" charset="0"/>
            </a:endParaRPr>
          </a:p>
        </p:txBody>
      </p:sp>
      <p:sp>
        <p:nvSpPr>
          <p:cNvPr id="6" name="مربع نص 5">
            <a:hlinkClick r:id="rId3" action="ppaction://hlinksldjump"/>
          </p:cNvPr>
          <p:cNvSpPr txBox="1"/>
          <p:nvPr/>
        </p:nvSpPr>
        <p:spPr>
          <a:xfrm>
            <a:off x="8028384" y="6165304"/>
            <a:ext cx="936104" cy="584775"/>
          </a:xfrm>
          <a:prstGeom prst="rect">
            <a:avLst/>
          </a:prstGeom>
          <a:noFill/>
        </p:spPr>
        <p:txBody>
          <a:bodyPr wrap="square" rtlCol="1">
            <a:spAutoFit/>
          </a:bodyPr>
          <a:lstStyle/>
          <a:p>
            <a:r>
              <a:rPr lang="ar-SA" sz="3200" dirty="0" smtClean="0">
                <a:solidFill>
                  <a:srgbClr val="FF0000"/>
                </a:solidFill>
              </a:rPr>
              <a:t>التالي</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483768" y="2492896"/>
            <a:ext cx="4352474" cy="46166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2400" b="1" cap="none" spc="0" dirty="0" smtClean="0">
                <a:ln w="11430"/>
                <a:effectLst>
                  <a:outerShdw blurRad="50800" dist="39000" dir="5460000" algn="tl">
                    <a:srgbClr val="000000">
                      <a:alpha val="38000"/>
                    </a:srgbClr>
                  </a:outerShdw>
                </a:effectLst>
              </a:rPr>
              <a:t>(إن الله يحب أحدكم إذا عمل عملاً أن يتقنه)</a:t>
            </a:r>
            <a:endParaRPr lang="ar-SA" sz="2400" b="1" cap="none" spc="0" dirty="0">
              <a:ln w="11430"/>
              <a:effectLst>
                <a:outerShdw blurRad="50800" dist="39000" dir="5460000" algn="tl">
                  <a:srgbClr val="000000">
                    <a:alpha val="38000"/>
                  </a:srgbClr>
                </a:outerShdw>
              </a:effectLst>
            </a:endParaRPr>
          </a:p>
        </p:txBody>
      </p:sp>
      <p:sp>
        <p:nvSpPr>
          <p:cNvPr id="6" name="زر إجراء: الصفحة الرئيسية 5">
            <a:hlinkClick r:id="" action="ppaction://hlinkshowjump?jump=firstslide" highlightClick="1"/>
          </p:cNvPr>
          <p:cNvSpPr/>
          <p:nvPr/>
        </p:nvSpPr>
        <p:spPr>
          <a:xfrm>
            <a:off x="3347864" y="3861048"/>
            <a:ext cx="2808312" cy="2376264"/>
          </a:xfrm>
          <a:prstGeom prst="actionButtonHome">
            <a:avLst/>
          </a:prstGeom>
        </p:spPr>
        <p:style>
          <a:lnRef idx="1">
            <a:schemeClr val="accent1"/>
          </a:lnRef>
          <a:fillRef idx="3">
            <a:schemeClr val="accent1"/>
          </a:fillRef>
          <a:effectRef idx="2">
            <a:schemeClr val="accent1"/>
          </a:effectRef>
          <a:fontRef idx="minor">
            <a:schemeClr val="lt1"/>
          </a:fontRef>
        </p:style>
        <p:txBody>
          <a:bodyPr rtlCol="1" anchor="ctr"/>
          <a:lstStyle/>
          <a:p>
            <a:pPr algn="ctr"/>
            <a:endParaRPr lang="ar-SA"/>
          </a:p>
        </p:txBody>
      </p:sp>
      <p:pic>
        <p:nvPicPr>
          <p:cNvPr id="7" name="صورة 6" descr="شعار الكلية.gif"/>
          <p:cNvPicPr>
            <a:picLocks noChangeAspect="1"/>
          </p:cNvPicPr>
          <p:nvPr/>
        </p:nvPicPr>
        <p:blipFill>
          <a:blip r:embed="rId2" cstate="print"/>
          <a:stretch>
            <a:fillRect/>
          </a:stretch>
        </p:blipFill>
        <p:spPr>
          <a:xfrm>
            <a:off x="6804248" y="404664"/>
            <a:ext cx="2107670" cy="1982539"/>
          </a:xfrm>
          <a:prstGeom prst="rect">
            <a:avLst/>
          </a:prstGeom>
        </p:spPr>
      </p:pic>
      <p:pic>
        <p:nvPicPr>
          <p:cNvPr id="8" name="صورة 7" descr="fdfdff.JPG"/>
          <p:cNvPicPr>
            <a:picLocks noChangeAspect="1"/>
          </p:cNvPicPr>
          <p:nvPr/>
        </p:nvPicPr>
        <p:blipFill>
          <a:blip r:embed="rId3" cstate="print"/>
          <a:stretch>
            <a:fillRect/>
          </a:stretch>
        </p:blipFill>
        <p:spPr>
          <a:xfrm>
            <a:off x="611560" y="692696"/>
            <a:ext cx="1813903" cy="1639069"/>
          </a:xfrm>
          <a:prstGeom prst="rect">
            <a:avLst/>
          </a:prstGeom>
        </p:spPr>
      </p:pic>
      <p:sp>
        <p:nvSpPr>
          <p:cNvPr id="9" name="مربع نص 8"/>
          <p:cNvSpPr txBox="1"/>
          <p:nvPr/>
        </p:nvSpPr>
        <p:spPr>
          <a:xfrm>
            <a:off x="5796136" y="6372036"/>
            <a:ext cx="3024336" cy="369332"/>
          </a:xfrm>
          <a:prstGeom prst="rect">
            <a:avLst/>
          </a:prstGeom>
          <a:noFill/>
        </p:spPr>
        <p:txBody>
          <a:bodyPr wrap="square" rtlCol="1">
            <a:spAutoFit/>
          </a:bodyPr>
          <a:lstStyle/>
          <a:p>
            <a:r>
              <a:rPr lang="ar-SA" dirty="0" smtClean="0"/>
              <a:t>الحقوق محفوظة للمجلس الطلابي 311</a:t>
            </a:r>
            <a:endParaRPr lang="ar-SA"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ذروة">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ذروة">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ذروة">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867</TotalTime>
  <Words>5402</Words>
  <Application>Microsoft Office PowerPoint</Application>
  <PresentationFormat>On-screen Show (4:3)</PresentationFormat>
  <Paragraphs>1378</Paragraphs>
  <Slides>71</Slides>
  <Notes>43</Notes>
  <HiddenSlides>0</HiddenSlides>
  <MMClips>0</MMClips>
  <ScaleCrop>false</ScaleCrop>
  <HeadingPairs>
    <vt:vector size="4" baseType="variant">
      <vt:variant>
        <vt:lpstr>Theme</vt:lpstr>
      </vt:variant>
      <vt:variant>
        <vt:i4>1</vt:i4>
      </vt:variant>
      <vt:variant>
        <vt:lpstr>Slide Titles</vt:lpstr>
      </vt:variant>
      <vt:variant>
        <vt:i4>71</vt:i4>
      </vt:variant>
    </vt:vector>
  </HeadingPairs>
  <TitlesOfParts>
    <vt:vector size="72" baseType="lpstr">
      <vt:lpstr>ذروة</vt:lpstr>
      <vt:lpstr>بسم الله الرحمن الرحيم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تنبيهات هامه:</vt:lpstr>
      <vt:lpstr>Slide 69</vt:lpstr>
      <vt:lpstr>Slide 70</vt:lpstr>
      <vt:lpstr>Slide 71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i</dc:creator>
  <cp:lastModifiedBy>T7mLTeK</cp:lastModifiedBy>
  <cp:revision>92</cp:revision>
  <dcterms:created xsi:type="dcterms:W3CDTF">2010-09-21T21:14:46Z</dcterms:created>
  <dcterms:modified xsi:type="dcterms:W3CDTF">2010-09-24T15:44:50Z</dcterms:modified>
</cp:coreProperties>
</file>