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gif" ContentType="image/gif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5" r:id="rId8"/>
    <p:sldId id="266" r:id="rId9"/>
    <p:sldId id="271" r:id="rId10"/>
    <p:sldId id="273" r:id="rId11"/>
    <p:sldId id="274" r:id="rId12"/>
    <p:sldId id="275" r:id="rId13"/>
    <p:sldId id="276" r:id="rId14"/>
    <p:sldId id="277" r:id="rId15"/>
    <p:sldId id="278" r:id="rId16"/>
    <p:sldId id="280" r:id="rId17"/>
    <p:sldId id="281" r:id="rId18"/>
    <p:sldId id="282" r:id="rId19"/>
    <p:sldId id="283" r:id="rId20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-58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7716063" cy="77716063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0C59BE4B-0F8E-4B73-B2EA-015818F039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 smtClean="0"/>
            </a:lvl1pPr>
          </a:lstStyle>
          <a:p>
            <a:pPr>
              <a:defRPr/>
            </a:pPr>
            <a:fld id="{4778BAB7-8823-4A03-BD83-930B483F12DA}" type="datetimeFigureOut">
              <a:rPr lang="en-US"/>
              <a:pPr>
                <a:defRPr/>
              </a:pPr>
              <a:t>3/16/2010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16570E34-0A48-4B97-849C-091DDF4D46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8901E57-4249-4DE8-97AB-281E8D6E909D}" type="slidenum">
              <a:rPr lang="en-US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55F327-4C09-40D1-980D-D3274F5E1048}" type="slidenum">
              <a:rPr lang="en-US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F3D9E6E-296C-47F2-B48E-D3D45F7007F6}" type="slidenum">
              <a:rPr lang="en-US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BC2022E-2F7B-4060-986F-60E1981D2699}" type="slidenum">
              <a:rPr lang="en-US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83DFA5D-96A1-42ED-9EC4-593556FD25BB}" type="slidenum">
              <a:rPr lang="en-US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B1F5DF7-159C-452A-A67B-3BE9A71F05E8}" type="slidenum">
              <a:rPr lang="en-US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91062B-B4D7-474C-89A0-63DA2304A9DF}" type="slidenum">
              <a:rPr lang="en-US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2CCFA3-6BA7-46BA-9D71-6C7E6D770288}" type="slidenum">
              <a:rPr lang="en-US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FAB7064-4B00-43D6-878D-38414928DC88}" type="slidenum">
              <a:rPr lang="en-US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1423EB-0E7A-4054-881F-128E9AE0E7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E43A03-E0ED-4C02-828C-E7FC62529C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9DC99D-A1F7-4A5E-A430-7B8703BF42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7F8021-A423-413F-BD74-C970061CBA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2EF3E3-CB2D-42B5-86B7-7002F2B0C0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8E4F8C-AFD6-4D34-BEF5-8AC82AED81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83F2B-9847-403E-A404-2683975385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207D99-809A-487C-8078-1680F7C88D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819DDB-0736-4359-8B5E-6DCE97C22F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9E1EED-6255-4CB0-ABC9-2A20C3F530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DF3CC6-E31C-464B-A08E-5E5983549C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66821A03-E9C7-403C-84EB-56E77B3F01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gif"/><Relationship Id="rId5" Type="http://schemas.openxmlformats.org/officeDocument/2006/relationships/image" Target="../media/image8.gif"/><Relationship Id="rId4" Type="http://schemas.openxmlformats.org/officeDocument/2006/relationships/image" Target="../media/image7.gi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gif"/><Relationship Id="rId3" Type="http://schemas.openxmlformats.org/officeDocument/2006/relationships/image" Target="../media/image11.gif"/><Relationship Id="rId7" Type="http://schemas.openxmlformats.org/officeDocument/2006/relationships/image" Target="../media/image15.wm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wmf"/><Relationship Id="rId5" Type="http://schemas.openxmlformats.org/officeDocument/2006/relationships/image" Target="../media/image13.gif"/><Relationship Id="rId10" Type="http://schemas.openxmlformats.org/officeDocument/2006/relationships/image" Target="../media/image18.wmf"/><Relationship Id="rId4" Type="http://schemas.openxmlformats.org/officeDocument/2006/relationships/image" Target="../media/image12.wmf"/><Relationship Id="rId9" Type="http://schemas.openxmlformats.org/officeDocument/2006/relationships/image" Target="../media/image17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gi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j023526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990600"/>
            <a:ext cx="8534400" cy="472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1828800" y="304800"/>
            <a:ext cx="3506788" cy="5492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000" b="1">
                <a:latin typeface="Times New Roman" pitchFamily="18" charset="0"/>
              </a:rPr>
              <a:t>John W. Slocum, Jr.</a:t>
            </a: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2663825" y="1449388"/>
            <a:ext cx="2547938" cy="5492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000" b="1">
                <a:latin typeface="Times New Roman" pitchFamily="18" charset="0"/>
              </a:rPr>
              <a:t>Don Hellriegel</a:t>
            </a: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2284413" y="847725"/>
            <a:ext cx="3006725" cy="5492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000" b="1">
                <a:latin typeface="Times New Roman" pitchFamily="18" charset="0"/>
              </a:rPr>
              <a:t>Susan E. Jackson</a:t>
            </a:r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1219200" y="2362200"/>
            <a:ext cx="6934200" cy="17399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>
                <a:latin typeface="Times New Roman" pitchFamily="18" charset="0"/>
              </a:rPr>
              <a:t>COMPETENCY-BASED MANAGEMENT</a:t>
            </a:r>
          </a:p>
          <a:p>
            <a:pPr algn="ctr"/>
            <a:r>
              <a:rPr lang="en-US" sz="3600" b="1">
                <a:latin typeface="Times New Roman" pitchFamily="18" charset="0"/>
              </a:rPr>
              <a:t>11</a:t>
            </a:r>
            <a:r>
              <a:rPr lang="en-US" sz="3600" b="1" baseline="30000">
                <a:latin typeface="Times New Roman" pitchFamily="18" charset="0"/>
              </a:rPr>
              <a:t>th</a:t>
            </a:r>
            <a:r>
              <a:rPr lang="en-US" sz="3600" b="1">
                <a:latin typeface="Times New Roman" pitchFamily="18" charset="0"/>
              </a:rPr>
              <a:t> Edition</a:t>
            </a:r>
          </a:p>
        </p:txBody>
      </p:sp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1447800" y="4343400"/>
            <a:ext cx="4543425" cy="9461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89125" indent="-1889125"/>
            <a:r>
              <a:rPr lang="en-US" sz="2800" b="1">
                <a:latin typeface="Times New Roman" pitchFamily="18" charset="0"/>
              </a:rPr>
              <a:t>Chapter 4—Assessing the Environment</a:t>
            </a:r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animBg="1"/>
      <p:bldP spid="3076" grpId="0" animBg="1"/>
      <p:bldP spid="3077" grpId="0" animBg="1"/>
      <p:bldP spid="3078" grpId="0" animBg="1"/>
      <p:bldP spid="307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Chapter 4: PowerPoint 4.1</a:t>
            </a:r>
          </a:p>
        </p:txBody>
      </p:sp>
      <p:sp>
        <p:nvSpPr>
          <p:cNvPr id="2" name="AutoShape 2"/>
          <p:cNvSpPr>
            <a:spLocks noChangeArrowheads="1"/>
          </p:cNvSpPr>
          <p:nvPr/>
        </p:nvSpPr>
        <p:spPr bwMode="auto">
          <a:xfrm>
            <a:off x="1384300" y="835025"/>
            <a:ext cx="3733800" cy="9906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1460500" y="1063625"/>
            <a:ext cx="25431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latin typeface="Times New Roman" pitchFamily="18" charset="0"/>
              </a:rPr>
              <a:t>Learning Goals</a:t>
            </a:r>
          </a:p>
        </p:txBody>
      </p:sp>
      <p:pic>
        <p:nvPicPr>
          <p:cNvPr id="4100" name="Picture 4" descr="MCj0397464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27500" y="835025"/>
            <a:ext cx="838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1730375" y="1984375"/>
            <a:ext cx="7011988" cy="879475"/>
          </a:xfrm>
          <a:prstGeom prst="rect">
            <a:avLst/>
          </a:prstGeom>
          <a:solidFill>
            <a:schemeClr val="bg1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0838" indent="-350838"/>
            <a:r>
              <a:rPr lang="en-US" sz="2500" b="1">
                <a:latin typeface="Times New Roman" pitchFamily="18" charset="0"/>
              </a:rPr>
              <a:t>1.	Explain how economic, demographic, and cultural factors affect organizations</a:t>
            </a: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1730375" y="3028950"/>
            <a:ext cx="7011988" cy="498475"/>
          </a:xfrm>
          <a:prstGeom prst="rect">
            <a:avLst/>
          </a:prstGeom>
          <a:solidFill>
            <a:schemeClr val="bg1"/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0838" indent="-350838"/>
            <a:r>
              <a:rPr lang="en-US" sz="2500" b="1">
                <a:latin typeface="Times New Roman" pitchFamily="18" charset="0"/>
              </a:rPr>
              <a:t>2.	State the five competitive forces in an industry</a:t>
            </a:r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1730375" y="3705225"/>
            <a:ext cx="7011988" cy="1260475"/>
          </a:xfrm>
          <a:prstGeom prst="rect">
            <a:avLst/>
          </a:prstGeom>
          <a:solidFill>
            <a:schemeClr val="bg1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0838" indent="-350838"/>
            <a:r>
              <a:rPr lang="en-US" sz="2500" b="1">
                <a:latin typeface="Times New Roman" pitchFamily="18" charset="0"/>
              </a:rPr>
              <a:t>3.	Describe the political and legal strategies managers use to cope with changes in the environment</a:t>
            </a:r>
          </a:p>
        </p:txBody>
      </p:sp>
      <p:sp>
        <p:nvSpPr>
          <p:cNvPr id="4104" name="Text Box 8"/>
          <p:cNvSpPr txBox="1">
            <a:spLocks noChangeArrowheads="1"/>
          </p:cNvSpPr>
          <p:nvPr/>
        </p:nvSpPr>
        <p:spPr bwMode="auto">
          <a:xfrm>
            <a:off x="1730375" y="5165725"/>
            <a:ext cx="7011988" cy="879475"/>
          </a:xfrm>
          <a:prstGeom prst="rect">
            <a:avLst/>
          </a:prstGeom>
          <a:solidFill>
            <a:schemeClr val="bg1"/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0838" indent="-350838"/>
            <a:r>
              <a:rPr lang="en-US" sz="2500" b="1">
                <a:latin typeface="Times New Roman" pitchFamily="18" charset="0"/>
              </a:rPr>
              <a:t>4.	Explain how technology changes the structure of industries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8" dur="80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9" dur="80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80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80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80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80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099" grpId="0"/>
      <p:bldP spid="4101" grpId="0" animBg="1"/>
      <p:bldP spid="4102" grpId="0" animBg="1"/>
      <p:bldP spid="4103" grpId="0" animBg="1"/>
      <p:bldP spid="410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Chapter 4: PowerPoint 4.2</a:t>
            </a:r>
          </a:p>
        </p:txBody>
      </p:sp>
      <p:sp>
        <p:nvSpPr>
          <p:cNvPr id="2" name="WordArt 2"/>
          <p:cNvSpPr>
            <a:spLocks noChangeArrowheads="1" noChangeShapeType="1" noTextEdit="1"/>
          </p:cNvSpPr>
          <p:nvPr/>
        </p:nvSpPr>
        <p:spPr bwMode="auto">
          <a:xfrm>
            <a:off x="1717675" y="654050"/>
            <a:ext cx="6670675" cy="1177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ln w="12700">
                  <a:solidFill>
                    <a:schemeClr val="bg1"/>
                  </a:solidFill>
                  <a:round/>
                  <a:headEnd/>
                  <a:tailEnd/>
                </a:ln>
                <a:latin typeface="Times New Roman"/>
                <a:cs typeface="Times New Roman"/>
              </a:rPr>
              <a:t>The Environment:  General</a:t>
            </a:r>
          </a:p>
          <a:p>
            <a:pPr algn="ctr"/>
            <a:r>
              <a:rPr lang="en-US" sz="3600" b="1" kern="10">
                <a:ln w="12700">
                  <a:solidFill>
                    <a:schemeClr val="bg1"/>
                  </a:solidFill>
                  <a:round/>
                  <a:headEnd/>
                  <a:tailEnd/>
                </a:ln>
                <a:latin typeface="Times New Roman"/>
                <a:cs typeface="Times New Roman"/>
              </a:rPr>
              <a:t>Environment</a:t>
            </a:r>
          </a:p>
        </p:txBody>
      </p:sp>
      <p:sp>
        <p:nvSpPr>
          <p:cNvPr id="5123" name="AutoShape 3"/>
          <p:cNvSpPr>
            <a:spLocks noChangeArrowheads="1"/>
          </p:cNvSpPr>
          <p:nvPr/>
        </p:nvSpPr>
        <p:spPr bwMode="auto">
          <a:xfrm>
            <a:off x="1249363" y="2771775"/>
            <a:ext cx="6873875" cy="2259013"/>
          </a:xfrm>
          <a:prstGeom prst="flowChartTerminator">
            <a:avLst/>
          </a:prstGeom>
          <a:solidFill>
            <a:schemeClr val="bg1"/>
          </a:solidFill>
          <a:ln w="12700">
            <a:solidFill>
              <a:srgbClr val="FFFF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600" b="1">
                <a:latin typeface="Times New Roman" pitchFamily="18" charset="0"/>
              </a:rPr>
              <a:t>General Environment—sometimes called the</a:t>
            </a:r>
            <a:br>
              <a:rPr lang="en-US" sz="2600" b="1">
                <a:latin typeface="Times New Roman" pitchFamily="18" charset="0"/>
              </a:rPr>
            </a:br>
            <a:r>
              <a:rPr lang="en-US" sz="2600" b="1">
                <a:latin typeface="Times New Roman" pitchFamily="18" charset="0"/>
              </a:rPr>
              <a:t>macroenvironment, includes the external</a:t>
            </a:r>
            <a:br>
              <a:rPr lang="en-US" sz="2600" b="1">
                <a:latin typeface="Times New Roman" pitchFamily="18" charset="0"/>
              </a:rPr>
            </a:br>
            <a:r>
              <a:rPr lang="en-US" sz="2600" b="1">
                <a:latin typeface="Times New Roman" pitchFamily="18" charset="0"/>
              </a:rPr>
              <a:t> factors that usually affect all or </a:t>
            </a:r>
          </a:p>
          <a:p>
            <a:pPr algn="ctr"/>
            <a:r>
              <a:rPr lang="en-US" sz="2600" b="1">
                <a:latin typeface="Times New Roman" pitchFamily="18" charset="0"/>
              </a:rPr>
              <a:t>most organizations</a:t>
            </a:r>
          </a:p>
        </p:txBody>
      </p:sp>
      <p:sp>
        <p:nvSpPr>
          <p:cNvPr id="5124" name="AutoShape 4"/>
          <p:cNvSpPr>
            <a:spLocks noChangeArrowheads="1"/>
          </p:cNvSpPr>
          <p:nvPr/>
        </p:nvSpPr>
        <p:spPr bwMode="auto">
          <a:xfrm>
            <a:off x="7265988" y="2085975"/>
            <a:ext cx="887412" cy="3789363"/>
          </a:xfrm>
          <a:prstGeom prst="curvedLeftArrow">
            <a:avLst>
              <a:gd name="adj1" fmla="val 85403"/>
              <a:gd name="adj2" fmla="val 170805"/>
              <a:gd name="adj3" fmla="val 33333"/>
            </a:avLst>
          </a:prstGeom>
          <a:solidFill>
            <a:schemeClr val="bg1"/>
          </a:solidFill>
          <a:ln w="12700">
            <a:solidFill>
              <a:srgbClr val="993366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1239838" y="2085975"/>
            <a:ext cx="885825" cy="3751263"/>
          </a:xfrm>
          <a:prstGeom prst="curvedRightArrow">
            <a:avLst>
              <a:gd name="adj1" fmla="val 84695"/>
              <a:gd name="adj2" fmla="val 169391"/>
              <a:gd name="adj3" fmla="val 33333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5126" name="Picture 6" descr="MCj0196310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92763" y="4719638"/>
            <a:ext cx="1709737" cy="137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3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4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123" grpId="0" animBg="1"/>
      <p:bldP spid="5124" grpId="0" animBg="1"/>
      <p:bldP spid="512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Chapter 4: PowerPoint 4.3 (Adapted from Figure 4.1)</a:t>
            </a:r>
          </a:p>
        </p:txBody>
      </p:sp>
      <p:sp>
        <p:nvSpPr>
          <p:cNvPr id="2" name="WordArt 2"/>
          <p:cNvSpPr>
            <a:spLocks noChangeArrowheads="1" noChangeShapeType="1" noTextEdit="1"/>
          </p:cNvSpPr>
          <p:nvPr/>
        </p:nvSpPr>
        <p:spPr bwMode="auto">
          <a:xfrm>
            <a:off x="1844675" y="434975"/>
            <a:ext cx="5678488" cy="6223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/>
            <a:r>
              <a:rPr lang="en-US" sz="3600" b="1" kern="10">
                <a:ln w="12700">
                  <a:solidFill>
                    <a:srgbClr val="CC0066"/>
                  </a:solidFill>
                  <a:round/>
                  <a:headEnd/>
                  <a:tailEnd/>
                </a:ln>
                <a:latin typeface="Times New Roman"/>
                <a:cs typeface="Times New Roman"/>
              </a:rPr>
              <a:t>How the Economy Changes</a:t>
            </a:r>
          </a:p>
        </p:txBody>
      </p:sp>
      <p:sp>
        <p:nvSpPr>
          <p:cNvPr id="6147" name="Oval 3"/>
          <p:cNvSpPr>
            <a:spLocks noChangeArrowheads="1"/>
          </p:cNvSpPr>
          <p:nvPr/>
        </p:nvSpPr>
        <p:spPr bwMode="auto">
          <a:xfrm>
            <a:off x="1022350" y="1049338"/>
            <a:ext cx="8121650" cy="544195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1692275" y="2497138"/>
            <a:ext cx="5435600" cy="259238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9" name="Oval 5"/>
          <p:cNvSpPr>
            <a:spLocks noChangeArrowheads="1"/>
          </p:cNvSpPr>
          <p:nvPr/>
        </p:nvSpPr>
        <p:spPr bwMode="auto">
          <a:xfrm>
            <a:off x="1768475" y="2201863"/>
            <a:ext cx="1952625" cy="8255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300" b="1">
                <a:latin typeface="Times New Roman" pitchFamily="18" charset="0"/>
              </a:rPr>
              <a:t>Demographics</a:t>
            </a:r>
          </a:p>
        </p:txBody>
      </p:sp>
      <p:sp>
        <p:nvSpPr>
          <p:cNvPr id="6150" name="Oval 6"/>
          <p:cNvSpPr>
            <a:spLocks noChangeArrowheads="1"/>
          </p:cNvSpPr>
          <p:nvPr/>
        </p:nvSpPr>
        <p:spPr bwMode="auto">
          <a:xfrm>
            <a:off x="5264150" y="1868488"/>
            <a:ext cx="1762125" cy="8255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300" b="1">
                <a:latin typeface="Times New Roman" pitchFamily="18" charset="0"/>
              </a:rPr>
              <a:t>Technology</a:t>
            </a:r>
          </a:p>
        </p:txBody>
      </p:sp>
      <p:sp>
        <p:nvSpPr>
          <p:cNvPr id="6151" name="Oval 7"/>
          <p:cNvSpPr>
            <a:spLocks noChangeArrowheads="1"/>
          </p:cNvSpPr>
          <p:nvPr/>
        </p:nvSpPr>
        <p:spPr bwMode="auto">
          <a:xfrm>
            <a:off x="5691188" y="4910138"/>
            <a:ext cx="1762125" cy="8905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300" b="1">
                <a:latin typeface="Times New Roman" pitchFamily="18" charset="0"/>
              </a:rPr>
              <a:t>Economy</a:t>
            </a:r>
          </a:p>
        </p:txBody>
      </p:sp>
      <p:sp>
        <p:nvSpPr>
          <p:cNvPr id="6152" name="Oval 8"/>
          <p:cNvSpPr>
            <a:spLocks noChangeArrowheads="1"/>
          </p:cNvSpPr>
          <p:nvPr/>
        </p:nvSpPr>
        <p:spPr bwMode="auto">
          <a:xfrm>
            <a:off x="1846263" y="4910138"/>
            <a:ext cx="1952625" cy="108585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300" b="1">
                <a:latin typeface="Times New Roman" pitchFamily="18" charset="0"/>
              </a:rPr>
              <a:t>Country</a:t>
            </a:r>
            <a:br>
              <a:rPr lang="en-US" sz="2300" b="1">
                <a:latin typeface="Times New Roman" pitchFamily="18" charset="0"/>
              </a:rPr>
            </a:br>
            <a:r>
              <a:rPr lang="en-US" sz="2300" b="1">
                <a:latin typeface="Times New Roman" pitchFamily="18" charset="0"/>
              </a:rPr>
              <a:t>Cultural</a:t>
            </a:r>
            <a:br>
              <a:rPr lang="en-US" sz="2300" b="1">
                <a:latin typeface="Times New Roman" pitchFamily="18" charset="0"/>
              </a:rPr>
            </a:br>
            <a:r>
              <a:rPr lang="en-US" sz="2300" b="1">
                <a:latin typeface="Times New Roman" pitchFamily="18" charset="0"/>
              </a:rPr>
              <a:t>Values</a:t>
            </a:r>
          </a:p>
        </p:txBody>
      </p:sp>
      <p:sp>
        <p:nvSpPr>
          <p:cNvPr id="6153" name="Oval 9"/>
          <p:cNvSpPr>
            <a:spLocks noChangeArrowheads="1"/>
          </p:cNvSpPr>
          <p:nvPr/>
        </p:nvSpPr>
        <p:spPr bwMode="auto">
          <a:xfrm>
            <a:off x="7135813" y="3281363"/>
            <a:ext cx="1762125" cy="8905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300" b="1">
                <a:latin typeface="Times New Roman" pitchFamily="18" charset="0"/>
              </a:rPr>
              <a:t>Competitors</a:t>
            </a:r>
          </a:p>
        </p:txBody>
      </p:sp>
      <p:sp>
        <p:nvSpPr>
          <p:cNvPr id="6154" name="AutoShape 10"/>
          <p:cNvSpPr>
            <a:spLocks noChangeArrowheads="1"/>
          </p:cNvSpPr>
          <p:nvPr/>
        </p:nvSpPr>
        <p:spPr bwMode="auto">
          <a:xfrm>
            <a:off x="3848100" y="2838450"/>
            <a:ext cx="1250950" cy="442913"/>
          </a:xfrm>
          <a:prstGeom prst="roundRect">
            <a:avLst>
              <a:gd name="adj" fmla="val 16667"/>
            </a:avLst>
          </a:prstGeom>
          <a:solidFill>
            <a:srgbClr val="CC0066"/>
          </a:solidFill>
          <a:ln w="12700">
            <a:solidFill>
              <a:srgbClr val="33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55" name="AutoShape 11"/>
          <p:cNvSpPr>
            <a:spLocks noChangeArrowheads="1"/>
          </p:cNvSpPr>
          <p:nvPr/>
        </p:nvSpPr>
        <p:spPr bwMode="auto">
          <a:xfrm>
            <a:off x="2084388" y="3602038"/>
            <a:ext cx="1250950" cy="442912"/>
          </a:xfrm>
          <a:prstGeom prst="roundRect">
            <a:avLst>
              <a:gd name="adj" fmla="val 16667"/>
            </a:avLst>
          </a:prstGeom>
          <a:solidFill>
            <a:srgbClr val="CC0066"/>
          </a:solidFill>
          <a:ln w="12700">
            <a:solidFill>
              <a:srgbClr val="33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56" name="AutoShape 12"/>
          <p:cNvSpPr>
            <a:spLocks noChangeArrowheads="1"/>
          </p:cNvSpPr>
          <p:nvPr/>
        </p:nvSpPr>
        <p:spPr bwMode="auto">
          <a:xfrm>
            <a:off x="3848100" y="3602038"/>
            <a:ext cx="1250950" cy="442912"/>
          </a:xfrm>
          <a:prstGeom prst="roundRect">
            <a:avLst>
              <a:gd name="adj" fmla="val 16667"/>
            </a:avLst>
          </a:prstGeom>
          <a:solidFill>
            <a:srgbClr val="CC0066"/>
          </a:solidFill>
          <a:ln w="12700">
            <a:solidFill>
              <a:srgbClr val="33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57" name="AutoShape 13"/>
          <p:cNvSpPr>
            <a:spLocks noChangeArrowheads="1"/>
          </p:cNvSpPr>
          <p:nvPr/>
        </p:nvSpPr>
        <p:spPr bwMode="auto">
          <a:xfrm>
            <a:off x="5651500" y="3602038"/>
            <a:ext cx="1250950" cy="442912"/>
          </a:xfrm>
          <a:prstGeom prst="roundRect">
            <a:avLst>
              <a:gd name="adj" fmla="val 16667"/>
            </a:avLst>
          </a:prstGeom>
          <a:solidFill>
            <a:srgbClr val="CC0066"/>
          </a:solidFill>
          <a:ln w="12700">
            <a:solidFill>
              <a:srgbClr val="33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58" name="Text Box 14"/>
          <p:cNvSpPr txBox="1">
            <a:spLocks noChangeArrowheads="1"/>
          </p:cNvSpPr>
          <p:nvPr/>
        </p:nvSpPr>
        <p:spPr bwMode="auto">
          <a:xfrm>
            <a:off x="3529013" y="1276350"/>
            <a:ext cx="2814637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500" b="1">
                <a:latin typeface="Times New Roman" pitchFamily="18" charset="0"/>
              </a:rPr>
              <a:t>Macroenvironment</a:t>
            </a:r>
          </a:p>
        </p:txBody>
      </p:sp>
      <p:sp>
        <p:nvSpPr>
          <p:cNvPr id="6159" name="Text Box 15"/>
          <p:cNvSpPr txBox="1">
            <a:spLocks noChangeArrowheads="1"/>
          </p:cNvSpPr>
          <p:nvPr/>
        </p:nvSpPr>
        <p:spPr bwMode="auto">
          <a:xfrm>
            <a:off x="3536950" y="4311650"/>
            <a:ext cx="1909763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b="1">
                <a:latin typeface="Times New Roman" pitchFamily="18" charset="0"/>
              </a:rPr>
              <a:t>Organization</a:t>
            </a:r>
          </a:p>
        </p:txBody>
      </p:sp>
      <p:sp>
        <p:nvSpPr>
          <p:cNvPr id="6160" name="Oval 16"/>
          <p:cNvSpPr>
            <a:spLocks noChangeArrowheads="1"/>
          </p:cNvSpPr>
          <p:nvPr/>
        </p:nvSpPr>
        <p:spPr bwMode="auto">
          <a:xfrm>
            <a:off x="331788" y="3281363"/>
            <a:ext cx="1673225" cy="8905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300" b="1">
                <a:latin typeface="Times New Roman" pitchFamily="18" charset="0"/>
              </a:rPr>
              <a:t>Politics</a:t>
            </a:r>
          </a:p>
        </p:txBody>
      </p:sp>
      <p:sp>
        <p:nvSpPr>
          <p:cNvPr id="6161" name="Line 17"/>
          <p:cNvSpPr>
            <a:spLocks noChangeShapeType="1"/>
          </p:cNvSpPr>
          <p:nvPr/>
        </p:nvSpPr>
        <p:spPr bwMode="auto">
          <a:xfrm>
            <a:off x="2713038" y="3446463"/>
            <a:ext cx="3581400" cy="0"/>
          </a:xfrm>
          <a:prstGeom prst="line">
            <a:avLst/>
          </a:prstGeom>
          <a:noFill/>
          <a:ln w="31750">
            <a:solidFill>
              <a:srgbClr val="CC00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62" name="Line 18"/>
          <p:cNvSpPr>
            <a:spLocks noChangeShapeType="1"/>
          </p:cNvSpPr>
          <p:nvPr/>
        </p:nvSpPr>
        <p:spPr bwMode="auto">
          <a:xfrm flipV="1">
            <a:off x="2728913" y="3457575"/>
            <a:ext cx="0" cy="138113"/>
          </a:xfrm>
          <a:prstGeom prst="line">
            <a:avLst/>
          </a:prstGeom>
          <a:noFill/>
          <a:ln w="31750">
            <a:solidFill>
              <a:srgbClr val="CC00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63" name="Line 19"/>
          <p:cNvSpPr>
            <a:spLocks noChangeShapeType="1"/>
          </p:cNvSpPr>
          <p:nvPr/>
        </p:nvSpPr>
        <p:spPr bwMode="auto">
          <a:xfrm flipV="1">
            <a:off x="6278563" y="3457575"/>
            <a:ext cx="0" cy="138113"/>
          </a:xfrm>
          <a:prstGeom prst="line">
            <a:avLst/>
          </a:prstGeom>
          <a:noFill/>
          <a:ln w="31750">
            <a:solidFill>
              <a:srgbClr val="CC00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64" name="Line 20"/>
          <p:cNvSpPr>
            <a:spLocks noChangeShapeType="1"/>
          </p:cNvSpPr>
          <p:nvPr/>
        </p:nvSpPr>
        <p:spPr bwMode="auto">
          <a:xfrm>
            <a:off x="4479925" y="3290888"/>
            <a:ext cx="0" cy="319087"/>
          </a:xfrm>
          <a:prstGeom prst="line">
            <a:avLst/>
          </a:prstGeom>
          <a:noFill/>
          <a:ln w="31750">
            <a:solidFill>
              <a:srgbClr val="CC00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20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6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2000"/>
                                        <p:tgtEl>
                                          <p:spTgt spid="6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2000"/>
                                        <p:tgtEl>
                                          <p:spTgt spid="6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2000"/>
                                        <p:tgtEl>
                                          <p:spTgt spid="6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2000"/>
                                        <p:tgtEl>
                                          <p:spTgt spid="6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20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20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20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6" dur="20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9" dur="2000"/>
                                        <p:tgtEl>
                                          <p:spTgt spid="6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147" grpId="0" animBg="1"/>
      <p:bldP spid="6148" grpId="0" animBg="1"/>
      <p:bldP spid="6149" grpId="0" animBg="1"/>
      <p:bldP spid="6150" grpId="0" animBg="1"/>
      <p:bldP spid="6151" grpId="0" animBg="1"/>
      <p:bldP spid="6152" grpId="0" animBg="1"/>
      <p:bldP spid="6153" grpId="0" animBg="1"/>
      <p:bldP spid="6154" grpId="0" animBg="1"/>
      <p:bldP spid="6155" grpId="0" animBg="1"/>
      <p:bldP spid="6156" grpId="0" animBg="1"/>
      <p:bldP spid="6157" grpId="0" animBg="1"/>
      <p:bldP spid="6158" grpId="0"/>
      <p:bldP spid="6159" grpId="0" animBg="1"/>
      <p:bldP spid="6160" grpId="0" animBg="1"/>
      <p:bldP spid="6161" grpId="0" animBg="1"/>
      <p:bldP spid="6162" grpId="0" animBg="1"/>
      <p:bldP spid="6163" grpId="0" animBg="1"/>
      <p:bldP spid="616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Chapter 4: PowerPoint 4.4</a:t>
            </a:r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1958975" y="2484438"/>
            <a:ext cx="5753100" cy="23780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en-US" sz="3000" b="1">
                <a:latin typeface="Times New Roman" pitchFamily="18" charset="0"/>
              </a:rPr>
              <a:t>Economics is the discipline that focuses on understanding how people or nations produce, distribute, and consume various goods and services</a:t>
            </a:r>
          </a:p>
        </p:txBody>
      </p:sp>
      <p:pic>
        <p:nvPicPr>
          <p:cNvPr id="7172" name="Picture 4" descr="MCj0089210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94525" y="4281488"/>
            <a:ext cx="1784350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WordArt 5"/>
          <p:cNvSpPr>
            <a:spLocks noChangeArrowheads="1" noChangeShapeType="1" noTextEdit="1"/>
          </p:cNvSpPr>
          <p:nvPr/>
        </p:nvSpPr>
        <p:spPr bwMode="auto">
          <a:xfrm>
            <a:off x="1844675" y="823913"/>
            <a:ext cx="5815013" cy="728662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/>
            <a:r>
              <a:rPr lang="en-US" sz="3600" b="1" kern="10">
                <a:ln w="12700">
                  <a:solidFill>
                    <a:srgbClr val="008000"/>
                  </a:solidFill>
                  <a:round/>
                  <a:headEnd/>
                  <a:tailEnd/>
                </a:ln>
                <a:latin typeface="Times New Roman"/>
                <a:cs typeface="Times New Roman"/>
              </a:rPr>
              <a:t>The Economy</a:t>
            </a: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animBg="1"/>
      <p:bldP spid="717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Chapter 4: PowerPoint 4.5 (Adapted from Table 4.1)</a:t>
            </a:r>
          </a:p>
        </p:txBody>
      </p:sp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120775" y="998538"/>
            <a:ext cx="427196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600" b="1">
                <a:latin typeface="Times New Roman" pitchFamily="18" charset="0"/>
              </a:rPr>
              <a:t>The New Age of Competition</a:t>
            </a: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822325" y="1482725"/>
            <a:ext cx="7607300" cy="4313238"/>
          </a:xfrm>
          <a:prstGeom prst="rect">
            <a:avLst/>
          </a:prstGeom>
          <a:solidFill>
            <a:schemeClr val="accent1"/>
          </a:solidFill>
          <a:ln w="3175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384175" y="5795963"/>
            <a:ext cx="86487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solidFill>
                  <a:srgbClr val="006200"/>
                </a:solidFill>
                <a:latin typeface="Times New Roman" pitchFamily="18" charset="0"/>
              </a:rPr>
              <a:t>Source: Adapted from Friedman, T.L. </a:t>
            </a:r>
            <a:r>
              <a:rPr lang="en-US" sz="2000" b="1" i="1">
                <a:solidFill>
                  <a:srgbClr val="006200"/>
                </a:solidFill>
                <a:latin typeface="Times New Roman" pitchFamily="18" charset="0"/>
              </a:rPr>
              <a:t>The World is Flat</a:t>
            </a:r>
            <a:r>
              <a:rPr lang="en-US" sz="2000" b="1">
                <a:solidFill>
                  <a:srgbClr val="006200"/>
                </a:solidFill>
                <a:latin typeface="Times New Roman" pitchFamily="18" charset="0"/>
              </a:rPr>
              <a:t>.  New York: Farrar, Straus &amp; Giroux, 2005, 48-172.</a:t>
            </a: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842963" y="1498600"/>
            <a:ext cx="3778250" cy="5953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b="1">
                <a:latin typeface="Times New Roman" pitchFamily="18" charset="0"/>
              </a:rPr>
              <a:t>Old</a:t>
            </a:r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4622800" y="1498600"/>
            <a:ext cx="3778250" cy="5953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b="1">
                <a:latin typeface="Times New Roman" pitchFamily="18" charset="0"/>
              </a:rPr>
              <a:t>New</a:t>
            </a:r>
          </a:p>
        </p:txBody>
      </p:sp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842963" y="2085975"/>
            <a:ext cx="3778250" cy="5953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300" b="1">
                <a:latin typeface="Times New Roman" pitchFamily="18" charset="0"/>
              </a:rPr>
              <a:t>Low-cost manufacturing</a:t>
            </a:r>
          </a:p>
        </p:txBody>
      </p:sp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4622800" y="2085975"/>
            <a:ext cx="3778250" cy="5953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300" b="1">
                <a:latin typeface="Times New Roman" pitchFamily="18" charset="0"/>
              </a:rPr>
              <a:t>Value-added services</a:t>
            </a:r>
          </a:p>
        </p:txBody>
      </p:sp>
      <p:sp>
        <p:nvSpPr>
          <p:cNvPr id="8201" name="Rectangle 9"/>
          <p:cNvSpPr>
            <a:spLocks noChangeArrowheads="1"/>
          </p:cNvSpPr>
          <p:nvPr/>
        </p:nvSpPr>
        <p:spPr bwMode="auto">
          <a:xfrm>
            <a:off x="842963" y="2673350"/>
            <a:ext cx="3778250" cy="5953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300" b="1">
                <a:latin typeface="Times New Roman" pitchFamily="18" charset="0"/>
              </a:rPr>
              <a:t>Self-reliance</a:t>
            </a:r>
          </a:p>
        </p:txBody>
      </p:sp>
      <p:sp>
        <p:nvSpPr>
          <p:cNvPr id="8202" name="Rectangle 10"/>
          <p:cNvSpPr>
            <a:spLocks noChangeArrowheads="1"/>
          </p:cNvSpPr>
          <p:nvPr/>
        </p:nvSpPr>
        <p:spPr bwMode="auto">
          <a:xfrm>
            <a:off x="4622800" y="2673350"/>
            <a:ext cx="3778250" cy="5953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300" b="1">
                <a:latin typeface="Times New Roman" pitchFamily="18" charset="0"/>
              </a:rPr>
              <a:t>Outsourcing</a:t>
            </a:r>
          </a:p>
        </p:txBody>
      </p:sp>
      <p:sp>
        <p:nvSpPr>
          <p:cNvPr id="8203" name="Rectangle 11"/>
          <p:cNvSpPr>
            <a:spLocks noChangeArrowheads="1"/>
          </p:cNvSpPr>
          <p:nvPr/>
        </p:nvSpPr>
        <p:spPr bwMode="auto">
          <a:xfrm>
            <a:off x="842963" y="3268663"/>
            <a:ext cx="3778250" cy="5953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300" b="1">
                <a:latin typeface="Times New Roman" pitchFamily="18" charset="0"/>
              </a:rPr>
              <a:t>Made in U.S.A.</a:t>
            </a:r>
          </a:p>
        </p:txBody>
      </p:sp>
      <p:sp>
        <p:nvSpPr>
          <p:cNvPr id="8204" name="Rectangle 12"/>
          <p:cNvSpPr>
            <a:spLocks noChangeArrowheads="1"/>
          </p:cNvSpPr>
          <p:nvPr/>
        </p:nvSpPr>
        <p:spPr bwMode="auto">
          <a:xfrm>
            <a:off x="4622800" y="3268663"/>
            <a:ext cx="3778250" cy="5953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300" b="1">
                <a:latin typeface="Times New Roman" pitchFamily="18" charset="0"/>
              </a:rPr>
              <a:t>Borderless competition</a:t>
            </a:r>
          </a:p>
        </p:txBody>
      </p:sp>
      <p:sp>
        <p:nvSpPr>
          <p:cNvPr id="8205" name="Text Box 13"/>
          <p:cNvSpPr txBox="1">
            <a:spLocks noChangeArrowheads="1"/>
          </p:cNvSpPr>
          <p:nvPr/>
        </p:nvSpPr>
        <p:spPr bwMode="auto">
          <a:xfrm>
            <a:off x="3449638" y="334963"/>
            <a:ext cx="37242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200" b="1">
                <a:latin typeface="Times New Roman" pitchFamily="18" charset="0"/>
              </a:rPr>
              <a:t>The Economy </a:t>
            </a:r>
            <a:r>
              <a:rPr lang="en-US" sz="2400" b="1">
                <a:latin typeface="Times New Roman" pitchFamily="18" charset="0"/>
              </a:rPr>
              <a:t>(cont’d)</a:t>
            </a:r>
          </a:p>
        </p:txBody>
      </p:sp>
      <p:sp>
        <p:nvSpPr>
          <p:cNvPr id="8206" name="Rectangle 14"/>
          <p:cNvSpPr>
            <a:spLocks noChangeArrowheads="1"/>
          </p:cNvSpPr>
          <p:nvPr/>
        </p:nvSpPr>
        <p:spPr bwMode="auto">
          <a:xfrm>
            <a:off x="842963" y="3865563"/>
            <a:ext cx="3778250" cy="5953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300" b="1">
                <a:latin typeface="Times New Roman" pitchFamily="18" charset="0"/>
              </a:rPr>
              <a:t>Local knowledge</a:t>
            </a:r>
          </a:p>
        </p:txBody>
      </p:sp>
      <p:sp>
        <p:nvSpPr>
          <p:cNvPr id="8207" name="Rectangle 15"/>
          <p:cNvSpPr>
            <a:spLocks noChangeArrowheads="1"/>
          </p:cNvSpPr>
          <p:nvPr/>
        </p:nvSpPr>
        <p:spPr bwMode="auto">
          <a:xfrm>
            <a:off x="4622800" y="3865563"/>
            <a:ext cx="3778250" cy="5953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300" b="1">
                <a:latin typeface="Times New Roman" pitchFamily="18" charset="0"/>
              </a:rPr>
              <a:t>Customer convenience</a:t>
            </a:r>
          </a:p>
        </p:txBody>
      </p:sp>
      <p:sp>
        <p:nvSpPr>
          <p:cNvPr id="8208" name="Rectangle 16"/>
          <p:cNvSpPr>
            <a:spLocks noChangeArrowheads="1"/>
          </p:cNvSpPr>
          <p:nvPr/>
        </p:nvSpPr>
        <p:spPr bwMode="auto">
          <a:xfrm>
            <a:off x="842963" y="4452938"/>
            <a:ext cx="3778250" cy="7175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300" b="1">
                <a:latin typeface="Times New Roman" pitchFamily="18" charset="0"/>
              </a:rPr>
              <a:t>Physical labor</a:t>
            </a:r>
          </a:p>
        </p:txBody>
      </p:sp>
      <p:sp>
        <p:nvSpPr>
          <p:cNvPr id="8209" name="Rectangle 17"/>
          <p:cNvSpPr>
            <a:spLocks noChangeArrowheads="1"/>
          </p:cNvSpPr>
          <p:nvPr/>
        </p:nvSpPr>
        <p:spPr bwMode="auto">
          <a:xfrm>
            <a:off x="4622800" y="4452938"/>
            <a:ext cx="3778250" cy="7175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300" b="1">
                <a:latin typeface="Times New Roman" pitchFamily="18" charset="0"/>
              </a:rPr>
              <a:t>Human capital, software,</a:t>
            </a:r>
          </a:p>
          <a:p>
            <a:pPr algn="ctr"/>
            <a:r>
              <a:rPr lang="en-US" sz="2300" b="1">
                <a:latin typeface="Times New Roman" pitchFamily="18" charset="0"/>
              </a:rPr>
              <a:t>knowledge management</a:t>
            </a:r>
          </a:p>
        </p:txBody>
      </p:sp>
      <p:sp>
        <p:nvSpPr>
          <p:cNvPr id="8210" name="Rectangle 18"/>
          <p:cNvSpPr>
            <a:spLocks noChangeArrowheads="1"/>
          </p:cNvSpPr>
          <p:nvPr/>
        </p:nvSpPr>
        <p:spPr bwMode="auto">
          <a:xfrm>
            <a:off x="842963" y="5164138"/>
            <a:ext cx="3778250" cy="6111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300" b="1">
                <a:latin typeface="Times New Roman" pitchFamily="18" charset="0"/>
              </a:rPr>
              <a:t>Smoke-stack industries</a:t>
            </a:r>
          </a:p>
        </p:txBody>
      </p:sp>
      <p:sp>
        <p:nvSpPr>
          <p:cNvPr id="8211" name="Rectangle 19"/>
          <p:cNvSpPr>
            <a:spLocks noChangeArrowheads="1"/>
          </p:cNvSpPr>
          <p:nvPr/>
        </p:nvSpPr>
        <p:spPr bwMode="auto">
          <a:xfrm>
            <a:off x="4622800" y="5164138"/>
            <a:ext cx="3778250" cy="6111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300" b="1">
                <a:latin typeface="Times New Roman" pitchFamily="18" charset="0"/>
              </a:rPr>
              <a:t>Environmental stewardship</a:t>
            </a:r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8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1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10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10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10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1000"/>
                                        <p:tgtEl>
                                          <p:spTgt spid="8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1000"/>
                                        <p:tgtEl>
                                          <p:spTgt spid="8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1000"/>
                                        <p:tgtEl>
                                          <p:spTgt spid="8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7" dur="1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0" dur="10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3" dur="10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6" dur="10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9" dur="1000"/>
                                        <p:tgtEl>
                                          <p:spTgt spid="8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62" dur="1000"/>
                                        <p:tgtEl>
                                          <p:spTgt spid="8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65" dur="1000"/>
                                        <p:tgtEl>
                                          <p:spTgt spid="8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0" dur="80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1" dur="80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80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195" grpId="0" animBg="1"/>
      <p:bldP spid="8196" grpId="0"/>
      <p:bldP spid="8197" grpId="0" animBg="1"/>
      <p:bldP spid="8198" grpId="0" animBg="1"/>
      <p:bldP spid="8199" grpId="0" animBg="1"/>
      <p:bldP spid="8200" grpId="0" animBg="1"/>
      <p:bldP spid="8201" grpId="0" animBg="1"/>
      <p:bldP spid="8202" grpId="0" animBg="1"/>
      <p:bldP spid="8203" grpId="0" animBg="1"/>
      <p:bldP spid="8204" grpId="0" animBg="1"/>
      <p:bldP spid="8205" grpId="0"/>
      <p:bldP spid="8206" grpId="0" animBg="1"/>
      <p:bldP spid="8207" grpId="0" animBg="1"/>
      <p:bldP spid="8208" grpId="0" animBg="1"/>
      <p:bldP spid="8209" grpId="0" animBg="1"/>
      <p:bldP spid="8210" grpId="0" animBg="1"/>
      <p:bldP spid="82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Chapter 4: PowerPoint 4.8</a:t>
            </a:r>
          </a:p>
        </p:txBody>
      </p:sp>
      <p:sp>
        <p:nvSpPr>
          <p:cNvPr id="11266" name="WordArt 2"/>
          <p:cNvSpPr>
            <a:spLocks noChangeArrowheads="1" noChangeShapeType="1" noTextEdit="1"/>
          </p:cNvSpPr>
          <p:nvPr/>
        </p:nvSpPr>
        <p:spPr bwMode="auto">
          <a:xfrm>
            <a:off x="1670050" y="409575"/>
            <a:ext cx="7035800" cy="6746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ln w="9525">
                  <a:solidFill>
                    <a:srgbClr val="EC00EC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Why is Culture Important to Managers?</a:t>
            </a:r>
          </a:p>
        </p:txBody>
      </p:sp>
      <p:sp>
        <p:nvSpPr>
          <p:cNvPr id="11267" name="AutoShape 3"/>
          <p:cNvSpPr>
            <a:spLocks noChangeArrowheads="1"/>
          </p:cNvSpPr>
          <p:nvPr/>
        </p:nvSpPr>
        <p:spPr bwMode="auto">
          <a:xfrm>
            <a:off x="609600" y="1325563"/>
            <a:ext cx="8120063" cy="2659062"/>
          </a:xfrm>
          <a:prstGeom prst="flowChartPunchedTape">
            <a:avLst/>
          </a:prstGeom>
          <a:solidFill>
            <a:schemeClr val="bg1"/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457200" indent="-457200">
              <a:buFont typeface="Wingdings" pitchFamily="2" charset="2"/>
              <a:buChar char="Ø"/>
            </a:pPr>
            <a:r>
              <a:rPr lang="en-US" sz="2800" b="1">
                <a:latin typeface="Times New Roman" pitchFamily="18" charset="0"/>
              </a:rPr>
              <a:t>Culture: the dominant pattern of living, thinking,</a:t>
            </a:r>
            <a:br>
              <a:rPr lang="en-US" sz="2800" b="1">
                <a:latin typeface="Times New Roman" pitchFamily="18" charset="0"/>
              </a:rPr>
            </a:br>
            <a:r>
              <a:rPr lang="en-US" sz="2800" b="1">
                <a:latin typeface="Times New Roman" pitchFamily="18" charset="0"/>
              </a:rPr>
              <a:t>and believing that is developed and transmitted</a:t>
            </a:r>
            <a:br>
              <a:rPr lang="en-US" sz="2800" b="1">
                <a:latin typeface="Times New Roman" pitchFamily="18" charset="0"/>
              </a:rPr>
            </a:br>
            <a:r>
              <a:rPr lang="en-US" sz="2800" b="1">
                <a:latin typeface="Times New Roman" pitchFamily="18" charset="0"/>
              </a:rPr>
              <a:t>by people, consciously or unconsciously, to</a:t>
            </a:r>
            <a:br>
              <a:rPr lang="en-US" sz="2800" b="1">
                <a:latin typeface="Times New Roman" pitchFamily="18" charset="0"/>
              </a:rPr>
            </a:br>
            <a:r>
              <a:rPr lang="en-US" sz="2800" b="1">
                <a:latin typeface="Times New Roman" pitchFamily="18" charset="0"/>
              </a:rPr>
              <a:t>subsequent generations</a:t>
            </a: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1868488" y="4076700"/>
            <a:ext cx="6881812" cy="2071688"/>
          </a:xfrm>
          <a:prstGeom prst="rect">
            <a:avLst/>
          </a:prstGeom>
          <a:solidFill>
            <a:schemeClr val="bg1"/>
          </a:solidFill>
          <a:ln w="25400">
            <a:solidFill>
              <a:srgbClr val="CC00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0838" indent="-350838">
              <a:spcAft>
                <a:spcPct val="35000"/>
              </a:spcAft>
              <a:buFont typeface="Wingdings" pitchFamily="2" charset="2"/>
              <a:buChar char="ü"/>
            </a:pPr>
            <a:r>
              <a:rPr lang="en-US" sz="2400" b="1" u="sng">
                <a:latin typeface="Times New Roman" pitchFamily="18" charset="0"/>
              </a:rPr>
              <a:t>Value:</a:t>
            </a:r>
            <a:r>
              <a:rPr lang="en-US" sz="2400" b="1">
                <a:latin typeface="Times New Roman" pitchFamily="18" charset="0"/>
              </a:rPr>
              <a:t> </a:t>
            </a:r>
            <a:r>
              <a:rPr lang="en-US" sz="2400">
                <a:latin typeface="Times New Roman" pitchFamily="18" charset="0"/>
              </a:rPr>
              <a:t>a basic belief about a condition that has considerable importance and meaning to individuals and is relatively stable over time</a:t>
            </a:r>
          </a:p>
          <a:p>
            <a:pPr marL="350838" indent="-350838">
              <a:spcAft>
                <a:spcPct val="35000"/>
              </a:spcAft>
              <a:buFont typeface="Wingdings" pitchFamily="2" charset="2"/>
              <a:buChar char="ü"/>
            </a:pPr>
            <a:r>
              <a:rPr lang="en-US" sz="2400" b="1" u="sng">
                <a:latin typeface="Times New Roman" pitchFamily="18" charset="0"/>
              </a:rPr>
              <a:t>Value system:</a:t>
            </a:r>
            <a:r>
              <a:rPr lang="en-US" sz="2400" b="1">
                <a:latin typeface="Times New Roman" pitchFamily="18" charset="0"/>
              </a:rPr>
              <a:t> </a:t>
            </a:r>
            <a:r>
              <a:rPr lang="en-US" sz="2400">
                <a:latin typeface="Times New Roman" pitchFamily="18" charset="0"/>
              </a:rPr>
              <a:t>comprises multiple beliefs that are compatible and supportive of one another</a:t>
            </a:r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animBg="1"/>
      <p:bldP spid="11267" grpId="0" animBg="1"/>
      <p:bldP spid="1126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Chapter 4: PowerPoint 4.9</a:t>
            </a:r>
          </a:p>
        </p:txBody>
      </p: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1347788" y="1455738"/>
            <a:ext cx="7085012" cy="492283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1873250" y="1943100"/>
            <a:ext cx="3016250" cy="198278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4889500" y="1943100"/>
            <a:ext cx="3016250" cy="198278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1873250" y="3908425"/>
            <a:ext cx="3016250" cy="196691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4889500" y="3908425"/>
            <a:ext cx="3016250" cy="196691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2478088" y="1457325"/>
            <a:ext cx="4811712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600" b="1">
                <a:latin typeface="Times New Roman" pitchFamily="18" charset="0"/>
              </a:rPr>
              <a:t>Values can effect how a manager</a:t>
            </a:r>
          </a:p>
        </p:txBody>
      </p:sp>
      <p:sp>
        <p:nvSpPr>
          <p:cNvPr id="12296" name="Text Box 8"/>
          <p:cNvSpPr txBox="1">
            <a:spLocks noChangeArrowheads="1"/>
          </p:cNvSpPr>
          <p:nvPr/>
        </p:nvSpPr>
        <p:spPr bwMode="auto">
          <a:xfrm>
            <a:off x="1828800" y="325438"/>
            <a:ext cx="6394450" cy="919162"/>
          </a:xfrm>
          <a:prstGeom prst="rect">
            <a:avLst/>
          </a:prstGeom>
          <a:solidFill>
            <a:schemeClr val="bg1"/>
          </a:solidFill>
          <a:ln w="349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800" b="1">
                <a:latin typeface="Times New Roman" pitchFamily="18" charset="0"/>
              </a:rPr>
              <a:t>Why is Culture Important to Managers?</a:t>
            </a:r>
          </a:p>
          <a:p>
            <a:pPr algn="ctr"/>
            <a:r>
              <a:rPr lang="en-US" sz="2400" b="1">
                <a:latin typeface="Times New Roman" pitchFamily="18" charset="0"/>
              </a:rPr>
              <a:t>(cont’d)</a:t>
            </a:r>
          </a:p>
        </p:txBody>
      </p:sp>
      <p:sp>
        <p:nvSpPr>
          <p:cNvPr id="12297" name="Rectangle 9"/>
          <p:cNvSpPr>
            <a:spLocks noChangeArrowheads="1"/>
          </p:cNvSpPr>
          <p:nvPr/>
        </p:nvSpPr>
        <p:spPr bwMode="auto">
          <a:xfrm>
            <a:off x="3825875" y="2968625"/>
            <a:ext cx="2087563" cy="1725613"/>
          </a:xfrm>
          <a:prstGeom prst="rect">
            <a:avLst/>
          </a:prstGeom>
          <a:solidFill>
            <a:schemeClr val="bg1"/>
          </a:solidFill>
          <a:ln w="38100" cmpd="dbl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b="1">
                <a:latin typeface="Times New Roman" pitchFamily="18" charset="0"/>
              </a:rPr>
              <a:t>Views other</a:t>
            </a:r>
            <a:br>
              <a:rPr lang="en-US" sz="2400" b="1">
                <a:latin typeface="Times New Roman" pitchFamily="18" charset="0"/>
              </a:rPr>
            </a:br>
            <a:r>
              <a:rPr lang="en-US" sz="2400" b="1">
                <a:latin typeface="Times New Roman" pitchFamily="18" charset="0"/>
              </a:rPr>
              <a:t>people and</a:t>
            </a:r>
            <a:br>
              <a:rPr lang="en-US" sz="2400" b="1">
                <a:latin typeface="Times New Roman" pitchFamily="18" charset="0"/>
              </a:rPr>
            </a:br>
            <a:r>
              <a:rPr lang="en-US" sz="2400" b="1">
                <a:latin typeface="Times New Roman" pitchFamily="18" charset="0"/>
              </a:rPr>
              <a:t>groups </a:t>
            </a:r>
          </a:p>
          <a:p>
            <a:pPr algn="ctr"/>
            <a:r>
              <a:rPr lang="en-US" sz="1200" b="1">
                <a:latin typeface="Times New Roman" pitchFamily="18" charset="0"/>
              </a:rPr>
              <a:t>(Japanese believe women </a:t>
            </a:r>
          </a:p>
          <a:p>
            <a:pPr algn="ctr"/>
            <a:r>
              <a:rPr lang="en-US" sz="1200" b="1">
                <a:latin typeface="Times New Roman" pitchFamily="18" charset="0"/>
              </a:rPr>
              <a:t>should allow men to make decision)</a:t>
            </a:r>
          </a:p>
        </p:txBody>
      </p:sp>
      <p:sp>
        <p:nvSpPr>
          <p:cNvPr id="12298" name="Text Box 10"/>
          <p:cNvSpPr txBox="1">
            <a:spLocks noChangeArrowheads="1"/>
          </p:cNvSpPr>
          <p:nvPr/>
        </p:nvSpPr>
        <p:spPr bwMode="auto">
          <a:xfrm>
            <a:off x="1965325" y="2103438"/>
            <a:ext cx="2824163" cy="164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600" b="1">
                <a:latin typeface="Times New Roman" pitchFamily="18" charset="0"/>
              </a:rPr>
              <a:t>Perceives situations and problems</a:t>
            </a:r>
          </a:p>
          <a:p>
            <a:r>
              <a:rPr lang="en-US" sz="1200" b="1">
                <a:latin typeface="Times New Roman" pitchFamily="18" charset="0"/>
              </a:rPr>
              <a:t>US conflict us better way</a:t>
            </a:r>
          </a:p>
          <a:p>
            <a:r>
              <a:rPr lang="en-US" sz="1200" b="1">
                <a:latin typeface="Times New Roman" pitchFamily="18" charset="0"/>
              </a:rPr>
              <a:t>France not</a:t>
            </a:r>
          </a:p>
        </p:txBody>
      </p:sp>
      <p:sp>
        <p:nvSpPr>
          <p:cNvPr id="12299" name="Text Box 11"/>
          <p:cNvSpPr txBox="1">
            <a:spLocks noChangeArrowheads="1"/>
          </p:cNvSpPr>
          <p:nvPr/>
        </p:nvSpPr>
        <p:spPr bwMode="auto">
          <a:xfrm>
            <a:off x="5045075" y="2103438"/>
            <a:ext cx="2824163" cy="125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2600" b="1">
                <a:latin typeface="Times New Roman" pitchFamily="18" charset="0"/>
              </a:rPr>
              <a:t>Goes about solving problems</a:t>
            </a:r>
          </a:p>
          <a:p>
            <a:pPr algn="r"/>
            <a:r>
              <a:rPr lang="en-US" sz="1200" b="1">
                <a:latin typeface="Times New Roman" pitchFamily="18" charset="0"/>
              </a:rPr>
              <a:t>Korea Team Decision</a:t>
            </a:r>
          </a:p>
          <a:p>
            <a:pPr algn="r"/>
            <a:r>
              <a:rPr lang="en-US" sz="1200" b="1">
                <a:latin typeface="Times New Roman" pitchFamily="18" charset="0"/>
              </a:rPr>
              <a:t>Germany Individual Decision</a:t>
            </a:r>
          </a:p>
        </p:txBody>
      </p:sp>
      <p:sp>
        <p:nvSpPr>
          <p:cNvPr id="12300" name="Text Box 12"/>
          <p:cNvSpPr txBox="1">
            <a:spLocks noChangeArrowheads="1"/>
          </p:cNvSpPr>
          <p:nvPr/>
        </p:nvSpPr>
        <p:spPr bwMode="auto">
          <a:xfrm>
            <a:off x="1914525" y="3889375"/>
            <a:ext cx="2781300" cy="204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600" b="1">
                <a:latin typeface="Times New Roman" pitchFamily="18" charset="0"/>
              </a:rPr>
              <a:t>Determines  </a:t>
            </a:r>
            <a:br>
              <a:rPr lang="en-US" sz="2600" b="1">
                <a:latin typeface="Times New Roman" pitchFamily="18" charset="0"/>
              </a:rPr>
            </a:br>
            <a:r>
              <a:rPr lang="en-US" sz="2600" b="1">
                <a:latin typeface="Times New Roman" pitchFamily="18" charset="0"/>
              </a:rPr>
              <a:t>what is</a:t>
            </a:r>
            <a:br>
              <a:rPr lang="en-US" sz="2600" b="1">
                <a:latin typeface="Times New Roman" pitchFamily="18" charset="0"/>
              </a:rPr>
            </a:br>
            <a:r>
              <a:rPr lang="en-US" sz="2600" b="1">
                <a:latin typeface="Times New Roman" pitchFamily="18" charset="0"/>
              </a:rPr>
              <a:t>and is not</a:t>
            </a:r>
            <a:br>
              <a:rPr lang="en-US" sz="2600" b="1">
                <a:latin typeface="Times New Roman" pitchFamily="18" charset="0"/>
              </a:rPr>
            </a:br>
            <a:r>
              <a:rPr lang="en-US" sz="2600" b="1">
                <a:latin typeface="Times New Roman" pitchFamily="18" charset="0"/>
              </a:rPr>
              <a:t>ethical behavior</a:t>
            </a:r>
          </a:p>
          <a:p>
            <a:r>
              <a:rPr lang="en-US" sz="1200" b="1">
                <a:latin typeface="Times New Roman" pitchFamily="18" charset="0"/>
              </a:rPr>
              <a:t>Ethics is law</a:t>
            </a:r>
          </a:p>
          <a:p>
            <a:r>
              <a:rPr lang="en-US" sz="1200" b="1">
                <a:latin typeface="Times New Roman" pitchFamily="18" charset="0"/>
              </a:rPr>
              <a:t>Ethic is moral values</a:t>
            </a:r>
          </a:p>
        </p:txBody>
      </p:sp>
      <p:sp>
        <p:nvSpPr>
          <p:cNvPr id="12301" name="Text Box 13"/>
          <p:cNvSpPr txBox="1">
            <a:spLocks noChangeArrowheads="1"/>
          </p:cNvSpPr>
          <p:nvPr/>
        </p:nvSpPr>
        <p:spPr bwMode="auto">
          <a:xfrm>
            <a:off x="5380038" y="4117975"/>
            <a:ext cx="2489200" cy="164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2600" b="1">
                <a:latin typeface="Times New Roman" pitchFamily="18" charset="0"/>
              </a:rPr>
              <a:t>Leads</a:t>
            </a:r>
          </a:p>
          <a:p>
            <a:pPr algn="r"/>
            <a:r>
              <a:rPr lang="en-US" sz="2600" b="1">
                <a:latin typeface="Times New Roman" pitchFamily="18" charset="0"/>
              </a:rPr>
              <a:t>and controls</a:t>
            </a:r>
          </a:p>
          <a:p>
            <a:pPr algn="r"/>
            <a:r>
              <a:rPr lang="en-US" sz="2600" b="1">
                <a:latin typeface="Times New Roman" pitchFamily="18" charset="0"/>
              </a:rPr>
              <a:t>Employees</a:t>
            </a:r>
          </a:p>
          <a:p>
            <a:pPr algn="r"/>
            <a:r>
              <a:rPr lang="en-US" sz="1200" b="1">
                <a:latin typeface="Times New Roman" pitchFamily="18" charset="0"/>
              </a:rPr>
              <a:t>US like to share information</a:t>
            </a:r>
          </a:p>
          <a:p>
            <a:pPr algn="r"/>
            <a:r>
              <a:rPr lang="en-US" sz="1200" b="1">
                <a:latin typeface="Times New Roman" pitchFamily="18" charset="0"/>
              </a:rPr>
              <a:t>Maxico rules and command</a:t>
            </a:r>
          </a:p>
        </p:txBody>
      </p:sp>
    </p:spTree>
  </p:cSld>
  <p:clrMapOvr>
    <a:masterClrMapping/>
  </p:clrMapOvr>
  <p:transition spd="med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20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animBg="1"/>
      <p:bldP spid="12291" grpId="0" animBg="1"/>
      <p:bldP spid="12292" grpId="0" animBg="1"/>
      <p:bldP spid="12293" grpId="0" animBg="1"/>
      <p:bldP spid="12294" grpId="0" animBg="1"/>
      <p:bldP spid="12295" grpId="0"/>
      <p:bldP spid="12296" grpId="0" animBg="1"/>
      <p:bldP spid="12297" grpId="0" animBg="1"/>
      <p:bldP spid="12298" grpId="0"/>
      <p:bldP spid="12299" grpId="0"/>
      <p:bldP spid="12300" grpId="0"/>
      <p:bldP spid="1230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Chapter 4: PowerPoint 4.14 (Adapted from Figure 4.4)</a:t>
            </a:r>
          </a:p>
        </p:txBody>
      </p:sp>
      <p:sp>
        <p:nvSpPr>
          <p:cNvPr id="17410" name="WordArt 2"/>
          <p:cNvSpPr>
            <a:spLocks noChangeArrowheads="1" noChangeShapeType="1" noTextEdit="1"/>
          </p:cNvSpPr>
          <p:nvPr/>
        </p:nvSpPr>
        <p:spPr bwMode="auto">
          <a:xfrm>
            <a:off x="1843088" y="549275"/>
            <a:ext cx="6677025" cy="12001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Competitive Forces in an Industry</a:t>
            </a:r>
          </a:p>
          <a:p>
            <a:pPr algn="ctr"/>
            <a:r>
              <a:rPr lang="en-US" sz="3600" b="1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Environment</a:t>
            </a: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288925" y="2725738"/>
            <a:ext cx="1660525" cy="13858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2074863" y="2725738"/>
            <a:ext cx="1660525" cy="13858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3859213" y="2725738"/>
            <a:ext cx="1660525" cy="13858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5645150" y="2725738"/>
            <a:ext cx="1660525" cy="13858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415" name="Rectangle 7"/>
          <p:cNvSpPr>
            <a:spLocks noChangeArrowheads="1"/>
          </p:cNvSpPr>
          <p:nvPr/>
        </p:nvSpPr>
        <p:spPr bwMode="auto">
          <a:xfrm>
            <a:off x="7432675" y="2725738"/>
            <a:ext cx="1660525" cy="13858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6" name="Text Box 8"/>
          <p:cNvSpPr txBox="1">
            <a:spLocks noChangeArrowheads="1"/>
          </p:cNvSpPr>
          <p:nvPr/>
        </p:nvSpPr>
        <p:spPr bwMode="auto">
          <a:xfrm>
            <a:off x="434975" y="3195638"/>
            <a:ext cx="1368425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300" b="1">
                <a:latin typeface="Times New Roman" pitchFamily="18" charset="0"/>
              </a:rPr>
              <a:t>Suppliers</a:t>
            </a:r>
          </a:p>
        </p:txBody>
      </p:sp>
      <p:sp>
        <p:nvSpPr>
          <p:cNvPr id="17417" name="Text Box 9"/>
          <p:cNvSpPr txBox="1">
            <a:spLocks noChangeArrowheads="1"/>
          </p:cNvSpPr>
          <p:nvPr/>
        </p:nvSpPr>
        <p:spPr bwMode="auto">
          <a:xfrm>
            <a:off x="2176463" y="2843213"/>
            <a:ext cx="1447800" cy="11445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300" b="1">
                <a:latin typeface="Times New Roman" pitchFamily="18" charset="0"/>
              </a:rPr>
              <a:t>Substitute</a:t>
            </a:r>
            <a:br>
              <a:rPr lang="en-US" sz="2300" b="1">
                <a:latin typeface="Times New Roman" pitchFamily="18" charset="0"/>
              </a:rPr>
            </a:br>
            <a:r>
              <a:rPr lang="en-US" sz="2300" b="1">
                <a:latin typeface="Times New Roman" pitchFamily="18" charset="0"/>
              </a:rPr>
              <a:t>goods and</a:t>
            </a:r>
            <a:br>
              <a:rPr lang="en-US" sz="2300" b="1">
                <a:latin typeface="Times New Roman" pitchFamily="18" charset="0"/>
              </a:rPr>
            </a:br>
            <a:r>
              <a:rPr lang="en-US" sz="2300" b="1">
                <a:latin typeface="Times New Roman" pitchFamily="18" charset="0"/>
              </a:rPr>
              <a:t>services</a:t>
            </a:r>
          </a:p>
        </p:txBody>
      </p:sp>
      <p:sp>
        <p:nvSpPr>
          <p:cNvPr id="17418" name="Text Box 10"/>
          <p:cNvSpPr txBox="1">
            <a:spLocks noChangeArrowheads="1"/>
          </p:cNvSpPr>
          <p:nvPr/>
        </p:nvSpPr>
        <p:spPr bwMode="auto">
          <a:xfrm>
            <a:off x="4056063" y="3013075"/>
            <a:ext cx="1287462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300" b="1">
                <a:latin typeface="Times New Roman" pitchFamily="18" charset="0"/>
              </a:rPr>
              <a:t>New</a:t>
            </a:r>
            <a:br>
              <a:rPr lang="en-US" sz="2300" b="1">
                <a:latin typeface="Times New Roman" pitchFamily="18" charset="0"/>
              </a:rPr>
            </a:br>
            <a:r>
              <a:rPr lang="en-US" sz="2300" b="1">
                <a:latin typeface="Times New Roman" pitchFamily="18" charset="0"/>
              </a:rPr>
              <a:t>Entrants</a:t>
            </a:r>
          </a:p>
        </p:txBody>
      </p:sp>
      <p:sp>
        <p:nvSpPr>
          <p:cNvPr id="17419" name="Text Box 11"/>
          <p:cNvSpPr txBox="1">
            <a:spLocks noChangeArrowheads="1"/>
          </p:cNvSpPr>
          <p:nvPr/>
        </p:nvSpPr>
        <p:spPr bwMode="auto">
          <a:xfrm>
            <a:off x="5703888" y="3184525"/>
            <a:ext cx="1531937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300" b="1">
                <a:latin typeface="Times New Roman" pitchFamily="18" charset="0"/>
              </a:rPr>
              <a:t>Customers</a:t>
            </a:r>
          </a:p>
        </p:txBody>
      </p:sp>
      <p:sp>
        <p:nvSpPr>
          <p:cNvPr id="17420" name="Text Box 12"/>
          <p:cNvSpPr txBox="1">
            <a:spLocks noChangeArrowheads="1"/>
          </p:cNvSpPr>
          <p:nvPr/>
        </p:nvSpPr>
        <p:spPr bwMode="auto">
          <a:xfrm>
            <a:off x="7369175" y="3187700"/>
            <a:ext cx="1741488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300" b="1">
                <a:latin typeface="Times New Roman" pitchFamily="18" charset="0"/>
              </a:rPr>
              <a:t>Competitors</a:t>
            </a:r>
          </a:p>
        </p:txBody>
      </p:sp>
      <p:sp>
        <p:nvSpPr>
          <p:cNvPr id="17421" name="Rectangle 13"/>
          <p:cNvSpPr>
            <a:spLocks noChangeArrowheads="1"/>
          </p:cNvSpPr>
          <p:nvPr/>
        </p:nvSpPr>
        <p:spPr bwMode="auto">
          <a:xfrm>
            <a:off x="3198813" y="4791075"/>
            <a:ext cx="2254250" cy="13858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422" name="Text Box 14"/>
          <p:cNvSpPr txBox="1">
            <a:spLocks noChangeArrowheads="1"/>
          </p:cNvSpPr>
          <p:nvPr/>
        </p:nvSpPr>
        <p:spPr bwMode="auto">
          <a:xfrm>
            <a:off x="3281363" y="4906963"/>
            <a:ext cx="2041525" cy="1144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300" b="1">
                <a:latin typeface="Times New Roman" pitchFamily="18" charset="0"/>
              </a:rPr>
              <a:t>Rivalry among</a:t>
            </a:r>
            <a:br>
              <a:rPr lang="en-US" sz="2300" b="1">
                <a:latin typeface="Times New Roman" pitchFamily="18" charset="0"/>
              </a:rPr>
            </a:br>
            <a:r>
              <a:rPr lang="en-US" sz="2300" b="1">
                <a:latin typeface="Times New Roman" pitchFamily="18" charset="0"/>
              </a:rPr>
              <a:t>existing firms</a:t>
            </a:r>
            <a:br>
              <a:rPr lang="en-US" sz="2300" b="1">
                <a:latin typeface="Times New Roman" pitchFamily="18" charset="0"/>
              </a:rPr>
            </a:br>
            <a:r>
              <a:rPr lang="en-US" sz="2300" b="1">
                <a:latin typeface="Times New Roman" pitchFamily="18" charset="0"/>
              </a:rPr>
              <a:t>in industry</a:t>
            </a:r>
          </a:p>
        </p:txBody>
      </p:sp>
      <p:sp>
        <p:nvSpPr>
          <p:cNvPr id="17423" name="Line 15"/>
          <p:cNvSpPr>
            <a:spLocks noChangeShapeType="1"/>
          </p:cNvSpPr>
          <p:nvPr/>
        </p:nvSpPr>
        <p:spPr bwMode="auto">
          <a:xfrm flipH="1" flipV="1">
            <a:off x="1477963" y="4206875"/>
            <a:ext cx="1646237" cy="12493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424" name="Line 16"/>
          <p:cNvSpPr>
            <a:spLocks noChangeShapeType="1"/>
          </p:cNvSpPr>
          <p:nvPr/>
        </p:nvSpPr>
        <p:spPr bwMode="auto">
          <a:xfrm flipH="1" flipV="1">
            <a:off x="3352800" y="4160838"/>
            <a:ext cx="473075" cy="5349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425" name="Line 17"/>
          <p:cNvSpPr>
            <a:spLocks noChangeShapeType="1"/>
          </p:cNvSpPr>
          <p:nvPr/>
        </p:nvSpPr>
        <p:spPr bwMode="auto">
          <a:xfrm flipV="1">
            <a:off x="4572000" y="4175125"/>
            <a:ext cx="503238" cy="5032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426" name="Line 18"/>
          <p:cNvSpPr>
            <a:spLocks noChangeShapeType="1"/>
          </p:cNvSpPr>
          <p:nvPr/>
        </p:nvSpPr>
        <p:spPr bwMode="auto">
          <a:xfrm flipV="1">
            <a:off x="5562600" y="4159250"/>
            <a:ext cx="1373188" cy="15398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427" name="Line 19"/>
          <p:cNvSpPr>
            <a:spLocks noChangeShapeType="1"/>
          </p:cNvSpPr>
          <p:nvPr/>
        </p:nvSpPr>
        <p:spPr bwMode="auto">
          <a:xfrm flipV="1">
            <a:off x="5546725" y="4191000"/>
            <a:ext cx="2698750" cy="17224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20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20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20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20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20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2000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2000"/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20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174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174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000" fill="hold"/>
                                        <p:tgtEl>
                                          <p:spTgt spid="174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174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000" fill="hold"/>
                                        <p:tgtEl>
                                          <p:spTgt spid="17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000" fill="hold"/>
                                        <p:tgtEl>
                                          <p:spTgt spid="17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20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20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20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20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animBg="1"/>
      <p:bldP spid="17411" grpId="0" animBg="1"/>
      <p:bldP spid="17412" grpId="0" animBg="1"/>
      <p:bldP spid="17413" grpId="0" animBg="1"/>
      <p:bldP spid="17414" grpId="0" animBg="1"/>
      <p:bldP spid="17415" grpId="0" animBg="1"/>
      <p:bldP spid="17416" grpId="0"/>
      <p:bldP spid="17417" grpId="0" animBg="1"/>
      <p:bldP spid="17418" grpId="0"/>
      <p:bldP spid="17419" grpId="0"/>
      <p:bldP spid="17420" grpId="0"/>
      <p:bldP spid="17421" grpId="0" animBg="1"/>
      <p:bldP spid="17422" grpId="0"/>
      <p:bldP spid="17423" grpId="0" animBg="1"/>
      <p:bldP spid="17424" grpId="0" animBg="1"/>
      <p:bldP spid="17425" grpId="0" animBg="1"/>
      <p:bldP spid="17426" grpId="0" animBg="1"/>
      <p:bldP spid="1742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Chapter 4: PowerPoint 4.16</a:t>
            </a:r>
          </a:p>
        </p:txBody>
      </p:sp>
      <p:sp>
        <p:nvSpPr>
          <p:cNvPr id="19458" name="WordArt 2"/>
          <p:cNvSpPr>
            <a:spLocks noChangeArrowheads="1" noChangeShapeType="1" noTextEdit="1"/>
          </p:cNvSpPr>
          <p:nvPr/>
        </p:nvSpPr>
        <p:spPr bwMode="auto">
          <a:xfrm>
            <a:off x="1890713" y="546100"/>
            <a:ext cx="6276975" cy="7223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ln w="9525">
                  <a:solidFill>
                    <a:srgbClr val="9900CC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Key Influences on New Entrants</a:t>
            </a:r>
          </a:p>
        </p:txBody>
      </p:sp>
      <p:sp>
        <p:nvSpPr>
          <p:cNvPr id="19459" name="AutoShape 3"/>
          <p:cNvSpPr>
            <a:spLocks noChangeArrowheads="1"/>
          </p:cNvSpPr>
          <p:nvPr/>
        </p:nvSpPr>
        <p:spPr bwMode="auto">
          <a:xfrm>
            <a:off x="458788" y="1431925"/>
            <a:ext cx="8443912" cy="503078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rgbClr val="9900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822325" y="1436688"/>
            <a:ext cx="48593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50838" indent="-350838">
              <a:buFont typeface="Wingdings" pitchFamily="2" charset="2"/>
              <a:buChar char="q"/>
            </a:pPr>
            <a:r>
              <a:rPr lang="en-US" sz="2400" b="1">
                <a:latin typeface="Times New Roman" pitchFamily="18" charset="0"/>
              </a:rPr>
              <a:t>High versus low barriers to entry</a:t>
            </a: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822325" y="1914525"/>
            <a:ext cx="762476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0838" indent="-350838">
              <a:buFont typeface="Wingdings" pitchFamily="2" charset="2"/>
              <a:buChar char="q"/>
            </a:pPr>
            <a:r>
              <a:rPr lang="en-US" sz="2400" b="1">
                <a:latin typeface="Times New Roman" pitchFamily="18" charset="0"/>
              </a:rPr>
              <a:t>Economies of scale: </a:t>
            </a:r>
            <a:r>
              <a:rPr lang="en-US" sz="2400">
                <a:latin typeface="Times New Roman" pitchFamily="18" charset="0"/>
              </a:rPr>
              <a:t>achieved when increased volume lowers the unit cost of a good or service produced by a firm</a:t>
            </a:r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822325" y="5575300"/>
            <a:ext cx="778192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0838" indent="-350838">
              <a:buFont typeface="Wingdings" pitchFamily="2" charset="2"/>
              <a:buChar char="q"/>
            </a:pPr>
            <a:r>
              <a:rPr lang="en-US" sz="2400" b="1">
                <a:latin typeface="Times New Roman" pitchFamily="18" charset="0"/>
              </a:rPr>
              <a:t>Government regulation:  </a:t>
            </a:r>
            <a:r>
              <a:rPr lang="en-US" sz="2400">
                <a:latin typeface="Times New Roman" pitchFamily="18" charset="0"/>
              </a:rPr>
              <a:t>barrier to entry if it bars or severely restricts potential new entrants to an industry</a:t>
            </a:r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822325" y="3136900"/>
            <a:ext cx="754856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0838" indent="-350838">
              <a:buFont typeface="Wingdings" pitchFamily="2" charset="2"/>
              <a:buChar char="q"/>
            </a:pPr>
            <a:r>
              <a:rPr lang="en-US" sz="2400" b="1">
                <a:latin typeface="Times New Roman" pitchFamily="18" charset="0"/>
              </a:rPr>
              <a:t>Product differentiation:  </a:t>
            </a:r>
            <a:r>
              <a:rPr lang="en-US" sz="2400">
                <a:latin typeface="Times New Roman" pitchFamily="18" charset="0"/>
              </a:rPr>
              <a:t>the uniqueness in quality, price, design, brand image, or customer service that gives one firm’s product an edge over another firm’s</a:t>
            </a:r>
          </a:p>
        </p:txBody>
      </p:sp>
      <p:sp>
        <p:nvSpPr>
          <p:cNvPr id="19464" name="Text Box 8"/>
          <p:cNvSpPr txBox="1">
            <a:spLocks noChangeArrowheads="1"/>
          </p:cNvSpPr>
          <p:nvPr/>
        </p:nvSpPr>
        <p:spPr bwMode="auto">
          <a:xfrm>
            <a:off x="822325" y="4346575"/>
            <a:ext cx="761523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0838" indent="-350838">
              <a:buFont typeface="Wingdings" pitchFamily="2" charset="2"/>
              <a:buChar char="q"/>
            </a:pPr>
            <a:r>
              <a:rPr lang="en-US" sz="2400" b="1">
                <a:latin typeface="Times New Roman" pitchFamily="18" charset="0"/>
              </a:rPr>
              <a:t>Capital requirements:  </a:t>
            </a:r>
            <a:r>
              <a:rPr lang="en-US" sz="2400">
                <a:latin typeface="Times New Roman" pitchFamily="18" charset="0"/>
              </a:rPr>
              <a:t>the dollars needed to finance equipment, purchase supplies, purchase or lease land, hire staff, and the like</a:t>
            </a:r>
          </a:p>
        </p:txBody>
      </p:sp>
      <p:pic>
        <p:nvPicPr>
          <p:cNvPr id="19465" name="Picture 9" descr="j0283265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59000" y="2673350"/>
            <a:ext cx="668338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6" name="Picture 10" descr="MMj02969370000[1]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02613" y="5610225"/>
            <a:ext cx="542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7" name="Picture 11" descr="j0286753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150225" y="3514725"/>
            <a:ext cx="6477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8" name="Picture 12" descr="j0283749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11663" y="5124450"/>
            <a:ext cx="1143000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9" name="Picture 13" descr="j0254445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118475" y="276225"/>
            <a:ext cx="8413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2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6" dur="80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7" dur="80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80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3" dur="100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6" dur="10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94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900" decel="1000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900" decel="1000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5" dur="1000"/>
                                        <p:tgtEl>
                                          <p:spTgt spid="19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0" dur="10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 animBg="1"/>
      <p:bldP spid="19459" grpId="0" animBg="1"/>
      <p:bldP spid="19460" grpId="0"/>
      <p:bldP spid="19461" grpId="0"/>
      <p:bldP spid="19462" grpId="0"/>
      <p:bldP spid="19463" grpId="0"/>
      <p:bldP spid="1946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Chapter 4: PowerPoint 4.17</a:t>
            </a:r>
          </a:p>
        </p:txBody>
      </p:sp>
      <p:sp>
        <p:nvSpPr>
          <p:cNvPr id="20482" name="WordArt 2"/>
          <p:cNvSpPr>
            <a:spLocks noChangeArrowheads="1" noChangeShapeType="1" noTextEdit="1"/>
          </p:cNvSpPr>
          <p:nvPr/>
        </p:nvSpPr>
        <p:spPr bwMode="auto">
          <a:xfrm>
            <a:off x="1933575" y="393700"/>
            <a:ext cx="5886450" cy="611188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33333"/>
              </a:avLst>
            </a:prstTxWarp>
          </a:bodyPr>
          <a:lstStyle/>
          <a:p>
            <a:pPr algn="ctr"/>
            <a:r>
              <a:rPr lang="en-US" sz="3600" b="1" kern="1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latin typeface="Times New Roman"/>
                <a:cs typeface="Times New Roman"/>
              </a:rPr>
              <a:t>Substitute Goods and Services</a:t>
            </a: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577850" y="1355725"/>
            <a:ext cx="8201025" cy="4938713"/>
          </a:xfrm>
          <a:prstGeom prst="rect">
            <a:avLst/>
          </a:prstGeom>
          <a:solidFill>
            <a:schemeClr val="bg1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20484" name="Picture 4" descr="j0189198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79700" y="5438775"/>
            <a:ext cx="519113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695325" y="1474788"/>
            <a:ext cx="7408863" cy="123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0838" indent="-350838">
              <a:buFont typeface="Wingdings" pitchFamily="2" charset="2"/>
              <a:buChar char="v"/>
            </a:pPr>
            <a:r>
              <a:rPr lang="en-US" sz="2500" b="1">
                <a:latin typeface="Times New Roman" pitchFamily="18" charset="0"/>
              </a:rPr>
              <a:t>In a general sense, all competitors produce substitute goods or services, or goods or services that can easily replace another’s goods or services</a:t>
            </a:r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695325" y="3027363"/>
            <a:ext cx="7408863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0838" indent="-350838">
              <a:buFont typeface="Wingdings" pitchFamily="2" charset="2"/>
              <a:buChar char="v"/>
            </a:pPr>
            <a:r>
              <a:rPr lang="en-US" sz="2500" b="1">
                <a:latin typeface="Times New Roman" pitchFamily="18" charset="0"/>
              </a:rPr>
              <a:t>Movie rental                  versus movie theatres</a:t>
            </a:r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695325" y="3949700"/>
            <a:ext cx="7408863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0838" indent="-350838">
              <a:buFont typeface="Wingdings" pitchFamily="2" charset="2"/>
              <a:buChar char="v"/>
            </a:pPr>
            <a:r>
              <a:rPr lang="en-US" sz="2500" b="1">
                <a:latin typeface="Times New Roman" pitchFamily="18" charset="0"/>
              </a:rPr>
              <a:t>Books             versus TV           versus newspapers</a:t>
            </a:r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695325" y="4781550"/>
            <a:ext cx="56261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0838" indent="-350838">
              <a:buFont typeface="Wingdings" pitchFamily="2" charset="2"/>
              <a:buChar char="v"/>
            </a:pPr>
            <a:r>
              <a:rPr lang="en-US" sz="2500" b="1">
                <a:latin typeface="Times New Roman" pitchFamily="18" charset="0"/>
              </a:rPr>
              <a:t>Purchase               versus rental</a:t>
            </a:r>
          </a:p>
        </p:txBody>
      </p:sp>
      <p:sp>
        <p:nvSpPr>
          <p:cNvPr id="20489" name="Text Box 9"/>
          <p:cNvSpPr txBox="1">
            <a:spLocks noChangeArrowheads="1"/>
          </p:cNvSpPr>
          <p:nvPr/>
        </p:nvSpPr>
        <p:spPr bwMode="auto">
          <a:xfrm>
            <a:off x="695325" y="5659438"/>
            <a:ext cx="7408863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0838" indent="-350838">
              <a:buFont typeface="Wingdings" pitchFamily="2" charset="2"/>
              <a:buChar char="v"/>
            </a:pPr>
            <a:r>
              <a:rPr lang="en-US" sz="2500" b="1">
                <a:latin typeface="Times New Roman" pitchFamily="18" charset="0"/>
              </a:rPr>
              <a:t>Cell phone           versus hard lines</a:t>
            </a:r>
          </a:p>
        </p:txBody>
      </p:sp>
      <p:pic>
        <p:nvPicPr>
          <p:cNvPr id="20490" name="Picture 10" descr="j0283524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88038" y="5638800"/>
            <a:ext cx="628650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1" name="Picture 11" descr="MCj02869730000[1]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72125" y="4673600"/>
            <a:ext cx="1322388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2" name="Picture 12" descr="MMAG00487_0000[1]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444750" y="4665663"/>
            <a:ext cx="788988" cy="741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3" name="Picture 13" descr="MCj02959450000[1]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372350" y="2735263"/>
            <a:ext cx="1350963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4" name="Picture 14" descr="j019922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016125" y="3860800"/>
            <a:ext cx="938213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5" name="Picture 15" descr="MMj03363660000[1]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422775" y="3860800"/>
            <a:ext cx="76835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6" name="Picture 16" descr="MMj02837010000[1]"/>
          <p:cNvPicPr>
            <a:picLocks noChangeAspect="1" noChangeArrowheads="1" noCrop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764463" y="3829050"/>
            <a:ext cx="9906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7" name="Picture 17" descr="MCj03571870000[1]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987675" y="2805113"/>
            <a:ext cx="1063625" cy="97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10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4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4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4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0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4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4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04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04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800" decel="100000"/>
                                        <p:tgtEl>
                                          <p:spTgt spid="204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800" decel="100000" fill="hold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800" decel="100000" fill="hold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800" decel="100000" fill="hold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800" decel="100000"/>
                                        <p:tgtEl>
                                          <p:spTgt spid="204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800" decel="1000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800" decel="1000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800" decel="1000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800" decel="1000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800" decel="1000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800" decel="1000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800" decel="1000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animBg="1"/>
      <p:bldP spid="20483" grpId="0" animBg="1"/>
      <p:bldP spid="20485" grpId="0"/>
      <p:bldP spid="20486" grpId="0"/>
      <p:bldP spid="20487" grpId="0"/>
      <p:bldP spid="20488" grpId="0"/>
      <p:bldP spid="2048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Chapter 4: PowerPoint 4.18</a:t>
            </a:r>
          </a:p>
        </p:txBody>
      </p:sp>
      <p:sp>
        <p:nvSpPr>
          <p:cNvPr id="21506" name="WordArt 2"/>
          <p:cNvSpPr>
            <a:spLocks noChangeArrowheads="1" noChangeShapeType="1" noTextEdit="1"/>
          </p:cNvSpPr>
          <p:nvPr/>
        </p:nvSpPr>
        <p:spPr bwMode="auto">
          <a:xfrm>
            <a:off x="2568575" y="468313"/>
            <a:ext cx="4003675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ln w="12700">
                  <a:solidFill>
                    <a:schemeClr val="bg1"/>
                  </a:solidFill>
                  <a:round/>
                  <a:headEnd/>
                  <a:tailEnd/>
                </a:ln>
                <a:latin typeface="Times New Roman"/>
                <a:cs typeface="Times New Roman"/>
              </a:rPr>
              <a:t>Customers</a:t>
            </a:r>
          </a:p>
        </p:txBody>
      </p:sp>
      <p:pic>
        <p:nvPicPr>
          <p:cNvPr id="21507" name="Picture 3" descr="MCj0331704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80225" y="365125"/>
            <a:ext cx="1697038" cy="100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546100" y="1543050"/>
            <a:ext cx="7351713" cy="917575"/>
          </a:xfrm>
          <a:prstGeom prst="rect">
            <a:avLst/>
          </a:prstGeom>
          <a:solidFill>
            <a:schemeClr val="bg1"/>
          </a:solidFill>
          <a:ln w="31750">
            <a:solidFill>
              <a:srgbClr val="9900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en-US" sz="2600" b="1">
                <a:latin typeface="Times New Roman" pitchFamily="18" charset="0"/>
              </a:rPr>
              <a:t>Customer bargaining power may be relatively great when:</a:t>
            </a:r>
          </a:p>
        </p:txBody>
      </p:sp>
      <p:pic>
        <p:nvPicPr>
          <p:cNvPr id="21509" name="Picture 5" descr="j0336334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20025" y="1495425"/>
            <a:ext cx="1017588" cy="88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0" name="Rectangle 6"/>
          <p:cNvSpPr>
            <a:spLocks noChangeArrowheads="1"/>
          </p:cNvSpPr>
          <p:nvPr/>
        </p:nvSpPr>
        <p:spPr bwMode="auto">
          <a:xfrm>
            <a:off x="1081088" y="2547938"/>
            <a:ext cx="6661150" cy="3673475"/>
          </a:xfrm>
          <a:prstGeom prst="rect">
            <a:avLst/>
          </a:prstGeom>
          <a:solidFill>
            <a:schemeClr val="bg1"/>
          </a:solidFill>
          <a:ln w="47625" cmpd="dbl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1123950" y="2625725"/>
            <a:ext cx="64992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0838" indent="-350838">
              <a:buFont typeface="Wingdings" pitchFamily="2" charset="2"/>
              <a:buChar char="Ø"/>
            </a:pPr>
            <a:r>
              <a:rPr lang="en-US" sz="2400" b="1">
                <a:latin typeface="Times New Roman" pitchFamily="18" charset="0"/>
              </a:rPr>
              <a:t>Customer purchases a large volume relative to the supplier’s total sales</a:t>
            </a:r>
          </a:p>
        </p:txBody>
      </p:sp>
      <p:sp>
        <p:nvSpPr>
          <p:cNvPr id="21512" name="Text Box 8"/>
          <p:cNvSpPr txBox="1">
            <a:spLocks noChangeArrowheads="1"/>
          </p:cNvSpPr>
          <p:nvPr/>
        </p:nvSpPr>
        <p:spPr bwMode="auto">
          <a:xfrm>
            <a:off x="1123950" y="3489325"/>
            <a:ext cx="64992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0838" indent="-350838">
              <a:buFont typeface="Wingdings" pitchFamily="2" charset="2"/>
              <a:buChar char="Ø"/>
            </a:pPr>
            <a:r>
              <a:rPr lang="en-US" sz="2400" b="1">
                <a:latin typeface="Times New Roman" pitchFamily="18" charset="0"/>
              </a:rPr>
              <a:t>Product or service represents a significant expenditure by the customer</a:t>
            </a:r>
          </a:p>
        </p:txBody>
      </p:sp>
      <p:sp>
        <p:nvSpPr>
          <p:cNvPr id="21513" name="Text Box 9"/>
          <p:cNvSpPr txBox="1">
            <a:spLocks noChangeArrowheads="1"/>
          </p:cNvSpPr>
          <p:nvPr/>
        </p:nvSpPr>
        <p:spPr bwMode="auto">
          <a:xfrm>
            <a:off x="1123950" y="4371975"/>
            <a:ext cx="64992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0838" indent="-350838">
              <a:buFont typeface="Wingdings" pitchFamily="2" charset="2"/>
              <a:buChar char="Ø"/>
            </a:pPr>
            <a:r>
              <a:rPr lang="en-US" sz="2400" b="1">
                <a:latin typeface="Times New Roman" pitchFamily="18" charset="0"/>
              </a:rPr>
              <a:t>Large customers pose a threat of backward integration</a:t>
            </a:r>
          </a:p>
        </p:txBody>
      </p:sp>
      <p:sp>
        <p:nvSpPr>
          <p:cNvPr id="21514" name="Text Box 10"/>
          <p:cNvSpPr txBox="1">
            <a:spLocks noChangeArrowheads="1"/>
          </p:cNvSpPr>
          <p:nvPr/>
        </p:nvSpPr>
        <p:spPr bwMode="auto">
          <a:xfrm>
            <a:off x="1123950" y="5262563"/>
            <a:ext cx="64992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0838" indent="-350838">
              <a:buFont typeface="Wingdings" pitchFamily="2" charset="2"/>
              <a:buChar char="Ø"/>
            </a:pPr>
            <a:r>
              <a:rPr lang="en-US" sz="2400" b="1">
                <a:latin typeface="Times New Roman" pitchFamily="18" charset="0"/>
              </a:rPr>
              <a:t>Customers have readily available alternatives for the same services or products</a:t>
            </a: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20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20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20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2000"/>
                                        <p:tgtEl>
                                          <p:spTgt spid="21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20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animBg="1"/>
      <p:bldP spid="21508" grpId="0" animBg="1"/>
      <p:bldP spid="21510" grpId="0" animBg="1"/>
      <p:bldP spid="21511" grpId="0"/>
      <p:bldP spid="21512" grpId="0"/>
      <p:bldP spid="21513" grpId="0"/>
      <p:bldP spid="215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Chapter 4: PowerPoint 4.19</a:t>
            </a:r>
          </a:p>
        </p:txBody>
      </p:sp>
      <p:sp>
        <p:nvSpPr>
          <p:cNvPr id="22530" name="WordArt 2"/>
          <p:cNvSpPr>
            <a:spLocks noChangeArrowheads="1" noChangeShapeType="1" noTextEdit="1"/>
          </p:cNvSpPr>
          <p:nvPr/>
        </p:nvSpPr>
        <p:spPr bwMode="auto">
          <a:xfrm>
            <a:off x="2436813" y="611188"/>
            <a:ext cx="4259262" cy="7048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ln w="12700">
                  <a:solidFill>
                    <a:srgbClr val="3366FF"/>
                  </a:solidFill>
                  <a:round/>
                  <a:headEnd/>
                  <a:tailEnd/>
                </a:ln>
                <a:latin typeface="Times New Roman"/>
                <a:cs typeface="Times New Roman"/>
              </a:rPr>
              <a:t>Suppliers</a:t>
            </a:r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681038" y="2220913"/>
            <a:ext cx="7026275" cy="984250"/>
          </a:xfrm>
          <a:prstGeom prst="rect">
            <a:avLst/>
          </a:prstGeom>
          <a:solidFill>
            <a:schemeClr val="bg1"/>
          </a:solidFill>
          <a:ln w="381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en-US" sz="2800" b="1">
                <a:latin typeface="Times New Roman" pitchFamily="18" charset="0"/>
              </a:rPr>
              <a:t>Bargaining power of suppliers often controls:</a:t>
            </a: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1219200" y="3484563"/>
            <a:ext cx="6199188" cy="914400"/>
          </a:xfrm>
          <a:prstGeom prst="rect">
            <a:avLst/>
          </a:prstGeom>
          <a:solidFill>
            <a:schemeClr val="bg1"/>
          </a:solidFill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0838" indent="-350838"/>
            <a:r>
              <a:rPr lang="en-US" sz="2600" b="1">
                <a:latin typeface="Times New Roman" pitchFamily="18" charset="0"/>
              </a:rPr>
              <a:t>1.	how much they can raise prices above their costs or</a:t>
            </a: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1219200" y="4749800"/>
            <a:ext cx="6199188" cy="914400"/>
          </a:xfrm>
          <a:prstGeom prst="rect">
            <a:avLst/>
          </a:prstGeom>
          <a:solidFill>
            <a:schemeClr val="bg1"/>
          </a:solidFill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0838" indent="-350838"/>
            <a:r>
              <a:rPr lang="en-US" sz="2600" b="1">
                <a:latin typeface="Times New Roman" pitchFamily="18" charset="0"/>
              </a:rPr>
              <a:t>2.	reduce the quality of goods and services they provide before losing customers</a:t>
            </a:r>
          </a:p>
        </p:txBody>
      </p:sp>
      <p:pic>
        <p:nvPicPr>
          <p:cNvPr id="22534" name="Picture 6" descr="MCj0367806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61263" y="3552825"/>
            <a:ext cx="1185862" cy="811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5" name="Picture 7" descr="MCBD10510_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26338" y="4583113"/>
            <a:ext cx="1435100" cy="111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6" name="Picture 8" descr="MMj01630210000[1]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45325" y="573088"/>
            <a:ext cx="1592263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900" decel="1000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800" decel="1000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800" decel="1000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 animBg="1"/>
      <p:bldP spid="22531" grpId="0" animBg="1"/>
      <p:bldP spid="22532" grpId="0" animBg="1"/>
      <p:bldP spid="2253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Chapter 4: PowerPoint 4.20 (Adapted from Figure 4.5)</a:t>
            </a:r>
          </a:p>
        </p:txBody>
      </p:sp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1755775" y="560388"/>
            <a:ext cx="6351588" cy="11049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2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200" b="1">
                <a:latin typeface="Times New Roman" pitchFamily="18" charset="0"/>
              </a:rPr>
              <a:t>Political-Legal Forces:  Managerial</a:t>
            </a:r>
          </a:p>
          <a:p>
            <a:pPr algn="ctr"/>
            <a:r>
              <a:rPr lang="en-US" sz="3200" b="1">
                <a:latin typeface="Times New Roman" pitchFamily="18" charset="0"/>
              </a:rPr>
              <a:t>Political Strategies</a:t>
            </a:r>
          </a:p>
        </p:txBody>
      </p:sp>
      <p:sp>
        <p:nvSpPr>
          <p:cNvPr id="23555" name="Oval 3"/>
          <p:cNvSpPr>
            <a:spLocks noChangeArrowheads="1"/>
          </p:cNvSpPr>
          <p:nvPr/>
        </p:nvSpPr>
        <p:spPr bwMode="auto">
          <a:xfrm>
            <a:off x="479425" y="2820988"/>
            <a:ext cx="3443288" cy="3338512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6" name="Oval 4"/>
          <p:cNvSpPr>
            <a:spLocks noChangeArrowheads="1"/>
          </p:cNvSpPr>
          <p:nvPr/>
        </p:nvSpPr>
        <p:spPr bwMode="auto">
          <a:xfrm>
            <a:off x="5448300" y="2820988"/>
            <a:ext cx="3443288" cy="3338512"/>
          </a:xfrm>
          <a:prstGeom prst="ellipse">
            <a:avLst/>
          </a:prstGeom>
          <a:solidFill>
            <a:schemeClr val="bg1"/>
          </a:solidFill>
          <a:ln w="254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7" name="Line 5"/>
          <p:cNvSpPr>
            <a:spLocks noChangeShapeType="1"/>
          </p:cNvSpPr>
          <p:nvPr/>
        </p:nvSpPr>
        <p:spPr bwMode="auto">
          <a:xfrm>
            <a:off x="4097338" y="4511675"/>
            <a:ext cx="1158875" cy="0"/>
          </a:xfrm>
          <a:prstGeom prst="line">
            <a:avLst/>
          </a:prstGeom>
          <a:noFill/>
          <a:ln w="50800">
            <a:solidFill>
              <a:srgbClr val="9900CC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793750" y="2165350"/>
            <a:ext cx="281463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600" b="1">
                <a:latin typeface="Times New Roman" pitchFamily="18" charset="0"/>
              </a:rPr>
              <a:t>Political Strategies</a:t>
            </a:r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5545138" y="2165350"/>
            <a:ext cx="3254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600" b="1">
                <a:latin typeface="Times New Roman" pitchFamily="18" charset="0"/>
              </a:rPr>
              <a:t>Political-Legal Forces</a:t>
            </a:r>
          </a:p>
        </p:txBody>
      </p:sp>
      <p:sp>
        <p:nvSpPr>
          <p:cNvPr id="23560" name="Text Box 8"/>
          <p:cNvSpPr txBox="1">
            <a:spLocks noChangeArrowheads="1"/>
          </p:cNvSpPr>
          <p:nvPr/>
        </p:nvSpPr>
        <p:spPr bwMode="auto">
          <a:xfrm>
            <a:off x="882650" y="3503613"/>
            <a:ext cx="2474913" cy="199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500" b="1">
                <a:latin typeface="Times New Roman" pitchFamily="18" charset="0"/>
              </a:rPr>
              <a:t> Negotiation</a:t>
            </a:r>
          </a:p>
          <a:p>
            <a:pPr>
              <a:buFont typeface="Wingdings" pitchFamily="2" charset="2"/>
              <a:buChar char="§"/>
            </a:pPr>
            <a:r>
              <a:rPr lang="en-US" sz="2500" b="1">
                <a:latin typeface="Times New Roman" pitchFamily="18" charset="0"/>
              </a:rPr>
              <a:t> Lobbying</a:t>
            </a:r>
          </a:p>
          <a:p>
            <a:pPr>
              <a:buFont typeface="Wingdings" pitchFamily="2" charset="2"/>
              <a:buChar char="§"/>
            </a:pPr>
            <a:r>
              <a:rPr lang="en-US" sz="2500" b="1">
                <a:latin typeface="Times New Roman" pitchFamily="18" charset="0"/>
              </a:rPr>
              <a:t> Alliance</a:t>
            </a:r>
          </a:p>
          <a:p>
            <a:pPr>
              <a:buFont typeface="Wingdings" pitchFamily="2" charset="2"/>
              <a:buChar char="§"/>
            </a:pPr>
            <a:r>
              <a:rPr lang="en-US" sz="2500" b="1">
                <a:latin typeface="Times New Roman" pitchFamily="18" charset="0"/>
              </a:rPr>
              <a:t> Representation</a:t>
            </a:r>
          </a:p>
          <a:p>
            <a:pPr>
              <a:buFont typeface="Wingdings" pitchFamily="2" charset="2"/>
              <a:buChar char="§"/>
            </a:pPr>
            <a:r>
              <a:rPr lang="en-US" sz="2500" b="1">
                <a:latin typeface="Times New Roman" pitchFamily="18" charset="0"/>
              </a:rPr>
              <a:t> Socialization</a:t>
            </a:r>
          </a:p>
        </p:txBody>
      </p:sp>
      <p:sp>
        <p:nvSpPr>
          <p:cNvPr id="23561" name="Text Box 9"/>
          <p:cNvSpPr txBox="1">
            <a:spLocks noChangeArrowheads="1"/>
          </p:cNvSpPr>
          <p:nvPr/>
        </p:nvSpPr>
        <p:spPr bwMode="auto">
          <a:xfrm>
            <a:off x="5768975" y="3351213"/>
            <a:ext cx="3017838" cy="237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228600" indent="-228600">
              <a:buFont typeface="Wingdings" pitchFamily="2" charset="2"/>
              <a:buChar char="§"/>
            </a:pPr>
            <a:r>
              <a:rPr lang="en-US" sz="2500" b="1">
                <a:latin typeface="Times New Roman" pitchFamily="18" charset="0"/>
              </a:rPr>
              <a:t>Political action</a:t>
            </a:r>
            <a:br>
              <a:rPr lang="en-US" sz="2500" b="1">
                <a:latin typeface="Times New Roman" pitchFamily="18" charset="0"/>
              </a:rPr>
            </a:br>
            <a:r>
              <a:rPr lang="en-US" sz="2500" b="1">
                <a:latin typeface="Times New Roman" pitchFamily="18" charset="0"/>
              </a:rPr>
              <a:t>committees (PACs)</a:t>
            </a:r>
          </a:p>
          <a:p>
            <a:pPr marL="228600" indent="-228600">
              <a:buFont typeface="Wingdings" pitchFamily="2" charset="2"/>
              <a:buChar char="§"/>
            </a:pPr>
            <a:r>
              <a:rPr lang="en-US" sz="2500" b="1">
                <a:latin typeface="Times New Roman" pitchFamily="18" charset="0"/>
              </a:rPr>
              <a:t>Laws</a:t>
            </a:r>
          </a:p>
          <a:p>
            <a:pPr marL="228600" indent="-228600">
              <a:buFont typeface="Wingdings" pitchFamily="2" charset="2"/>
              <a:buChar char="§"/>
            </a:pPr>
            <a:r>
              <a:rPr lang="en-US" sz="2500" b="1">
                <a:latin typeface="Times New Roman" pitchFamily="18" charset="0"/>
              </a:rPr>
              <a:t>Government</a:t>
            </a:r>
          </a:p>
          <a:p>
            <a:pPr marL="228600" indent="-228600">
              <a:buFont typeface="Wingdings" pitchFamily="2" charset="2"/>
              <a:buChar char="§"/>
            </a:pPr>
            <a:r>
              <a:rPr lang="en-US" sz="2500" b="1">
                <a:latin typeface="Times New Roman" pitchFamily="18" charset="0"/>
              </a:rPr>
              <a:t>Labor unions</a:t>
            </a:r>
          </a:p>
          <a:p>
            <a:pPr marL="228600" indent="-228600">
              <a:buFont typeface="Wingdings" pitchFamily="2" charset="2"/>
              <a:buChar char="§"/>
            </a:pPr>
            <a:r>
              <a:rPr lang="en-US" sz="2500" b="1">
                <a:latin typeface="Times New Roman" pitchFamily="18" charset="0"/>
              </a:rPr>
              <a:t>Others</a:t>
            </a:r>
          </a:p>
        </p:txBody>
      </p:sp>
    </p:spTree>
  </p:cSld>
  <p:clrMapOvr>
    <a:masterClrMapping/>
  </p:clrMapOvr>
  <p:transition spd="med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 animBg="1"/>
      <p:bldP spid="23555" grpId="0" animBg="1"/>
      <p:bldP spid="23556" grpId="0" animBg="1"/>
      <p:bldP spid="23557" grpId="0" animBg="1"/>
      <p:bldP spid="23558" grpId="0"/>
      <p:bldP spid="23559" grpId="0"/>
      <p:bldP spid="23560" grpId="0"/>
      <p:bldP spid="2356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Chapter 4: PowerPoint 4.21 (Adapted from Figure 4.6)</a:t>
            </a:r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2224088" y="2227263"/>
            <a:ext cx="5335587" cy="1433512"/>
          </a:xfrm>
          <a:prstGeom prst="rect">
            <a:avLst/>
          </a:prstGeom>
          <a:solidFill>
            <a:schemeClr val="bg1"/>
          </a:solidFill>
          <a:ln w="15875">
            <a:solidFill>
              <a:srgbClr val="8E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>
                <a:latin typeface="Times New Roman" pitchFamily="18" charset="0"/>
              </a:rPr>
              <a:t>Technology</a:t>
            </a: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366713" y="4465638"/>
            <a:ext cx="1917700" cy="1052512"/>
          </a:xfrm>
          <a:prstGeom prst="rect">
            <a:avLst/>
          </a:prstGeom>
          <a:solidFill>
            <a:schemeClr val="bg1"/>
          </a:solidFill>
          <a:ln w="15875">
            <a:solidFill>
              <a:srgbClr val="8E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500" b="1">
                <a:latin typeface="Times New Roman" pitchFamily="18" charset="0"/>
              </a:rPr>
              <a:t>Workplace</a:t>
            </a: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2471738" y="4465638"/>
            <a:ext cx="1917700" cy="1052512"/>
          </a:xfrm>
          <a:prstGeom prst="rect">
            <a:avLst/>
          </a:prstGeom>
          <a:solidFill>
            <a:schemeClr val="bg1"/>
          </a:solidFill>
          <a:ln w="15875">
            <a:solidFill>
              <a:srgbClr val="8E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500" b="1">
                <a:latin typeface="Times New Roman" pitchFamily="18" charset="0"/>
              </a:rPr>
              <a:t>Strategy</a:t>
            </a: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4595813" y="4465638"/>
            <a:ext cx="2284412" cy="1052512"/>
          </a:xfrm>
          <a:prstGeom prst="rect">
            <a:avLst/>
          </a:prstGeom>
          <a:solidFill>
            <a:schemeClr val="bg1"/>
          </a:solidFill>
          <a:ln w="15875">
            <a:solidFill>
              <a:srgbClr val="8E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500" b="1">
                <a:latin typeface="Times New Roman" pitchFamily="18" charset="0"/>
              </a:rPr>
              <a:t>Manufacturing</a:t>
            </a:r>
          </a:p>
        </p:txBody>
      </p:sp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7080250" y="4465638"/>
            <a:ext cx="1903413" cy="1052512"/>
          </a:xfrm>
          <a:prstGeom prst="rect">
            <a:avLst/>
          </a:prstGeom>
          <a:solidFill>
            <a:schemeClr val="bg1"/>
          </a:solidFill>
          <a:ln w="15875">
            <a:solidFill>
              <a:srgbClr val="8E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500" b="1">
                <a:latin typeface="Times New Roman" pitchFamily="18" charset="0"/>
              </a:rPr>
              <a:t>Distribution</a:t>
            </a:r>
          </a:p>
        </p:txBody>
      </p:sp>
      <p:sp>
        <p:nvSpPr>
          <p:cNvPr id="24583" name="WordArt 7"/>
          <p:cNvSpPr>
            <a:spLocks noChangeArrowheads="1" noChangeShapeType="1" noTextEdit="1"/>
          </p:cNvSpPr>
          <p:nvPr/>
        </p:nvSpPr>
        <p:spPr bwMode="auto">
          <a:xfrm>
            <a:off x="1971675" y="388938"/>
            <a:ext cx="6143625" cy="12525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ln w="9525">
                  <a:solidFill>
                    <a:srgbClr val="CCFFFF"/>
                  </a:solidFill>
                  <a:round/>
                  <a:headEnd/>
                  <a:tailEnd/>
                </a:ln>
                <a:latin typeface="Times New Roman"/>
                <a:cs typeface="Times New Roman"/>
              </a:rPr>
              <a:t>Technology Forces: Technology</a:t>
            </a:r>
          </a:p>
          <a:p>
            <a:pPr algn="ctr"/>
            <a:r>
              <a:rPr lang="en-US" sz="3600" b="1" kern="10">
                <a:ln w="9525">
                  <a:solidFill>
                    <a:srgbClr val="CCFFFF"/>
                  </a:solidFill>
                  <a:round/>
                  <a:headEnd/>
                  <a:tailEnd/>
                </a:ln>
                <a:latin typeface="Times New Roman"/>
                <a:cs typeface="Times New Roman"/>
              </a:rPr>
              <a:t>Impacts on Organizations</a:t>
            </a:r>
          </a:p>
        </p:txBody>
      </p:sp>
      <p:sp>
        <p:nvSpPr>
          <p:cNvPr id="24584" name="Line 8"/>
          <p:cNvSpPr>
            <a:spLocks noChangeShapeType="1"/>
          </p:cNvSpPr>
          <p:nvPr/>
        </p:nvSpPr>
        <p:spPr bwMode="auto">
          <a:xfrm flipH="1">
            <a:off x="1401763" y="3641725"/>
            <a:ext cx="822325" cy="808038"/>
          </a:xfrm>
          <a:prstGeom prst="line">
            <a:avLst/>
          </a:prstGeom>
          <a:noFill/>
          <a:ln w="15875">
            <a:solidFill>
              <a:srgbClr val="8E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4585" name="Line 9"/>
          <p:cNvSpPr>
            <a:spLocks noChangeShapeType="1"/>
          </p:cNvSpPr>
          <p:nvPr/>
        </p:nvSpPr>
        <p:spPr bwMode="auto">
          <a:xfrm flipH="1">
            <a:off x="3348038" y="3657600"/>
            <a:ext cx="203200" cy="804863"/>
          </a:xfrm>
          <a:prstGeom prst="line">
            <a:avLst/>
          </a:prstGeom>
          <a:noFill/>
          <a:ln w="15875">
            <a:solidFill>
              <a:srgbClr val="8E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4586" name="Line 10"/>
          <p:cNvSpPr>
            <a:spLocks noChangeShapeType="1"/>
          </p:cNvSpPr>
          <p:nvPr/>
        </p:nvSpPr>
        <p:spPr bwMode="auto">
          <a:xfrm>
            <a:off x="5546725" y="3657600"/>
            <a:ext cx="466725" cy="808038"/>
          </a:xfrm>
          <a:prstGeom prst="line">
            <a:avLst/>
          </a:prstGeom>
          <a:noFill/>
          <a:ln w="15875">
            <a:solidFill>
              <a:srgbClr val="8E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4587" name="Line 11"/>
          <p:cNvSpPr>
            <a:spLocks noChangeShapeType="1"/>
          </p:cNvSpPr>
          <p:nvPr/>
        </p:nvSpPr>
        <p:spPr bwMode="auto">
          <a:xfrm>
            <a:off x="7559675" y="3671888"/>
            <a:ext cx="762000" cy="777875"/>
          </a:xfrm>
          <a:prstGeom prst="line">
            <a:avLst/>
          </a:prstGeom>
          <a:noFill/>
          <a:ln w="15875">
            <a:solidFill>
              <a:srgbClr val="8E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20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0" dur="20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3" dur="20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6" dur="20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 animBg="1"/>
      <p:bldP spid="24579" grpId="0" animBg="1"/>
      <p:bldP spid="24580" grpId="0" animBg="1"/>
      <p:bldP spid="24581" grpId="0" animBg="1"/>
      <p:bldP spid="24582" grpId="0" animBg="1"/>
      <p:bldP spid="24583" grpId="0" animBg="1"/>
      <p:bldP spid="24584" grpId="0" animBg="1"/>
      <p:bldP spid="24585" grpId="0" animBg="1"/>
      <p:bldP spid="24586" grpId="0" animBg="1"/>
      <p:bldP spid="2458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Chapter 4: PowerPoint 4.23</a:t>
            </a:r>
          </a:p>
        </p:txBody>
      </p:sp>
      <p:sp>
        <p:nvSpPr>
          <p:cNvPr id="26626" name="WordArt 2"/>
          <p:cNvSpPr>
            <a:spLocks noChangeArrowheads="1" noChangeShapeType="1" noTextEdit="1"/>
          </p:cNvSpPr>
          <p:nvPr/>
        </p:nvSpPr>
        <p:spPr bwMode="auto">
          <a:xfrm>
            <a:off x="2233613" y="444500"/>
            <a:ext cx="5180012" cy="120015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/>
            <a:r>
              <a:rPr lang="en-US" sz="3600" b="1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Times New Roman"/>
                <a:cs typeface="Times New Roman"/>
              </a:rPr>
              <a:t>Technology's Impact in the Workplace</a:t>
            </a:r>
          </a:p>
        </p:txBody>
      </p:sp>
      <p:pic>
        <p:nvPicPr>
          <p:cNvPr id="26627" name="Picture 3" descr="j0296945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66050" y="541338"/>
            <a:ext cx="973138" cy="115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8" name="AutoShape 4"/>
          <p:cNvSpPr>
            <a:spLocks noChangeArrowheads="1"/>
          </p:cNvSpPr>
          <p:nvPr/>
        </p:nvSpPr>
        <p:spPr bwMode="auto">
          <a:xfrm>
            <a:off x="666750" y="1955800"/>
            <a:ext cx="7519988" cy="1119188"/>
          </a:xfrm>
          <a:prstGeom prst="hexagon">
            <a:avLst>
              <a:gd name="adj" fmla="val 167979"/>
              <a:gd name="vf" fmla="val 115470"/>
            </a:avLst>
          </a:prstGeom>
          <a:solidFill>
            <a:schemeClr val="bg1"/>
          </a:solidFill>
          <a:ln w="15875">
            <a:solidFill>
              <a:srgbClr val="00808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350838" indent="-350838">
              <a:buFont typeface="Wingdings" pitchFamily="2" charset="2"/>
              <a:buChar char="§"/>
            </a:pPr>
            <a:r>
              <a:rPr lang="en-US" sz="2600" b="1">
                <a:latin typeface="Times New Roman" pitchFamily="18" charset="0"/>
              </a:rPr>
              <a:t>Workers need greater problem-</a:t>
            </a:r>
            <a:br>
              <a:rPr lang="en-US" sz="2600" b="1">
                <a:latin typeface="Times New Roman" pitchFamily="18" charset="0"/>
              </a:rPr>
            </a:br>
            <a:r>
              <a:rPr lang="en-US" sz="2600" b="1">
                <a:latin typeface="Times New Roman" pitchFamily="18" charset="0"/>
              </a:rPr>
              <a:t>solving skills</a:t>
            </a:r>
          </a:p>
        </p:txBody>
      </p:sp>
      <p:sp>
        <p:nvSpPr>
          <p:cNvPr id="26629" name="AutoShape 5"/>
          <p:cNvSpPr>
            <a:spLocks noChangeArrowheads="1"/>
          </p:cNvSpPr>
          <p:nvPr/>
        </p:nvSpPr>
        <p:spPr bwMode="auto">
          <a:xfrm>
            <a:off x="666750" y="3546475"/>
            <a:ext cx="7519988" cy="1012825"/>
          </a:xfrm>
          <a:prstGeom prst="hexagon">
            <a:avLst>
              <a:gd name="adj" fmla="val 185619"/>
              <a:gd name="vf" fmla="val 115470"/>
            </a:avLst>
          </a:prstGeom>
          <a:solidFill>
            <a:schemeClr val="bg1"/>
          </a:solidFill>
          <a:ln w="19050">
            <a:solidFill>
              <a:srgbClr val="00808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350838" indent="-350838">
              <a:buFont typeface="Wingdings" pitchFamily="2" charset="2"/>
              <a:buChar char="§"/>
            </a:pPr>
            <a:r>
              <a:rPr lang="en-US" sz="2600" b="1">
                <a:latin typeface="Times New Roman" pitchFamily="18" charset="0"/>
              </a:rPr>
              <a:t>Outsourcing routine tasks</a:t>
            </a:r>
          </a:p>
        </p:txBody>
      </p:sp>
      <p:sp>
        <p:nvSpPr>
          <p:cNvPr id="26630" name="AutoShape 6"/>
          <p:cNvSpPr>
            <a:spLocks noChangeArrowheads="1"/>
          </p:cNvSpPr>
          <p:nvPr/>
        </p:nvSpPr>
        <p:spPr bwMode="auto">
          <a:xfrm>
            <a:off x="666750" y="5013325"/>
            <a:ext cx="7519988" cy="1012825"/>
          </a:xfrm>
          <a:prstGeom prst="hexagon">
            <a:avLst>
              <a:gd name="adj" fmla="val 185619"/>
              <a:gd name="vf" fmla="val 115470"/>
            </a:avLst>
          </a:prstGeom>
          <a:solidFill>
            <a:schemeClr val="bg1"/>
          </a:solidFill>
          <a:ln w="15875">
            <a:solidFill>
              <a:srgbClr val="00808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350838" indent="-350838">
              <a:buFont typeface="Wingdings" pitchFamily="2" charset="2"/>
              <a:buChar char="§"/>
            </a:pPr>
            <a:r>
              <a:rPr lang="en-US" sz="2600" b="1">
                <a:latin typeface="Times New Roman" pitchFamily="18" charset="0"/>
              </a:rPr>
              <a:t>Virtual organizations</a:t>
            </a:r>
          </a:p>
        </p:txBody>
      </p:sp>
    </p:spTree>
  </p:cSld>
  <p:clrMapOvr>
    <a:masterClrMapping/>
  </p:clrMapOvr>
  <p:transition spd="med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 animBg="1"/>
      <p:bldP spid="26628" grpId="0" animBg="1"/>
      <p:bldP spid="26629" grpId="0" animBg="1"/>
      <p:bldP spid="2663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Chapter 4: PowerPoint 4.24</a:t>
            </a:r>
          </a:p>
        </p:txBody>
      </p:sp>
      <p:sp>
        <p:nvSpPr>
          <p:cNvPr id="27650" name="WordArt 2"/>
          <p:cNvSpPr>
            <a:spLocks noChangeArrowheads="1" noChangeShapeType="1" noTextEdit="1"/>
          </p:cNvSpPr>
          <p:nvPr/>
        </p:nvSpPr>
        <p:spPr bwMode="auto">
          <a:xfrm>
            <a:off x="1677988" y="579438"/>
            <a:ext cx="6419850" cy="7667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ln w="15875">
                  <a:solidFill>
                    <a:srgbClr val="008000"/>
                  </a:solidFill>
                  <a:round/>
                  <a:headEnd/>
                  <a:tailEnd/>
                </a:ln>
                <a:latin typeface="Times New Roman"/>
                <a:cs typeface="Times New Roman"/>
              </a:rPr>
              <a:t>Technology's Impact on Strategy</a:t>
            </a:r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1317625" y="2122488"/>
            <a:ext cx="7148513" cy="427355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0838" indent="-350838">
              <a:spcAft>
                <a:spcPct val="35000"/>
              </a:spcAft>
              <a:buFont typeface="Wingdings" pitchFamily="2" charset="2"/>
              <a:buNone/>
            </a:pPr>
            <a:endParaRPr lang="en-US" sz="2600" b="1">
              <a:latin typeface="Times New Roman" pitchFamily="18" charset="0"/>
            </a:endParaRPr>
          </a:p>
          <a:p>
            <a:pPr marL="350838" indent="-350838">
              <a:spcAft>
                <a:spcPct val="35000"/>
              </a:spcAft>
              <a:buFont typeface="Wingdings" pitchFamily="2" charset="2"/>
              <a:buNone/>
            </a:pPr>
            <a:endParaRPr lang="en-US" sz="2600" b="1">
              <a:latin typeface="Times New Roman" pitchFamily="18" charset="0"/>
            </a:endParaRPr>
          </a:p>
          <a:p>
            <a:pPr marL="350838" indent="-350838">
              <a:spcAft>
                <a:spcPct val="35000"/>
              </a:spcAft>
              <a:buFont typeface="Wingdings" pitchFamily="2" charset="2"/>
              <a:buNone/>
            </a:pPr>
            <a:endParaRPr lang="en-US" sz="2600" b="1">
              <a:latin typeface="Times New Roman" pitchFamily="18" charset="0"/>
            </a:endParaRPr>
          </a:p>
          <a:p>
            <a:pPr marL="350838" indent="-350838">
              <a:spcAft>
                <a:spcPct val="35000"/>
              </a:spcAft>
              <a:buFont typeface="Wingdings" pitchFamily="2" charset="2"/>
              <a:buNone/>
            </a:pPr>
            <a:endParaRPr lang="en-US" sz="2600" b="1">
              <a:latin typeface="Times New Roman" pitchFamily="18" charset="0"/>
            </a:endParaRPr>
          </a:p>
          <a:p>
            <a:pPr marL="350838" indent="-350838">
              <a:spcAft>
                <a:spcPct val="35000"/>
              </a:spcAft>
              <a:buFont typeface="Wingdings" pitchFamily="2" charset="2"/>
              <a:buNone/>
            </a:pPr>
            <a:endParaRPr lang="en-US" sz="2600" b="1">
              <a:latin typeface="Times New Roman" pitchFamily="18" charset="0"/>
            </a:endParaRPr>
          </a:p>
          <a:p>
            <a:pPr marL="350838" indent="-350838">
              <a:spcAft>
                <a:spcPct val="35000"/>
              </a:spcAft>
              <a:buFont typeface="Wingdings" pitchFamily="2" charset="2"/>
              <a:buNone/>
            </a:pPr>
            <a:endParaRPr lang="en-US" sz="2600" b="1">
              <a:latin typeface="Times New Roman" pitchFamily="18" charset="0"/>
            </a:endParaRPr>
          </a:p>
          <a:p>
            <a:pPr marL="350838" indent="-350838">
              <a:spcAft>
                <a:spcPct val="35000"/>
              </a:spcAft>
              <a:buFont typeface="Wingdings" pitchFamily="2" charset="2"/>
              <a:buNone/>
            </a:pPr>
            <a:endParaRPr lang="en-US" sz="2600" b="1">
              <a:latin typeface="Times New Roman" pitchFamily="18" charset="0"/>
            </a:endParaRPr>
          </a:p>
          <a:p>
            <a:pPr marL="350838" indent="-350838">
              <a:spcAft>
                <a:spcPct val="35000"/>
              </a:spcAft>
              <a:buFont typeface="Wingdings" pitchFamily="2" charset="2"/>
              <a:buNone/>
            </a:pPr>
            <a:endParaRPr lang="en-US" sz="2600" b="1">
              <a:latin typeface="Times New Roman" pitchFamily="18" charset="0"/>
            </a:endParaRPr>
          </a:p>
        </p:txBody>
      </p:sp>
      <p:pic>
        <p:nvPicPr>
          <p:cNvPr id="27652" name="Picture 4" descr="MCj0197754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88288" y="820738"/>
            <a:ext cx="1160462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3" name="Picture 5" descr="MMj02828840000[1]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45475" y="196850"/>
            <a:ext cx="609600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1349375" y="2251075"/>
            <a:ext cx="6810375" cy="3965575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0838" indent="-350838">
              <a:spcAft>
                <a:spcPct val="35000"/>
              </a:spcAft>
              <a:buFont typeface="Wingdings" pitchFamily="2" charset="2"/>
              <a:buChar char="Ø"/>
            </a:pPr>
            <a:r>
              <a:rPr lang="en-US" sz="2600">
                <a:latin typeface="Times New Roman" pitchFamily="18" charset="0"/>
              </a:rPr>
              <a:t>Faster new product introductions to market</a:t>
            </a:r>
          </a:p>
          <a:p>
            <a:pPr marL="350838" indent="-350838">
              <a:spcAft>
                <a:spcPct val="35000"/>
              </a:spcAft>
              <a:buFont typeface="Wingdings" pitchFamily="2" charset="2"/>
              <a:buChar char="Ø"/>
            </a:pPr>
            <a:r>
              <a:rPr lang="en-US" sz="2600">
                <a:latin typeface="Times New Roman" pitchFamily="18" charset="0"/>
              </a:rPr>
              <a:t>Entrance of “electronic” competitors</a:t>
            </a:r>
          </a:p>
          <a:p>
            <a:pPr marL="350838" indent="-350838">
              <a:spcAft>
                <a:spcPct val="35000"/>
              </a:spcAft>
              <a:buFont typeface="Wingdings" pitchFamily="2" charset="2"/>
              <a:buChar char="Ø"/>
            </a:pPr>
            <a:r>
              <a:rPr lang="en-US" sz="2600">
                <a:latin typeface="Times New Roman" pitchFamily="18" charset="0"/>
              </a:rPr>
              <a:t>Formation of “electronic shopping malls”</a:t>
            </a:r>
          </a:p>
          <a:p>
            <a:pPr marL="350838" indent="-350838">
              <a:spcAft>
                <a:spcPct val="35000"/>
              </a:spcAft>
              <a:buFont typeface="Wingdings" pitchFamily="2" charset="2"/>
              <a:buChar char="Ø"/>
            </a:pPr>
            <a:r>
              <a:rPr lang="en-US" sz="2600">
                <a:latin typeface="Times New Roman" pitchFamily="18" charset="0"/>
              </a:rPr>
              <a:t>Wider choice of suppliers for company</a:t>
            </a:r>
          </a:p>
          <a:p>
            <a:pPr marL="350838" indent="-350838">
              <a:spcAft>
                <a:spcPct val="35000"/>
              </a:spcAft>
              <a:buFont typeface="Wingdings" pitchFamily="2" charset="2"/>
              <a:buChar char="Ø"/>
            </a:pPr>
            <a:r>
              <a:rPr lang="en-US" sz="2600">
                <a:latin typeface="Times New Roman" pitchFamily="18" charset="0"/>
              </a:rPr>
              <a:t>More substitute goods and services available to company</a:t>
            </a:r>
          </a:p>
          <a:p>
            <a:pPr marL="350838" indent="-350838">
              <a:spcAft>
                <a:spcPct val="35000"/>
              </a:spcAft>
              <a:buFont typeface="Wingdings" pitchFamily="2" charset="2"/>
              <a:buChar char="Ø"/>
            </a:pPr>
            <a:r>
              <a:rPr lang="en-US" sz="2600">
                <a:latin typeface="Times New Roman" pitchFamily="18" charset="0"/>
              </a:rPr>
              <a:t>Product differentiation based on technological sophistication</a:t>
            </a:r>
          </a:p>
        </p:txBody>
      </p:sp>
    </p:spTree>
  </p:cSld>
  <p:clrMapOvr>
    <a:masterClrMapping/>
  </p:clrMapOvr>
  <p:transition spd="med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76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76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76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76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6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76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6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276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276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9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0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276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76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276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76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600" decel="100000"/>
                                        <p:tgtEl>
                                          <p:spTgt spid="276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600" decel="100000" fill="hold"/>
                                        <p:tgtEl>
                                          <p:spTgt spid="276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00" decel="100000" fill="hold"/>
                                        <p:tgtEl>
                                          <p:spTgt spid="276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600" decel="100000" fill="hold"/>
                                        <p:tgtEl>
                                          <p:spTgt spid="276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76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76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 animBg="1"/>
      <p:bldP spid="2765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Chapter 4: PowerPoint 4.25</a:t>
            </a:r>
          </a:p>
        </p:txBody>
      </p:sp>
      <p:sp>
        <p:nvSpPr>
          <p:cNvPr id="28674" name="AutoShape 2"/>
          <p:cNvSpPr>
            <a:spLocks noChangeArrowheads="1"/>
          </p:cNvSpPr>
          <p:nvPr/>
        </p:nvSpPr>
        <p:spPr bwMode="auto">
          <a:xfrm>
            <a:off x="1038225" y="1630363"/>
            <a:ext cx="7335838" cy="46355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75" name="WordArt 3"/>
          <p:cNvSpPr>
            <a:spLocks noChangeArrowheads="1" noChangeShapeType="1" noTextEdit="1"/>
          </p:cNvSpPr>
          <p:nvPr/>
        </p:nvSpPr>
        <p:spPr bwMode="auto">
          <a:xfrm>
            <a:off x="1677988" y="706438"/>
            <a:ext cx="6419850" cy="7667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ln w="12700">
                  <a:solidFill>
                    <a:srgbClr val="BC00BC"/>
                  </a:solidFill>
                  <a:round/>
                  <a:headEnd/>
                  <a:tailEnd/>
                </a:ln>
                <a:latin typeface="Times New Roman"/>
                <a:cs typeface="Times New Roman"/>
              </a:rPr>
              <a:t>Technology's Impact on Manufacturing</a:t>
            </a:r>
          </a:p>
        </p:txBody>
      </p:sp>
      <p:sp>
        <p:nvSpPr>
          <p:cNvPr id="28676" name="Line 4"/>
          <p:cNvSpPr>
            <a:spLocks noChangeShapeType="1"/>
          </p:cNvSpPr>
          <p:nvPr/>
        </p:nvSpPr>
        <p:spPr bwMode="auto">
          <a:xfrm>
            <a:off x="2224088" y="4775200"/>
            <a:ext cx="496728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77" name="Line 5"/>
          <p:cNvSpPr>
            <a:spLocks noChangeShapeType="1"/>
          </p:cNvSpPr>
          <p:nvPr/>
        </p:nvSpPr>
        <p:spPr bwMode="auto">
          <a:xfrm>
            <a:off x="3400425" y="3295650"/>
            <a:ext cx="26193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3662363" y="2403475"/>
            <a:ext cx="2162175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500" b="1">
                <a:latin typeface="Times New Roman" pitchFamily="18" charset="0"/>
              </a:rPr>
              <a:t>Mass</a:t>
            </a:r>
            <a:br>
              <a:rPr lang="en-US" sz="2500" b="1">
                <a:latin typeface="Times New Roman" pitchFamily="18" charset="0"/>
              </a:rPr>
            </a:br>
            <a:r>
              <a:rPr lang="en-US" sz="2500" b="1">
                <a:latin typeface="Times New Roman" pitchFamily="18" charset="0"/>
              </a:rPr>
              <a:t>Customization</a:t>
            </a:r>
          </a:p>
        </p:txBody>
      </p:sp>
      <p:sp>
        <p:nvSpPr>
          <p:cNvPr id="28679" name="Text Box 7"/>
          <p:cNvSpPr txBox="1">
            <a:spLocks noChangeArrowheads="1"/>
          </p:cNvSpPr>
          <p:nvPr/>
        </p:nvSpPr>
        <p:spPr bwMode="auto">
          <a:xfrm>
            <a:off x="3270250" y="3606800"/>
            <a:ext cx="2930525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500" b="1">
                <a:latin typeface="Times New Roman" pitchFamily="18" charset="0"/>
              </a:rPr>
              <a:t>Reduction in</a:t>
            </a:r>
            <a:br>
              <a:rPr lang="en-US" sz="2500" b="1">
                <a:latin typeface="Times New Roman" pitchFamily="18" charset="0"/>
              </a:rPr>
            </a:br>
            <a:r>
              <a:rPr lang="en-US" sz="2500" b="1">
                <a:latin typeface="Times New Roman" pitchFamily="18" charset="0"/>
              </a:rPr>
              <a:t>Manufacturing time</a:t>
            </a:r>
          </a:p>
        </p:txBody>
      </p:sp>
      <p:sp>
        <p:nvSpPr>
          <p:cNvPr id="28680" name="Text Box 8"/>
          <p:cNvSpPr txBox="1">
            <a:spLocks noChangeArrowheads="1"/>
          </p:cNvSpPr>
          <p:nvPr/>
        </p:nvSpPr>
        <p:spPr bwMode="auto">
          <a:xfrm>
            <a:off x="2381250" y="5272088"/>
            <a:ext cx="465455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500" b="1">
                <a:latin typeface="Times New Roman" pitchFamily="18" charset="0"/>
              </a:rPr>
              <a:t>Outsourcing of routine jobs</a:t>
            </a:r>
          </a:p>
        </p:txBody>
      </p:sp>
    </p:spTree>
  </p:cSld>
  <p:clrMapOvr>
    <a:masterClrMapping/>
  </p:clrMapOvr>
  <p:transition spd="med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28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animBg="1"/>
      <p:bldP spid="28675" grpId="0" animBg="1"/>
      <p:bldP spid="28676" grpId="0" animBg="1"/>
      <p:bldP spid="28677" grpId="0" animBg="1"/>
      <p:bldP spid="28678" grpId="0"/>
      <p:bldP spid="28679" grpId="0"/>
      <p:bldP spid="2868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Chapter 4: PowerPoint 4.26</a:t>
            </a:r>
          </a:p>
        </p:txBody>
      </p:sp>
      <p:sp>
        <p:nvSpPr>
          <p:cNvPr id="29698" name="WordArt 2"/>
          <p:cNvSpPr>
            <a:spLocks noChangeArrowheads="1" noChangeShapeType="1" noTextEdit="1"/>
          </p:cNvSpPr>
          <p:nvPr/>
        </p:nvSpPr>
        <p:spPr bwMode="auto">
          <a:xfrm>
            <a:off x="1860550" y="579438"/>
            <a:ext cx="6121400" cy="828675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en-US" sz="3600" b="1" kern="10">
                <a:ln w="9525">
                  <a:solidFill>
                    <a:srgbClr val="3366FF"/>
                  </a:solidFill>
                  <a:round/>
                  <a:headEnd/>
                  <a:tailEnd/>
                </a:ln>
                <a:latin typeface="Times New Roman"/>
                <a:cs typeface="Times New Roman"/>
              </a:rPr>
              <a:t>Technology's Impact on Distribution</a:t>
            </a:r>
          </a:p>
        </p:txBody>
      </p:sp>
      <p:sp>
        <p:nvSpPr>
          <p:cNvPr id="29699" name="Pyr1"/>
          <p:cNvSpPr>
            <a:spLocks noEditPoints="1" noChangeArrowheads="1"/>
          </p:cNvSpPr>
          <p:nvPr/>
        </p:nvSpPr>
        <p:spPr bwMode="auto">
          <a:xfrm>
            <a:off x="3159125" y="1230313"/>
            <a:ext cx="3175000" cy="2090737"/>
          </a:xfrm>
          <a:custGeom>
            <a:avLst/>
            <a:gdLst>
              <a:gd name="T0" fmla="*/ 1587500 w 21600"/>
              <a:gd name="T1" fmla="*/ 0 h 21600"/>
              <a:gd name="T2" fmla="*/ 3175000 w 21600"/>
              <a:gd name="T3" fmla="*/ 2090737 h 21600"/>
              <a:gd name="T4" fmla="*/ 0 w 21600"/>
              <a:gd name="T5" fmla="*/ 2090737 h 21600"/>
              <a:gd name="T6" fmla="*/ 0 60000 65536"/>
              <a:gd name="T7" fmla="*/ 0 60000 65536"/>
              <a:gd name="T8" fmla="*/ 0 60000 65536"/>
              <a:gd name="T9" fmla="*/ 5400 w 21600"/>
              <a:gd name="T10" fmla="*/ 11800 h 21600"/>
              <a:gd name="T11" fmla="*/ 16200 w 21600"/>
              <a:gd name="T12" fmla="*/ 20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lnTo>
                  <a:pt x="10800" y="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00" name="Pyr3"/>
          <p:cNvSpPr>
            <a:spLocks noEditPoints="1" noChangeArrowheads="1"/>
          </p:cNvSpPr>
          <p:nvPr/>
        </p:nvSpPr>
        <p:spPr bwMode="auto">
          <a:xfrm>
            <a:off x="2300288" y="3308350"/>
            <a:ext cx="4900612" cy="1484313"/>
          </a:xfrm>
          <a:custGeom>
            <a:avLst/>
            <a:gdLst>
              <a:gd name="T0" fmla="*/ 854884 w 21600"/>
              <a:gd name="T1" fmla="*/ 0 h 21600"/>
              <a:gd name="T2" fmla="*/ 4045501 w 21600"/>
              <a:gd name="T3" fmla="*/ 0 h 21600"/>
              <a:gd name="T4" fmla="*/ 4900612 w 21600"/>
              <a:gd name="T5" fmla="*/ 1484313 h 21600"/>
              <a:gd name="T6" fmla="*/ 0 w 21600"/>
              <a:gd name="T7" fmla="*/ 1484313 h 21600"/>
              <a:gd name="T8" fmla="*/ 0 60000 65536"/>
              <a:gd name="T9" fmla="*/ 0 60000 65536"/>
              <a:gd name="T10" fmla="*/ 0 60000 65536"/>
              <a:gd name="T11" fmla="*/ 0 60000 65536"/>
              <a:gd name="T12" fmla="*/ 5287 w 21600"/>
              <a:gd name="T13" fmla="*/ 500 h 21600"/>
              <a:gd name="T14" fmla="*/ 16312 w 21600"/>
              <a:gd name="T15" fmla="*/ 21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3768" y="0"/>
                </a:moveTo>
                <a:lnTo>
                  <a:pt x="17831" y="0"/>
                </a:lnTo>
                <a:lnTo>
                  <a:pt x="21600" y="21600"/>
                </a:lnTo>
                <a:lnTo>
                  <a:pt x="0" y="21600"/>
                </a:lnTo>
                <a:lnTo>
                  <a:pt x="3768" y="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01" name="Pyr4"/>
          <p:cNvSpPr>
            <a:spLocks noEditPoints="1" noChangeArrowheads="1"/>
          </p:cNvSpPr>
          <p:nvPr/>
        </p:nvSpPr>
        <p:spPr bwMode="auto">
          <a:xfrm>
            <a:off x="1431925" y="4784725"/>
            <a:ext cx="6629400" cy="1485900"/>
          </a:xfrm>
          <a:custGeom>
            <a:avLst/>
            <a:gdLst>
              <a:gd name="T0" fmla="*/ 857218 w 21600"/>
              <a:gd name="T1" fmla="*/ 0 h 21600"/>
              <a:gd name="T2" fmla="*/ 5771875 w 21600"/>
              <a:gd name="T3" fmla="*/ 0 h 21600"/>
              <a:gd name="T4" fmla="*/ 6629400 w 21600"/>
              <a:gd name="T5" fmla="*/ 1485900 h 21600"/>
              <a:gd name="T6" fmla="*/ 0 w 21600"/>
              <a:gd name="T7" fmla="*/ 14859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3287 w 21600"/>
              <a:gd name="T13" fmla="*/ 500 h 21600"/>
              <a:gd name="T14" fmla="*/ 17312 w 21600"/>
              <a:gd name="T15" fmla="*/ 21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793" y="0"/>
                </a:moveTo>
                <a:lnTo>
                  <a:pt x="18806" y="0"/>
                </a:lnTo>
                <a:lnTo>
                  <a:pt x="21600" y="21600"/>
                </a:lnTo>
                <a:lnTo>
                  <a:pt x="0" y="21600"/>
                </a:lnTo>
                <a:lnTo>
                  <a:pt x="2793" y="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4038600" y="1946275"/>
            <a:ext cx="14573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b="1">
                <a:latin typeface="Times New Roman" pitchFamily="18" charset="0"/>
              </a:rPr>
              <a:t>Internet</a:t>
            </a:r>
            <a:br>
              <a:rPr lang="en-US" sz="2400" b="1">
                <a:latin typeface="Times New Roman" pitchFamily="18" charset="0"/>
              </a:rPr>
            </a:br>
            <a:r>
              <a:rPr lang="en-US" sz="2400" b="1">
                <a:latin typeface="Times New Roman" pitchFamily="18" charset="0"/>
              </a:rPr>
              <a:t>access for</a:t>
            </a:r>
            <a:br>
              <a:rPr lang="en-US" sz="2400" b="1">
                <a:latin typeface="Times New Roman" pitchFamily="18" charset="0"/>
              </a:rPr>
            </a:br>
            <a:r>
              <a:rPr lang="en-US" sz="2400" b="1">
                <a:latin typeface="Times New Roman" pitchFamily="18" charset="0"/>
              </a:rPr>
              <a:t>shopping</a:t>
            </a:r>
          </a:p>
        </p:txBody>
      </p:sp>
      <p:sp>
        <p:nvSpPr>
          <p:cNvPr id="29703" name="Text Box 7"/>
          <p:cNvSpPr txBox="1">
            <a:spLocks noChangeArrowheads="1"/>
          </p:cNvSpPr>
          <p:nvPr/>
        </p:nvSpPr>
        <p:spPr bwMode="auto">
          <a:xfrm>
            <a:off x="3360738" y="3694113"/>
            <a:ext cx="275272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b="1">
                <a:latin typeface="Times New Roman" pitchFamily="18" charset="0"/>
              </a:rPr>
              <a:t>Telecommunication</a:t>
            </a:r>
            <a:br>
              <a:rPr lang="en-US" sz="2400" b="1">
                <a:latin typeface="Times New Roman" pitchFamily="18" charset="0"/>
              </a:rPr>
            </a:br>
            <a:r>
              <a:rPr lang="en-US" sz="2400" b="1">
                <a:latin typeface="Times New Roman" pitchFamily="18" charset="0"/>
              </a:rPr>
              <a:t>devices</a:t>
            </a:r>
          </a:p>
        </p:txBody>
      </p:sp>
      <p:sp>
        <p:nvSpPr>
          <p:cNvPr id="29704" name="Text Box 8"/>
          <p:cNvSpPr txBox="1">
            <a:spLocks noChangeArrowheads="1"/>
          </p:cNvSpPr>
          <p:nvPr/>
        </p:nvSpPr>
        <p:spPr bwMode="auto">
          <a:xfrm>
            <a:off x="2886075" y="5108575"/>
            <a:ext cx="371792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b="1">
                <a:latin typeface="Times New Roman" pitchFamily="18" charset="0"/>
              </a:rPr>
              <a:t>Information superhighway</a:t>
            </a:r>
            <a:br>
              <a:rPr lang="en-US" sz="2400" b="1">
                <a:latin typeface="Times New Roman" pitchFamily="18" charset="0"/>
              </a:rPr>
            </a:br>
            <a:r>
              <a:rPr lang="en-US" sz="2400" b="1">
                <a:latin typeface="Times New Roman" pitchFamily="18" charset="0"/>
              </a:rPr>
              <a:t>for global competition</a:t>
            </a:r>
          </a:p>
        </p:txBody>
      </p:sp>
    </p:spTree>
  </p:cSld>
  <p:clrMapOvr>
    <a:masterClrMapping/>
  </p:clrMapOvr>
  <p:transition spd="med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10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10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 animBg="1"/>
      <p:bldP spid="29699" grpId="0" animBg="1"/>
      <p:bldP spid="29700" grpId="0" animBg="1"/>
      <p:bldP spid="29701" grpId="0" animBg="1"/>
      <p:bldP spid="29702" grpId="0"/>
      <p:bldP spid="29703" grpId="0"/>
      <p:bldP spid="29704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712</Words>
  <Application>Microsoft Office PowerPoint</Application>
  <PresentationFormat>On-screen Show (4:3)</PresentationFormat>
  <Paragraphs>171</Paragraphs>
  <Slides>19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Times New Roman</vt:lpstr>
      <vt:lpstr>Wingdings</vt:lpstr>
      <vt:lpstr>Default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RC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rajapakshew</dc:creator>
  <cp:lastModifiedBy>rajapakshew</cp:lastModifiedBy>
  <cp:revision>11</cp:revision>
  <dcterms:created xsi:type="dcterms:W3CDTF">2008-03-08T11:34:15Z</dcterms:created>
  <dcterms:modified xsi:type="dcterms:W3CDTF">2010-03-16T08:12:38Z</dcterms:modified>
</cp:coreProperties>
</file>