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8" r:id="rId3"/>
    <p:sldId id="288" r:id="rId4"/>
    <p:sldId id="259" r:id="rId5"/>
    <p:sldId id="289" r:id="rId6"/>
    <p:sldId id="260" r:id="rId7"/>
    <p:sldId id="262" r:id="rId8"/>
    <p:sldId id="263" r:id="rId9"/>
    <p:sldId id="290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1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7010400" cy="92964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2374FA-DA87-407E-94D7-2F202BCD8CC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th-TH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BA4158-E87E-439F-9643-0C9CD41D93BF}" type="slidenum">
              <a:rPr lang="en-US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1pPr>
    <a:lvl2pPr marL="4572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2pPr>
    <a:lvl3pPr marL="9144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3pPr>
    <a:lvl4pPr marL="13716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4pPr>
    <a:lvl5pPr marL="1828800"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6926B9-F6AE-44D8-94D4-090FE2010244}" type="slidenum">
              <a:rPr lang="en-US"/>
              <a:pPr/>
              <a:t>1</a:t>
            </a:fld>
            <a:endParaRPr lang="th-TH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568BC5-2584-4D89-AA50-2B4AADFE2271}" type="slidenum">
              <a:rPr lang="en-US"/>
              <a:pPr/>
              <a:t>2</a:t>
            </a:fld>
            <a:endParaRPr lang="th-TH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7A319B-62C0-4A79-8BD7-2C715843572A}" type="slidenum">
              <a:rPr lang="en-US"/>
              <a:pPr/>
              <a:t>4</a:t>
            </a:fld>
            <a:endParaRPr lang="th-TH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D6920D-3430-4452-8134-F36BB7763EE5}" type="slidenum">
              <a:rPr lang="en-US"/>
              <a:pPr/>
              <a:t>6</a:t>
            </a:fld>
            <a:endParaRPr lang="th-TH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86D031-BD82-466D-B5F5-EC24C43CB457}" type="slidenum">
              <a:rPr lang="en-US"/>
              <a:pPr/>
              <a:t>7</a:t>
            </a:fld>
            <a:endParaRPr lang="th-TH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F260DA-218D-4850-8752-7DCD59F335F5}" type="slidenum">
              <a:rPr lang="en-US"/>
              <a:pPr/>
              <a:t>8</a:t>
            </a:fld>
            <a:endParaRPr lang="th-TH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3F16B-F5C3-4F42-97AB-8C74F57D7B9E}" type="slidenum">
              <a:rPr lang="en-US"/>
              <a:pPr/>
              <a:t>10</a:t>
            </a:fld>
            <a:endParaRPr lang="th-TH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F49CCD-148C-4CFE-9B7D-DFF73AFB2610}" type="slidenum">
              <a:rPr lang="en-US"/>
              <a:pPr/>
              <a:t>11</a:t>
            </a:fld>
            <a:endParaRPr lang="th-TH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0DCC99-BFEA-4C2F-9D0D-088AB02C28C7}" type="slidenum">
              <a:rPr lang="en-US"/>
              <a:pPr/>
              <a:t>12</a:t>
            </a:fld>
            <a:endParaRPr lang="th-TH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7ADB06-C4D7-4410-A165-FFB6E29406C3}" type="slidenum">
              <a:rPr lang="en-US"/>
              <a:pPr/>
              <a:t>13</a:t>
            </a:fld>
            <a:endParaRPr lang="th-TH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136F28-8657-46CC-85E5-88B24D331EDA}" type="slidenum">
              <a:rPr lang="en-US"/>
              <a:pPr/>
              <a:t>14</a:t>
            </a:fld>
            <a:endParaRPr lang="th-TH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804449-DA03-4B3E-AC87-4F8E039F0CCF}" type="slidenum">
              <a:rPr lang="en-US"/>
              <a:pPr/>
              <a:t>15</a:t>
            </a:fld>
            <a:endParaRPr lang="th-TH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08A36-F498-4A16-8AE1-863D81972D2F}" type="slidenum">
              <a:rPr lang="en-US"/>
              <a:pPr/>
              <a:t>16</a:t>
            </a:fld>
            <a:endParaRPr lang="th-TH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F17801-43C8-4822-8F89-EFF17393A905}" type="slidenum">
              <a:rPr lang="en-US"/>
              <a:pPr/>
              <a:t>17</a:t>
            </a:fld>
            <a:endParaRPr lang="th-TH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5C0787-3AA5-488A-8F93-001EBC49BA21}" type="slidenum">
              <a:rPr lang="en-US"/>
              <a:pPr/>
              <a:t>18</a:t>
            </a:fld>
            <a:endParaRPr lang="th-TH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E4A802-60EA-47EA-9C9F-2DF209CE46EB}" type="slidenum">
              <a:rPr lang="en-US"/>
              <a:pPr/>
              <a:t>19</a:t>
            </a:fld>
            <a:endParaRPr lang="th-TH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676E2-DA96-4458-A2A8-895ACDEFEF4B}" type="slidenum">
              <a:rPr lang="en-US"/>
              <a:pPr/>
              <a:t>20</a:t>
            </a:fld>
            <a:endParaRPr lang="th-TH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915FB-5713-4525-81D2-BAF0EADBF3FB}" type="slidenum">
              <a:rPr lang="en-US"/>
              <a:pPr/>
              <a:t>21</a:t>
            </a:fld>
            <a:endParaRPr lang="th-TH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00404-F4DE-47D5-9FC7-B5DFA245CF1C}" type="slidenum">
              <a:rPr lang="en-US"/>
              <a:pPr/>
              <a:t>22</a:t>
            </a:fld>
            <a:endParaRPr lang="th-TH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05403D-1B19-4F81-B268-3989786C7B55}" type="slidenum">
              <a:rPr lang="en-US"/>
              <a:pPr/>
              <a:t>23</a:t>
            </a:fld>
            <a:endParaRPr lang="th-TH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95D72-D45D-46A2-8CC9-1A6AD4FF67B0}" type="slidenum">
              <a:rPr lang="en-US"/>
              <a:pPr/>
              <a:t>24</a:t>
            </a:fld>
            <a:endParaRPr lang="th-TH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EF894-E97F-43BA-AB6B-146853560D36}" type="slidenum">
              <a:rPr lang="en-US"/>
              <a:pPr/>
              <a:t>25</a:t>
            </a:fld>
            <a:endParaRPr lang="th-TH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0DC594-216D-4403-A0ED-F6F6442678BA}" type="slidenum">
              <a:rPr lang="en-US"/>
              <a:pPr/>
              <a:t>26</a:t>
            </a:fld>
            <a:endParaRPr lang="th-TH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6A91E2-4E9B-4A6B-8E82-522C1075E51F}" type="slidenum">
              <a:rPr lang="en-US"/>
              <a:pPr/>
              <a:t>27</a:t>
            </a:fld>
            <a:endParaRPr lang="th-TH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CCAAA4-2134-4717-BE9C-FBE04F3C5E5A}" type="slidenum">
              <a:rPr lang="en-US"/>
              <a:pPr/>
              <a:t>29</a:t>
            </a:fld>
            <a:endParaRPr lang="th-TH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59635B-A478-45F2-93B1-BAE32781AB5E}" type="slidenum">
              <a:rPr lang="en-US"/>
              <a:pPr/>
              <a:t>30</a:t>
            </a:fld>
            <a:endParaRPr lang="th-TH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A0E584-B273-458C-8687-0F0006D94229}" type="slidenum">
              <a:rPr lang="en-US"/>
              <a:pPr/>
              <a:t>31</a:t>
            </a:fld>
            <a:endParaRPr lang="th-TH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149FD8-11CA-4328-83EE-7517C76E6475}" type="slidenum">
              <a:rPr lang="en-US"/>
              <a:pPr/>
              <a:t>32</a:t>
            </a:fld>
            <a:endParaRPr lang="th-TH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3238A-D7A3-4FD1-9ADA-7F627D150962}" type="slidenum">
              <a:rPr lang="en-US"/>
              <a:pPr/>
              <a:t>33</a:t>
            </a:fld>
            <a:endParaRPr lang="th-TH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91C12-3050-4DF7-AF84-CA5A7BA07908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2D065-2BB8-439B-ADBC-3779BBEE4F6D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D1246-44CB-4AFF-9778-35044A00A4B4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7EFCF-6335-4F45-8514-8F07C5CCAAF2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FE543-517D-42C6-A8A7-28724C1E56D1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27660-68A2-4D33-A436-050CC05C7FF5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74047-16C0-48C2-8AB7-4F17CFA7F993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F7C6A-BB59-407D-82C9-6DE5461800A8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E0F7B-2AEE-41F3-B348-2301A0453CA6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559865-343B-4408-93CB-01CEB796FE15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7832C-663E-4FCD-B95F-16500A27E471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2A21969-0F03-409F-ACD6-7627514F355C}" type="slidenum">
              <a:rPr lang="en-US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gif"/><Relationship Id="rId9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6.wmf"/><Relationship Id="rId4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emf"/><Relationship Id="rId4" Type="http://schemas.openxmlformats.org/officeDocument/2006/relationships/image" Target="../media/image4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emf"/><Relationship Id="rId4" Type="http://schemas.openxmlformats.org/officeDocument/2006/relationships/image" Target="../media/image5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CDD01512_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875" y="2187575"/>
            <a:ext cx="6858000" cy="30480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063625" y="2336800"/>
            <a:ext cx="7010400" cy="1677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</a:rPr>
              <a:t>COMPETENCY-BASED MANAGEMENT</a:t>
            </a:r>
          </a:p>
          <a:p>
            <a:pPr algn="ctr"/>
            <a:r>
              <a:rPr lang="en-US" sz="3200" b="1" dirty="0">
                <a:latin typeface="Times New Roman" pitchFamily="18" charset="0"/>
              </a:rPr>
              <a:t>11</a:t>
            </a:r>
            <a:r>
              <a:rPr lang="en-US" sz="3200" b="1" baseline="30000" dirty="0">
                <a:latin typeface="Times New Roman" pitchFamily="18" charset="0"/>
              </a:rPr>
              <a:t>th</a:t>
            </a:r>
            <a:r>
              <a:rPr lang="en-US" sz="3200" b="1" dirty="0">
                <a:latin typeface="Times New Roman" pitchFamily="18" charset="0"/>
              </a:rPr>
              <a:t> Edition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447800" y="4460875"/>
            <a:ext cx="6205538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51038" indent="-1951038"/>
            <a:r>
              <a:rPr lang="en-US" b="1" dirty="0">
                <a:latin typeface="Times New Roman" pitchFamily="18" charset="0"/>
              </a:rPr>
              <a:t>Chapter </a:t>
            </a:r>
            <a:r>
              <a:rPr lang="en-US" b="1" dirty="0" smtClean="0">
                <a:latin typeface="Times New Roman" pitchFamily="18" charset="0"/>
              </a:rPr>
              <a:t>16—Designing </a:t>
            </a:r>
            <a:r>
              <a:rPr lang="en-US" b="1" dirty="0">
                <a:latin typeface="Times New Roman" pitchFamily="18" charset="0"/>
              </a:rPr>
              <a:t>Organizations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794000" y="174625"/>
            <a:ext cx="3727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</a:rPr>
              <a:t>John W. Slocum, Jr.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074988" y="760413"/>
            <a:ext cx="31988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</a:rPr>
              <a:t>Susan E. Jackson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416175" y="1370013"/>
            <a:ext cx="4513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</a:rPr>
              <a:t>Don </a:t>
            </a:r>
            <a:r>
              <a:rPr lang="en-US" sz="3200" b="1" dirty="0" err="1">
                <a:latin typeface="Times New Roman" pitchFamily="18" charset="0"/>
              </a:rPr>
              <a:t>Hellriegel</a:t>
            </a:r>
            <a:endParaRPr lang="en-US" sz="3200" b="1" dirty="0">
              <a:latin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  <p:bldP spid="5125" grpId="0"/>
      <p:bldP spid="5126" grpId="0"/>
      <p:bldP spid="51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550988" y="2400300"/>
            <a:ext cx="6797675" cy="393223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98513" y="1466850"/>
            <a:ext cx="4237037" cy="808038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122238"/>
            <a:r>
              <a:rPr lang="en-US" b="1">
                <a:latin typeface="Times New Roman" pitchFamily="18" charset="0"/>
              </a:rPr>
              <a:t>Learning Goals</a:t>
            </a:r>
          </a:p>
        </p:txBody>
      </p:sp>
      <p:pic>
        <p:nvPicPr>
          <p:cNvPr id="7172" name="Picture 4" descr="MMj0283012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3625" y="1436688"/>
            <a:ext cx="1219200" cy="762000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779588" y="2493963"/>
            <a:ext cx="63722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Aft>
                <a:spcPct val="35000"/>
              </a:spcAft>
              <a:buFontTx/>
              <a:buAutoNum type="arabicPeriod"/>
            </a:pPr>
            <a:r>
              <a:rPr lang="en-US" sz="2600" b="1" dirty="0">
                <a:latin typeface="Times New Roman" pitchFamily="18" charset="0"/>
              </a:rPr>
              <a:t>Explain the two fundamental principles of designing organizations</a:t>
            </a:r>
          </a:p>
          <a:p>
            <a:pPr marL="342900" indent="-342900">
              <a:spcAft>
                <a:spcPct val="35000"/>
              </a:spcAft>
              <a:buFontTx/>
              <a:buAutoNum type="arabicPeriod"/>
            </a:pPr>
            <a:r>
              <a:rPr lang="en-US" sz="2600" b="1" dirty="0">
                <a:latin typeface="Times New Roman" pitchFamily="18" charset="0"/>
              </a:rPr>
              <a:t>State the major concepts of vertical organizational design</a:t>
            </a:r>
          </a:p>
          <a:p>
            <a:pPr marL="342900" indent="-342900">
              <a:spcAft>
                <a:spcPct val="35000"/>
              </a:spcAft>
              <a:buFontTx/>
              <a:buAutoNum type="arabicPeriod"/>
            </a:pPr>
            <a:r>
              <a:rPr lang="en-US" sz="2600" b="1" dirty="0">
                <a:latin typeface="Times New Roman" pitchFamily="18" charset="0"/>
              </a:rPr>
              <a:t>Describe four types of horizontal organizational design</a:t>
            </a:r>
          </a:p>
          <a:p>
            <a:pPr marL="342900" indent="-342900">
              <a:spcAft>
                <a:spcPct val="35000"/>
              </a:spcAft>
              <a:buFontTx/>
              <a:buAutoNum type="arabicPeriod"/>
            </a:pPr>
            <a:r>
              <a:rPr lang="en-US" sz="2600" b="1" dirty="0">
                <a:latin typeface="Times New Roman" pitchFamily="18" charset="0"/>
              </a:rPr>
              <a:t>Describe the major options for achieving organizational integration</a:t>
            </a:r>
          </a:p>
        </p:txBody>
      </p:sp>
      <p:pic>
        <p:nvPicPr>
          <p:cNvPr id="7174" name="Picture 6" descr="j023899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7838" y="1241425"/>
            <a:ext cx="1935162" cy="1201738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95350" y="1436688"/>
            <a:ext cx="7094538" cy="1246495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500" b="1" dirty="0" smtClean="0">
                <a:latin typeface="Times New Roman" pitchFamily="18" charset="0"/>
              </a:rPr>
              <a:t>Organizing: </a:t>
            </a:r>
            <a:r>
              <a:rPr lang="en-US" sz="2500" dirty="0" smtClean="0">
                <a:latin typeface="Times New Roman" pitchFamily="18" charset="0"/>
              </a:rPr>
              <a:t>the process of creating a structure of jobs that enables employees to implement management’s goals and plans.</a:t>
            </a:r>
            <a:endParaRPr lang="en-US" sz="2500" dirty="0">
              <a:latin typeface="Times New Roman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38200" y="3352800"/>
            <a:ext cx="7094538" cy="861774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500" b="1" dirty="0" smtClean="0">
                <a:latin typeface="Times New Roman" pitchFamily="18" charset="0"/>
              </a:rPr>
              <a:t>Organization Design, </a:t>
            </a:r>
            <a:r>
              <a:rPr lang="en-US" sz="2500" dirty="0" smtClean="0">
                <a:latin typeface="Times New Roman" pitchFamily="18" charset="0"/>
              </a:rPr>
              <a:t>which means quite simply the decisions and actions that result in a structure</a:t>
            </a:r>
            <a:endParaRPr lang="en-US" sz="2500" dirty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3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/>
          <p:cNvSpPr>
            <a:spLocks noChangeArrowheads="1" noChangeShapeType="1" noTextEdit="1"/>
          </p:cNvSpPr>
          <p:nvPr/>
        </p:nvSpPr>
        <p:spPr bwMode="auto">
          <a:xfrm>
            <a:off x="1776413" y="315913"/>
            <a:ext cx="5572125" cy="98901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Fundamentals of Organizing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5350" y="2825750"/>
            <a:ext cx="7094538" cy="882650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500" b="1">
                <a:latin typeface="Times New Roman" pitchFamily="18" charset="0"/>
              </a:rPr>
              <a:t>The organization chart conveys four kinds of information?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95350" y="1436688"/>
            <a:ext cx="7094538" cy="1263650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500" b="1">
                <a:latin typeface="Times New Roman" pitchFamily="18" charset="0"/>
              </a:rPr>
              <a:t>Organization chart: a diagram that illustrates the reporting lines between units and people within the organization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365250" y="3763963"/>
            <a:ext cx="6313488" cy="2705100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288925" indent="-288925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300" b="1" dirty="0">
                <a:latin typeface="Times New Roman" pitchFamily="18" charset="0"/>
              </a:rPr>
              <a:t>Boxes represent different units</a:t>
            </a:r>
          </a:p>
          <a:p>
            <a:pPr marL="288925" indent="-288925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300" b="1" dirty="0">
                <a:latin typeface="Times New Roman" pitchFamily="18" charset="0"/>
              </a:rPr>
              <a:t>Titles in each box show the work performed by that person</a:t>
            </a:r>
          </a:p>
          <a:p>
            <a:pPr marL="288925" indent="-288925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300" b="1" dirty="0">
                <a:latin typeface="Times New Roman" pitchFamily="18" charset="0"/>
              </a:rPr>
              <a:t>Reporting relationships are shown by the lines  connecting superiors and subordinates</a:t>
            </a:r>
          </a:p>
          <a:p>
            <a:pPr marL="288925" indent="-288925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300" b="1" dirty="0">
                <a:latin typeface="Times New Roman" pitchFamily="18" charset="0"/>
              </a:rPr>
              <a:t>Levels of the organization are indicated by the number of vertical layers in the chart</a:t>
            </a:r>
          </a:p>
        </p:txBody>
      </p:sp>
      <p:pic>
        <p:nvPicPr>
          <p:cNvPr id="9222" name="Picture 6" descr="MCj023749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2350" y="4378325"/>
            <a:ext cx="1558925" cy="1693863"/>
          </a:xfrm>
          <a:prstGeom prst="rect">
            <a:avLst/>
          </a:prstGeom>
          <a:noFill/>
        </p:spPr>
      </p:pic>
      <p:pic>
        <p:nvPicPr>
          <p:cNvPr id="9223" name="Picture 7" descr="MCBD06517_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43788" y="228600"/>
            <a:ext cx="1147762" cy="990600"/>
          </a:xfrm>
          <a:prstGeom prst="rect">
            <a:avLst/>
          </a:prstGeom>
          <a:noFill/>
        </p:spPr>
      </p:pic>
      <p:pic>
        <p:nvPicPr>
          <p:cNvPr id="9224" name="Picture 8" descr="MCBD09496_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6338" y="1774825"/>
            <a:ext cx="1185862" cy="1274763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4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animBg="1"/>
      <p:bldP spid="9220" grpId="0" animBg="1"/>
      <p:bldP spid="92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5</a:t>
            </a:fld>
            <a:endParaRPr lang="th-TH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95400" y="1676400"/>
            <a:ext cx="7094538" cy="1631216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500" b="1" dirty="0" smtClean="0">
                <a:latin typeface="Times New Roman" pitchFamily="18" charset="0"/>
              </a:rPr>
              <a:t>Benefits of the Organizational Chart:</a:t>
            </a:r>
          </a:p>
          <a:p>
            <a:pPr marL="808038" lvl="1" indent="-350838">
              <a:buFont typeface="Wingdings" pitchFamily="2" charset="2"/>
              <a:buChar char="q"/>
            </a:pPr>
            <a:r>
              <a:rPr lang="en-US" sz="2500" dirty="0" smtClean="0">
                <a:latin typeface="Times New Roman" pitchFamily="18" charset="0"/>
              </a:rPr>
              <a:t>Gives some insight into how the entire organization fit together</a:t>
            </a:r>
          </a:p>
          <a:p>
            <a:pPr marL="808038" lvl="1" indent="-350838">
              <a:buFont typeface="Wingdings" pitchFamily="2" charset="2"/>
              <a:buChar char="q"/>
            </a:pPr>
            <a:r>
              <a:rPr lang="en-US" sz="2500" dirty="0" smtClean="0">
                <a:latin typeface="Times New Roman" pitchFamily="18" charset="0"/>
              </a:rPr>
              <a:t>Indicate gaps and duplication of activities</a:t>
            </a:r>
            <a:endParaRPr lang="en-US" sz="2500" dirty="0">
              <a:latin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4038600"/>
            <a:ext cx="7094538" cy="1246495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500" b="1" dirty="0" smtClean="0">
                <a:latin typeface="Times New Roman" pitchFamily="18" charset="0"/>
              </a:rPr>
              <a:t>Limitation of the Organizational Chart:</a:t>
            </a:r>
          </a:p>
          <a:p>
            <a:pPr marL="808038" lvl="1" indent="-350838">
              <a:buFont typeface="Wingdings" pitchFamily="2" charset="2"/>
              <a:buChar char="q"/>
            </a:pPr>
            <a:r>
              <a:rPr lang="en-US" sz="2500" dirty="0" smtClean="0">
                <a:latin typeface="Times New Roman" pitchFamily="18" charset="0"/>
              </a:rPr>
              <a:t>It’s just a picture and doesn't show how things really get done in the organization</a:t>
            </a:r>
            <a:endParaRPr lang="en-US" sz="2500" dirty="0">
              <a:latin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0600" y="457200"/>
            <a:ext cx="7543800" cy="477054"/>
          </a:xfrm>
          <a:prstGeom prst="rect">
            <a:avLst/>
          </a:prstGeom>
          <a:solidFill>
            <a:schemeClr val="bg1"/>
          </a:solidFill>
          <a:ln w="2857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50838" indent="-350838"/>
            <a:r>
              <a:rPr lang="en-US" sz="2500" b="1" dirty="0" smtClean="0">
                <a:latin typeface="Times New Roman" pitchFamily="18" charset="0"/>
              </a:rPr>
              <a:t>Benefits and limitations of the Organizational Chart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1031875" y="230188"/>
            <a:ext cx="7723188" cy="873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EB"/>
                </a:solidFill>
                <a:latin typeface="Times New Roman"/>
                <a:cs typeface="Times New Roman"/>
              </a:rPr>
              <a:t>Fundamentals of Organizing: Abbreviated</a:t>
            </a:r>
          </a:p>
          <a:p>
            <a:pPr algn="ctr"/>
            <a:r>
              <a:rPr lang="en-US" sz="32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EB"/>
                </a:solidFill>
                <a:latin typeface="Times New Roman"/>
                <a:cs typeface="Times New Roman"/>
              </a:rPr>
              <a:t>Organization Chart for Lowe's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533400" y="1863725"/>
            <a:ext cx="819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8048625" y="1870075"/>
            <a:ext cx="0" cy="290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094413" y="3468688"/>
            <a:ext cx="1431925" cy="106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100" b="1">
                <a:latin typeface="Times New Roman" pitchFamily="18" charset="0"/>
              </a:rPr>
              <a:t>SVP,</a:t>
            </a:r>
          </a:p>
          <a:p>
            <a:r>
              <a:rPr lang="en-US" sz="2100" b="1">
                <a:latin typeface="Times New Roman" pitchFamily="18" charset="0"/>
              </a:rPr>
              <a:t>South East</a:t>
            </a:r>
          </a:p>
          <a:p>
            <a:r>
              <a:rPr lang="en-US" sz="2100" b="1">
                <a:latin typeface="Times New Roman" pitchFamily="18" charset="0"/>
              </a:rPr>
              <a:t>Division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116388" y="3468688"/>
            <a:ext cx="1803400" cy="106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100" b="1">
                <a:latin typeface="Times New Roman" pitchFamily="18" charset="0"/>
              </a:rPr>
              <a:t>SVP,</a:t>
            </a:r>
          </a:p>
          <a:p>
            <a:r>
              <a:rPr lang="en-US" sz="2100" b="1">
                <a:latin typeface="Times New Roman" pitchFamily="18" charset="0"/>
              </a:rPr>
              <a:t>South Central</a:t>
            </a:r>
          </a:p>
          <a:p>
            <a:r>
              <a:rPr lang="en-US" sz="2100" b="1">
                <a:latin typeface="Times New Roman" pitchFamily="18" charset="0"/>
              </a:rPr>
              <a:t>Division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8686800" y="3140075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535738" y="2038350"/>
            <a:ext cx="2259012" cy="11096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r>
              <a:rPr lang="en-US" sz="2200" b="1">
                <a:latin typeface="Times New Roman" pitchFamily="18" charset="0"/>
              </a:rPr>
              <a:t>Executive Vice</a:t>
            </a:r>
            <a:br>
              <a:rPr lang="en-US" sz="2200" b="1">
                <a:latin typeface="Times New Roman" pitchFamily="18" charset="0"/>
              </a:rPr>
            </a:br>
            <a:r>
              <a:rPr lang="en-US" sz="2200" b="1">
                <a:latin typeface="Times New Roman" pitchFamily="18" charset="0"/>
              </a:rPr>
              <a:t>President, Store</a:t>
            </a:r>
            <a:br>
              <a:rPr lang="en-US" sz="2200" b="1">
                <a:latin typeface="Times New Roman" pitchFamily="18" charset="0"/>
              </a:rPr>
            </a:br>
            <a:r>
              <a:rPr lang="en-US" sz="2200" b="1">
                <a:latin typeface="Times New Roman" pitchFamily="18" charset="0"/>
              </a:rPr>
              <a:t>Operations</a:t>
            </a: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H="1">
            <a:off x="563563" y="3267075"/>
            <a:ext cx="8123237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5010150" y="3268663"/>
            <a:ext cx="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6797675" y="3268663"/>
            <a:ext cx="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8251825" y="3268663"/>
            <a:ext cx="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7908925" y="4421188"/>
            <a:ext cx="0" cy="2127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6384925" y="4643438"/>
            <a:ext cx="0" cy="2127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4765675" y="4643438"/>
            <a:ext cx="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311650" y="4779963"/>
            <a:ext cx="958850" cy="714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</a:rPr>
              <a:t>Region</a:t>
            </a:r>
          </a:p>
          <a:p>
            <a:pPr algn="ctr"/>
            <a:r>
              <a:rPr lang="en-US" sz="2000" b="1">
                <a:latin typeface="Times New Roman" pitchFamily="18" charset="0"/>
              </a:rPr>
              <a:t>1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8289925" y="4643438"/>
            <a:ext cx="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7512050" y="4779963"/>
            <a:ext cx="958850" cy="714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</a:rPr>
              <a:t>Region</a:t>
            </a:r>
          </a:p>
          <a:p>
            <a:pPr algn="ctr"/>
            <a:r>
              <a:rPr lang="en-US" sz="2000" b="1">
                <a:latin typeface="Times New Roman" pitchFamily="18" charset="0"/>
              </a:rPr>
              <a:t>3</a:t>
            </a:r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4770438" y="4638675"/>
            <a:ext cx="351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7691438" y="3468688"/>
            <a:ext cx="1160462" cy="106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100" b="1">
                <a:latin typeface="Times New Roman" pitchFamily="18" charset="0"/>
              </a:rPr>
              <a:t>SVP,</a:t>
            </a:r>
          </a:p>
          <a:p>
            <a:r>
              <a:rPr lang="en-US" sz="2100" b="1">
                <a:latin typeface="Times New Roman" pitchFamily="18" charset="0"/>
              </a:rPr>
              <a:t>Western</a:t>
            </a:r>
          </a:p>
          <a:p>
            <a:r>
              <a:rPr lang="en-US" sz="2100" b="1">
                <a:latin typeface="Times New Roman" pitchFamily="18" charset="0"/>
              </a:rPr>
              <a:t>Division</a:t>
            </a:r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6289675" y="5453063"/>
            <a:ext cx="0" cy="2127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5619750" y="5675313"/>
            <a:ext cx="1235075" cy="746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100" b="1">
                <a:latin typeface="Times New Roman" pitchFamily="18" charset="0"/>
              </a:rPr>
              <a:t>District</a:t>
            </a:r>
            <a:br>
              <a:rPr lang="en-US" sz="2100" b="1">
                <a:latin typeface="Times New Roman" pitchFamily="18" charset="0"/>
              </a:rPr>
            </a:br>
            <a:r>
              <a:rPr lang="en-US" sz="2100" b="1">
                <a:latin typeface="Times New Roman" pitchFamily="18" charset="0"/>
              </a:rPr>
              <a:t>Manager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895975" y="4779963"/>
            <a:ext cx="958850" cy="714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</a:rPr>
              <a:t>Region</a:t>
            </a:r>
          </a:p>
          <a:p>
            <a:pPr algn="ctr"/>
            <a:r>
              <a:rPr lang="en-US" sz="2000" b="1">
                <a:latin typeface="Times New Roman" pitchFamily="18" charset="0"/>
              </a:rPr>
              <a:t>2</a:t>
            </a: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4479925" y="5594350"/>
            <a:ext cx="3398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4476750" y="5592763"/>
            <a:ext cx="0" cy="106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3965575" y="5675313"/>
            <a:ext cx="1235075" cy="746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100" b="1">
                <a:latin typeface="Times New Roman" pitchFamily="18" charset="0"/>
              </a:rPr>
              <a:t>District</a:t>
            </a:r>
            <a:br>
              <a:rPr lang="en-US" sz="2100" b="1">
                <a:latin typeface="Times New Roman" pitchFamily="18" charset="0"/>
              </a:rPr>
            </a:br>
            <a:r>
              <a:rPr lang="en-US" sz="2100" b="1">
                <a:latin typeface="Times New Roman" pitchFamily="18" charset="0"/>
              </a:rPr>
              <a:t>Manager</a:t>
            </a:r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7883525" y="5592763"/>
            <a:ext cx="0" cy="106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7235825" y="5675313"/>
            <a:ext cx="1235075" cy="746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100" b="1">
                <a:latin typeface="Times New Roman" pitchFamily="18" charset="0"/>
              </a:rPr>
              <a:t>District</a:t>
            </a:r>
            <a:br>
              <a:rPr lang="en-US" sz="2100" b="1">
                <a:latin typeface="Times New Roman" pitchFamily="18" charset="0"/>
              </a:rPr>
            </a:br>
            <a:r>
              <a:rPr lang="en-US" sz="2100" b="1">
                <a:latin typeface="Times New Roman" pitchFamily="18" charset="0"/>
              </a:rPr>
              <a:t>Manager</a:t>
            </a:r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5532438" y="1622425"/>
            <a:ext cx="0" cy="24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3182938" y="1177925"/>
            <a:ext cx="4684712" cy="511175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Chairman, President and CEO</a:t>
            </a:r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4625975" y="1870075"/>
            <a:ext cx="0" cy="290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3348038" y="2038350"/>
            <a:ext cx="2524125" cy="11096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200" b="1">
                <a:latin typeface="Times New Roman" pitchFamily="18" charset="0"/>
              </a:rPr>
              <a:t>Executive Vice</a:t>
            </a:r>
            <a:br>
              <a:rPr lang="en-US" sz="2200" b="1">
                <a:latin typeface="Times New Roman" pitchFamily="18" charset="0"/>
              </a:rPr>
            </a:br>
            <a:r>
              <a:rPr lang="en-US" sz="2200" b="1">
                <a:latin typeface="Times New Roman" pitchFamily="18" charset="0"/>
              </a:rPr>
              <a:t>President, Logistics</a:t>
            </a:r>
          </a:p>
          <a:p>
            <a:r>
              <a:rPr lang="en-US" sz="2200" b="1">
                <a:latin typeface="Times New Roman" pitchFamily="18" charset="0"/>
              </a:rPr>
              <a:t>&amp; Distribution</a:t>
            </a:r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1778000" y="1870075"/>
            <a:ext cx="0" cy="290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623888" y="2038350"/>
            <a:ext cx="2416175" cy="774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2200" b="1">
                <a:latin typeface="Times New Roman" pitchFamily="18" charset="0"/>
              </a:rPr>
              <a:t>Sr. Vice President,</a:t>
            </a:r>
            <a:br>
              <a:rPr lang="en-US" sz="2200" b="1">
                <a:latin typeface="Times New Roman" pitchFamily="18" charset="0"/>
              </a:rPr>
            </a:br>
            <a:r>
              <a:rPr lang="en-US" sz="2200" b="1">
                <a:latin typeface="Times New Roman" pitchFamily="18" charset="0"/>
              </a:rPr>
              <a:t>Human Resources</a:t>
            </a: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6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0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2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0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 animBg="1"/>
      <p:bldP spid="11269" grpId="0" animBg="1"/>
      <p:bldP spid="11270" grpId="0" animBg="1"/>
      <p:bldP spid="11271" grpId="0" animBg="1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  <p:bldP spid="11281" grpId="0" animBg="1"/>
      <p:bldP spid="11282" grpId="0" animBg="1"/>
      <p:bldP spid="11283" grpId="0" animBg="1"/>
      <p:bldP spid="11284" grpId="0" animBg="1"/>
      <p:bldP spid="11285" grpId="0" animBg="1"/>
      <p:bldP spid="11286" grpId="0" animBg="1"/>
      <p:bldP spid="11287" grpId="0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11297" grpId="0" animBg="1"/>
      <p:bldP spid="1129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592138" y="1831975"/>
            <a:ext cx="7907337" cy="4449763"/>
          </a:xfrm>
          <a:prstGeom prst="plaque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5363" name="WordArt 3"/>
          <p:cNvSpPr>
            <a:spLocks noChangeArrowheads="1" noChangeShapeType="1" noTextEdit="1"/>
          </p:cNvSpPr>
          <p:nvPr/>
        </p:nvSpPr>
        <p:spPr bwMode="auto">
          <a:xfrm>
            <a:off x="1296988" y="469900"/>
            <a:ext cx="7200900" cy="1062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0066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TWO Fundamentals </a:t>
            </a:r>
            <a:r>
              <a:rPr lang="en-US" sz="3200" b="1" kern="10" dirty="0">
                <a:ln w="12700">
                  <a:solidFill>
                    <a:srgbClr val="0066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of Organizing:</a:t>
            </a:r>
          </a:p>
          <a:p>
            <a:pPr algn="ctr"/>
            <a:r>
              <a:rPr lang="en-US" sz="3200" b="1" kern="10" dirty="0" smtClean="0">
                <a:ln w="12700">
                  <a:solidFill>
                    <a:srgbClr val="0066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(1) Differentiation</a:t>
            </a:r>
            <a:endParaRPr lang="en-US" sz="3200" b="1" kern="10" dirty="0">
              <a:ln w="12700">
                <a:solidFill>
                  <a:srgbClr val="0066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46175" y="2201863"/>
            <a:ext cx="6691313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6875" indent="-396875" algn="just">
              <a:buFont typeface="Wingdings" pitchFamily="2" charset="2"/>
              <a:buChar char="Ø"/>
            </a:pPr>
            <a:r>
              <a:rPr lang="en-US" sz="2600" b="1" dirty="0">
                <a:latin typeface="Times New Roman" pitchFamily="18" charset="0"/>
              </a:rPr>
              <a:t>Organization is composed of units that work on specialized tasks using different work methods and requiring employees with unique competencies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658938" y="3956050"/>
            <a:ext cx="6053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 algn="just">
              <a:buFont typeface="Wingdings" pitchFamily="2" charset="2"/>
              <a:buChar char="§"/>
            </a:pPr>
            <a:r>
              <a:rPr lang="en-US" sz="2400" b="1" u="sng" dirty="0">
                <a:latin typeface="Times New Roman" pitchFamily="18" charset="0"/>
              </a:rPr>
              <a:t>Division of labor</a:t>
            </a:r>
            <a:r>
              <a:rPr lang="en-US" sz="2400" b="1" dirty="0">
                <a:latin typeface="Times New Roman" pitchFamily="18" charset="0"/>
              </a:rPr>
              <a:t>: work of the organization is divided into smaller tasks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658938" y="4821238"/>
            <a:ext cx="56118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 algn="just">
              <a:buFont typeface="Wingdings" pitchFamily="2" charset="2"/>
              <a:buChar char="§"/>
            </a:pPr>
            <a:r>
              <a:rPr lang="en-US" sz="2400" b="1" u="sng">
                <a:latin typeface="Times New Roman" pitchFamily="18" charset="0"/>
              </a:rPr>
              <a:t>Specialization:</a:t>
            </a:r>
            <a:r>
              <a:rPr lang="en-US" sz="2400" b="1">
                <a:latin typeface="Times New Roman" pitchFamily="18" charset="0"/>
              </a:rPr>
              <a:t> process of identifying particular tasks and assigning them to departments, teams, or divisions</a:t>
            </a:r>
          </a:p>
        </p:txBody>
      </p:sp>
      <p:pic>
        <p:nvPicPr>
          <p:cNvPr id="15367" name="Picture 7" descr="j02317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5532438"/>
            <a:ext cx="1960563" cy="1052512"/>
          </a:xfrm>
          <a:prstGeom prst="rect">
            <a:avLst/>
          </a:prstGeom>
          <a:noFill/>
        </p:spPr>
      </p:pic>
      <p:pic>
        <p:nvPicPr>
          <p:cNvPr id="15368" name="Picture 8" descr="MCj0230445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7163" y="1982788"/>
            <a:ext cx="1082675" cy="1128712"/>
          </a:xfrm>
          <a:prstGeom prst="rect">
            <a:avLst/>
          </a:prstGeom>
          <a:noFill/>
        </p:spPr>
      </p:pic>
      <p:pic>
        <p:nvPicPr>
          <p:cNvPr id="15369" name="Picture 9" descr="MCj0230509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7625" y="3754438"/>
            <a:ext cx="1179513" cy="1120775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7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/>
      <p:bldP spid="15365" grpId="0"/>
      <p:bldP spid="153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1301750" y="266700"/>
            <a:ext cx="6800850" cy="1035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rgbClr val="4221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Two Fundamentals of Organizing: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rgbClr val="4221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(2) Integration</a:t>
            </a:r>
            <a:endParaRPr lang="en-US" sz="3600" b="1" kern="10" dirty="0">
              <a:ln w="9525">
                <a:solidFill>
                  <a:srgbClr val="422100"/>
                </a:solidFill>
                <a:round/>
                <a:headEnd/>
                <a:tailEnd/>
              </a:ln>
              <a:latin typeface="Times New Roman"/>
              <a:cs typeface="Times New Roman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62000" y="2209800"/>
            <a:ext cx="7783513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400" b="1" dirty="0">
                <a:latin typeface="Times New Roman" pitchFamily="18" charset="0"/>
              </a:rPr>
              <a:t>Various units coordinate their work to achieve common goals</a:t>
            </a:r>
          </a:p>
        </p:txBody>
      </p:sp>
      <p:pic>
        <p:nvPicPr>
          <p:cNvPr id="17417" name="Picture 9" descr="j028356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6825" y="646113"/>
            <a:ext cx="723900" cy="627062"/>
          </a:xfrm>
          <a:prstGeom prst="rect">
            <a:avLst/>
          </a:prstGeom>
          <a:noFill/>
        </p:spPr>
      </p:pic>
      <p:pic>
        <p:nvPicPr>
          <p:cNvPr id="17418" name="Picture 10" descr="j0254427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3352800"/>
            <a:ext cx="1733550" cy="100965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8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9</a:t>
            </a:fld>
            <a:endParaRPr lang="th-TH"/>
          </a:p>
        </p:txBody>
      </p:sp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1301750" y="609600"/>
            <a:ext cx="6800850" cy="692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rgbClr val="4221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Two Types of Organizational Design</a:t>
            </a:r>
            <a:endParaRPr lang="en-US" sz="3600" b="1" kern="10" dirty="0">
              <a:ln w="9525">
                <a:solidFill>
                  <a:srgbClr val="422100"/>
                </a:solidFill>
                <a:round/>
                <a:headEnd/>
                <a:tailEnd/>
              </a:ln>
              <a:latin typeface="Times New Roman"/>
              <a:cs typeface="Times New Roman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484188" y="1597024"/>
            <a:ext cx="7956550" cy="2517776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Vertical Design:  </a:t>
            </a:r>
            <a:r>
              <a:rPr lang="en-US" dirty="0" smtClean="0"/>
              <a:t>explain how communication </a:t>
            </a:r>
          </a:p>
          <a:p>
            <a:r>
              <a:rPr lang="en-US" dirty="0" smtClean="0"/>
              <a:t> among employees and departments to </a:t>
            </a:r>
          </a:p>
          <a:p>
            <a:r>
              <a:rPr lang="en-US" dirty="0" smtClean="0"/>
              <a:t> accomplish the goals of the organization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Organization use five ways to achieve these </a:t>
            </a:r>
          </a:p>
          <a:p>
            <a:r>
              <a:rPr lang="en-US" dirty="0" smtClean="0"/>
              <a:t>  goals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09600" y="4343400"/>
            <a:ext cx="7956550" cy="1600200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Horizontal Design: </a:t>
            </a:r>
            <a:r>
              <a:rPr lang="en-US" dirty="0" smtClean="0"/>
              <a:t>different types of </a:t>
            </a:r>
          </a:p>
          <a:p>
            <a:r>
              <a:rPr lang="en-US" dirty="0" smtClean="0"/>
              <a:t> organizational charts exists in the real world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Four basic types of designs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ilecab3"/>
          <p:cNvSpPr>
            <a:spLocks noEditPoints="1" noChangeArrowheads="1"/>
          </p:cNvSpPr>
          <p:nvPr/>
        </p:nvSpPr>
        <p:spPr bwMode="auto">
          <a:xfrm>
            <a:off x="2747963" y="508000"/>
            <a:ext cx="3608387" cy="904875"/>
          </a:xfrm>
          <a:custGeom>
            <a:avLst/>
            <a:gdLst>
              <a:gd name="T0" fmla="*/ 10800 w 21600"/>
              <a:gd name="T1" fmla="*/ 0 h 21600"/>
              <a:gd name="T2" fmla="*/ 0 w 21600"/>
              <a:gd name="T3" fmla="*/ 0 h 21600"/>
              <a:gd name="T4" fmla="*/ 0 w 21600"/>
              <a:gd name="T5" fmla="*/ 10800 h 21600"/>
              <a:gd name="T6" fmla="*/ 0 w 21600"/>
              <a:gd name="T7" fmla="*/ 20367 h 21600"/>
              <a:gd name="T8" fmla="*/ 10800 w 21600"/>
              <a:gd name="T9" fmla="*/ 21600 h 21600"/>
              <a:gd name="T10" fmla="*/ 21600 w 21600"/>
              <a:gd name="T11" fmla="*/ 20367 h 21600"/>
              <a:gd name="T12" fmla="*/ 21600 w 21600"/>
              <a:gd name="T13" fmla="*/ 10800 h 21600"/>
              <a:gd name="T14" fmla="*/ 21600 w 21600"/>
              <a:gd name="T15" fmla="*/ 0 h 21600"/>
              <a:gd name="T16" fmla="*/ 1004 w 21600"/>
              <a:gd name="T17" fmla="*/ 511 h 21600"/>
              <a:gd name="T18" fmla="*/ 20542 w 21600"/>
              <a:gd name="T19" fmla="*/ 187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788" y="0"/>
                </a:moveTo>
                <a:lnTo>
                  <a:pt x="0" y="0"/>
                </a:lnTo>
                <a:lnTo>
                  <a:pt x="0" y="10800"/>
                </a:lnTo>
                <a:lnTo>
                  <a:pt x="0" y="19099"/>
                </a:lnTo>
                <a:lnTo>
                  <a:pt x="8466" y="19099"/>
                </a:lnTo>
                <a:lnTo>
                  <a:pt x="8490" y="19440"/>
                </a:lnTo>
                <a:lnTo>
                  <a:pt x="8537" y="20008"/>
                </a:lnTo>
                <a:lnTo>
                  <a:pt x="8607" y="20349"/>
                </a:lnTo>
                <a:lnTo>
                  <a:pt x="8701" y="20691"/>
                </a:lnTo>
                <a:lnTo>
                  <a:pt x="8842" y="21145"/>
                </a:lnTo>
                <a:lnTo>
                  <a:pt x="9053" y="21373"/>
                </a:lnTo>
                <a:lnTo>
                  <a:pt x="9264" y="21600"/>
                </a:lnTo>
                <a:lnTo>
                  <a:pt x="9545" y="21600"/>
                </a:lnTo>
                <a:lnTo>
                  <a:pt x="10718" y="21600"/>
                </a:lnTo>
                <a:lnTo>
                  <a:pt x="11891" y="21600"/>
                </a:lnTo>
                <a:lnTo>
                  <a:pt x="12266" y="21600"/>
                </a:lnTo>
                <a:lnTo>
                  <a:pt x="12477" y="21429"/>
                </a:lnTo>
                <a:lnTo>
                  <a:pt x="12618" y="21202"/>
                </a:lnTo>
                <a:lnTo>
                  <a:pt x="12758" y="20861"/>
                </a:lnTo>
                <a:lnTo>
                  <a:pt x="12922" y="20349"/>
                </a:lnTo>
                <a:lnTo>
                  <a:pt x="12993" y="19952"/>
                </a:lnTo>
                <a:lnTo>
                  <a:pt x="13016" y="19440"/>
                </a:lnTo>
                <a:lnTo>
                  <a:pt x="13063" y="19099"/>
                </a:lnTo>
                <a:lnTo>
                  <a:pt x="21600" y="19099"/>
                </a:lnTo>
                <a:lnTo>
                  <a:pt x="21600" y="10800"/>
                </a:lnTo>
                <a:lnTo>
                  <a:pt x="21600" y="0"/>
                </a:lnTo>
                <a:lnTo>
                  <a:pt x="10788" y="0"/>
                </a:lnTo>
                <a:close/>
                <a:moveTo>
                  <a:pt x="9053" y="19099"/>
                </a:moveTo>
                <a:lnTo>
                  <a:pt x="9053" y="19440"/>
                </a:lnTo>
                <a:lnTo>
                  <a:pt x="9076" y="19611"/>
                </a:lnTo>
                <a:lnTo>
                  <a:pt x="9123" y="19781"/>
                </a:lnTo>
                <a:lnTo>
                  <a:pt x="9193" y="20008"/>
                </a:lnTo>
                <a:lnTo>
                  <a:pt x="9264" y="20179"/>
                </a:lnTo>
                <a:lnTo>
                  <a:pt x="9334" y="20293"/>
                </a:lnTo>
                <a:lnTo>
                  <a:pt x="9405" y="20349"/>
                </a:lnTo>
                <a:lnTo>
                  <a:pt x="9545" y="20349"/>
                </a:lnTo>
                <a:lnTo>
                  <a:pt x="11891" y="20349"/>
                </a:lnTo>
                <a:lnTo>
                  <a:pt x="12031" y="20349"/>
                </a:lnTo>
                <a:lnTo>
                  <a:pt x="12172" y="20236"/>
                </a:lnTo>
                <a:lnTo>
                  <a:pt x="12266" y="20179"/>
                </a:lnTo>
                <a:lnTo>
                  <a:pt x="12336" y="20008"/>
                </a:lnTo>
                <a:lnTo>
                  <a:pt x="12383" y="19838"/>
                </a:lnTo>
                <a:lnTo>
                  <a:pt x="12430" y="19611"/>
                </a:lnTo>
                <a:lnTo>
                  <a:pt x="12477" y="19440"/>
                </a:lnTo>
                <a:lnTo>
                  <a:pt x="12477" y="19099"/>
                </a:lnTo>
                <a:lnTo>
                  <a:pt x="9053" y="19099"/>
                </a:lnTo>
                <a:close/>
              </a:path>
              <a:path w="21600" h="21600" extrusionOk="0">
                <a:moveTo>
                  <a:pt x="9053" y="19099"/>
                </a:moveTo>
                <a:lnTo>
                  <a:pt x="0" y="19099"/>
                </a:lnTo>
                <a:lnTo>
                  <a:pt x="21600" y="19099"/>
                </a:lnTo>
              </a:path>
            </a:pathLst>
          </a:cu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 sz="2600">
              <a:latin typeface="Times New Roman" pitchFamily="18" charset="0"/>
            </a:endParaRPr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2894013" y="608013"/>
            <a:ext cx="3338512" cy="609600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latin typeface="Times New Roman" pitchFamily="18" charset="0"/>
              </a:rPr>
              <a:t>Vertical Design</a:t>
            </a:r>
          </a:p>
        </p:txBody>
      </p:sp>
      <p:pic>
        <p:nvPicPr>
          <p:cNvPr id="19460" name="Picture 4" descr="j023620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1163" y="654050"/>
            <a:ext cx="371475" cy="571500"/>
          </a:xfrm>
          <a:prstGeom prst="rect">
            <a:avLst/>
          </a:prstGeom>
          <a:noFill/>
        </p:spPr>
      </p:pic>
      <p:sp>
        <p:nvSpPr>
          <p:cNvPr id="19461" name="filecab3"/>
          <p:cNvSpPr>
            <a:spLocks noEditPoints="1" noChangeArrowheads="1"/>
          </p:cNvSpPr>
          <p:nvPr/>
        </p:nvSpPr>
        <p:spPr bwMode="auto">
          <a:xfrm>
            <a:off x="619125" y="1681163"/>
            <a:ext cx="7966075" cy="4745037"/>
          </a:xfrm>
          <a:custGeom>
            <a:avLst/>
            <a:gdLst>
              <a:gd name="T0" fmla="*/ 10800 w 21600"/>
              <a:gd name="T1" fmla="*/ 0 h 21600"/>
              <a:gd name="T2" fmla="*/ 0 w 21600"/>
              <a:gd name="T3" fmla="*/ 0 h 21600"/>
              <a:gd name="T4" fmla="*/ 0 w 21600"/>
              <a:gd name="T5" fmla="*/ 10800 h 21600"/>
              <a:gd name="T6" fmla="*/ 0 w 21600"/>
              <a:gd name="T7" fmla="*/ 20367 h 21600"/>
              <a:gd name="T8" fmla="*/ 10800 w 21600"/>
              <a:gd name="T9" fmla="*/ 21600 h 21600"/>
              <a:gd name="T10" fmla="*/ 21600 w 21600"/>
              <a:gd name="T11" fmla="*/ 20367 h 21600"/>
              <a:gd name="T12" fmla="*/ 21600 w 21600"/>
              <a:gd name="T13" fmla="*/ 10800 h 21600"/>
              <a:gd name="T14" fmla="*/ 21600 w 21600"/>
              <a:gd name="T15" fmla="*/ 0 h 21600"/>
              <a:gd name="T16" fmla="*/ 1004 w 21600"/>
              <a:gd name="T17" fmla="*/ 511 h 21600"/>
              <a:gd name="T18" fmla="*/ 20542 w 21600"/>
              <a:gd name="T19" fmla="*/ 187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788" y="0"/>
                </a:moveTo>
                <a:lnTo>
                  <a:pt x="0" y="0"/>
                </a:lnTo>
                <a:lnTo>
                  <a:pt x="0" y="10800"/>
                </a:lnTo>
                <a:lnTo>
                  <a:pt x="0" y="19099"/>
                </a:lnTo>
                <a:lnTo>
                  <a:pt x="8466" y="19099"/>
                </a:lnTo>
                <a:lnTo>
                  <a:pt x="8490" y="19440"/>
                </a:lnTo>
                <a:lnTo>
                  <a:pt x="8537" y="20008"/>
                </a:lnTo>
                <a:lnTo>
                  <a:pt x="8607" y="20349"/>
                </a:lnTo>
                <a:lnTo>
                  <a:pt x="8701" y="20691"/>
                </a:lnTo>
                <a:lnTo>
                  <a:pt x="8842" y="21145"/>
                </a:lnTo>
                <a:lnTo>
                  <a:pt x="9053" y="21373"/>
                </a:lnTo>
                <a:lnTo>
                  <a:pt x="9264" y="21600"/>
                </a:lnTo>
                <a:lnTo>
                  <a:pt x="9545" y="21600"/>
                </a:lnTo>
                <a:lnTo>
                  <a:pt x="10718" y="21600"/>
                </a:lnTo>
                <a:lnTo>
                  <a:pt x="11891" y="21600"/>
                </a:lnTo>
                <a:lnTo>
                  <a:pt x="12266" y="21600"/>
                </a:lnTo>
                <a:lnTo>
                  <a:pt x="12477" y="21429"/>
                </a:lnTo>
                <a:lnTo>
                  <a:pt x="12618" y="21202"/>
                </a:lnTo>
                <a:lnTo>
                  <a:pt x="12758" y="20861"/>
                </a:lnTo>
                <a:lnTo>
                  <a:pt x="12922" y="20349"/>
                </a:lnTo>
                <a:lnTo>
                  <a:pt x="12993" y="19952"/>
                </a:lnTo>
                <a:lnTo>
                  <a:pt x="13016" y="19440"/>
                </a:lnTo>
                <a:lnTo>
                  <a:pt x="13063" y="19099"/>
                </a:lnTo>
                <a:lnTo>
                  <a:pt x="21600" y="19099"/>
                </a:lnTo>
                <a:lnTo>
                  <a:pt x="21600" y="10800"/>
                </a:lnTo>
                <a:lnTo>
                  <a:pt x="21600" y="0"/>
                </a:lnTo>
                <a:lnTo>
                  <a:pt x="10788" y="0"/>
                </a:lnTo>
                <a:close/>
                <a:moveTo>
                  <a:pt x="9053" y="19099"/>
                </a:moveTo>
                <a:lnTo>
                  <a:pt x="9053" y="19440"/>
                </a:lnTo>
                <a:lnTo>
                  <a:pt x="9076" y="19611"/>
                </a:lnTo>
                <a:lnTo>
                  <a:pt x="9123" y="19781"/>
                </a:lnTo>
                <a:lnTo>
                  <a:pt x="9193" y="20008"/>
                </a:lnTo>
                <a:lnTo>
                  <a:pt x="9264" y="20179"/>
                </a:lnTo>
                <a:lnTo>
                  <a:pt x="9334" y="20293"/>
                </a:lnTo>
                <a:lnTo>
                  <a:pt x="9405" y="20349"/>
                </a:lnTo>
                <a:lnTo>
                  <a:pt x="9545" y="20349"/>
                </a:lnTo>
                <a:lnTo>
                  <a:pt x="11891" y="20349"/>
                </a:lnTo>
                <a:lnTo>
                  <a:pt x="12031" y="20349"/>
                </a:lnTo>
                <a:lnTo>
                  <a:pt x="12172" y="20236"/>
                </a:lnTo>
                <a:lnTo>
                  <a:pt x="12266" y="20179"/>
                </a:lnTo>
                <a:lnTo>
                  <a:pt x="12336" y="20008"/>
                </a:lnTo>
                <a:lnTo>
                  <a:pt x="12383" y="19838"/>
                </a:lnTo>
                <a:lnTo>
                  <a:pt x="12430" y="19611"/>
                </a:lnTo>
                <a:lnTo>
                  <a:pt x="12477" y="19440"/>
                </a:lnTo>
                <a:lnTo>
                  <a:pt x="12477" y="19099"/>
                </a:lnTo>
                <a:lnTo>
                  <a:pt x="9053" y="19099"/>
                </a:lnTo>
                <a:close/>
              </a:path>
              <a:path w="21600" h="21600" extrusionOk="0">
                <a:moveTo>
                  <a:pt x="9053" y="19099"/>
                </a:moveTo>
                <a:lnTo>
                  <a:pt x="0" y="19099"/>
                </a:lnTo>
                <a:lnTo>
                  <a:pt x="21600" y="19099"/>
                </a:lnTo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42950" y="1798638"/>
            <a:ext cx="67881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600" b="1">
                <a:latin typeface="Times New Roman" pitchFamily="18" charset="0"/>
              </a:rPr>
              <a:t>Hierarchy: a pyramid showing relationships among levels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42950" y="2732088"/>
            <a:ext cx="67881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600" b="1">
                <a:latin typeface="Times New Roman" pitchFamily="18" charset="0"/>
              </a:rPr>
              <a:t>Span of control: the number of employees directly reporting to a person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116013" y="3608388"/>
            <a:ext cx="7221537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Aft>
                <a:spcPct val="20000"/>
              </a:spcAft>
              <a:buFontTx/>
              <a:buAutoNum type="arabicPeriod"/>
            </a:pPr>
            <a:r>
              <a:rPr lang="en-US" sz="2400" b="1">
                <a:latin typeface="Times New Roman" pitchFamily="18" charset="0"/>
              </a:rPr>
              <a:t>Competence of both the manager and the employee</a:t>
            </a:r>
          </a:p>
          <a:p>
            <a:pPr marL="342900" indent="-342900">
              <a:spcAft>
                <a:spcPct val="20000"/>
              </a:spcAft>
              <a:buFontTx/>
              <a:buAutoNum type="arabicPeriod"/>
            </a:pPr>
            <a:r>
              <a:rPr lang="en-US" sz="2400" b="1">
                <a:latin typeface="Times New Roman" pitchFamily="18" charset="0"/>
              </a:rPr>
              <a:t>Similarity or dissimilarity of tasks being supervised</a:t>
            </a:r>
          </a:p>
          <a:p>
            <a:pPr marL="342900" indent="-342900">
              <a:spcAft>
                <a:spcPct val="20000"/>
              </a:spcAft>
              <a:buFontTx/>
              <a:buAutoNum type="arabicPeriod"/>
            </a:pPr>
            <a:r>
              <a:rPr lang="en-US" sz="2400" b="1">
                <a:latin typeface="Times New Roman" pitchFamily="18" charset="0"/>
              </a:rPr>
              <a:t>Incidence of new problems in the manager’s department</a:t>
            </a:r>
          </a:p>
          <a:p>
            <a:pPr marL="342900" indent="-342900">
              <a:spcAft>
                <a:spcPct val="20000"/>
              </a:spcAft>
              <a:buFontTx/>
              <a:buAutoNum type="arabicPeriod"/>
            </a:pPr>
            <a:r>
              <a:rPr lang="en-US" sz="2400" b="1">
                <a:latin typeface="Times New Roman" pitchFamily="18" charset="0"/>
              </a:rPr>
              <a:t>Extent of clear operating standards and rules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7588250" y="6334125"/>
            <a:ext cx="130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8000"/>
                </a:solidFill>
                <a:latin typeface="Times New Roman" pitchFamily="18" charset="0"/>
              </a:rPr>
              <a:t>(continued)</a:t>
            </a:r>
          </a:p>
        </p:txBody>
      </p:sp>
      <p:grpSp>
        <p:nvGrpSpPr>
          <p:cNvPr id="19466" name="Group 10"/>
          <p:cNvGrpSpPr>
            <a:grpSpLocks/>
          </p:cNvGrpSpPr>
          <p:nvPr/>
        </p:nvGrpSpPr>
        <p:grpSpPr bwMode="auto">
          <a:xfrm>
            <a:off x="7383463" y="1820863"/>
            <a:ext cx="1004887" cy="687387"/>
            <a:chOff x="1248" y="240"/>
            <a:chExt cx="4176" cy="3600"/>
          </a:xfrm>
        </p:grpSpPr>
        <p:sp>
          <p:nvSpPr>
            <p:cNvPr id="19467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5400 w 21600"/>
                <a:gd name="T7" fmla="*/ 11800 h 21600"/>
                <a:gd name="T8" fmla="*/ 16200 w 21600"/>
                <a:gd name="T9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8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787 w 21600"/>
                <a:gd name="T1" fmla="*/ 0 h 21600"/>
                <a:gd name="T2" fmla="*/ 15812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787 w 21600"/>
                <a:gd name="T9" fmla="*/ 500 h 21600"/>
                <a:gd name="T10" fmla="*/ 158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9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0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9471" name="Picture 15" descr="MCj0410287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8850" y="2736850"/>
            <a:ext cx="1004888" cy="881063"/>
          </a:xfrm>
          <a:prstGeom prst="rect">
            <a:avLst/>
          </a:prstGeom>
          <a:noFill/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10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1" grpId="0" animBg="1"/>
      <p:bldP spid="19462" grpId="0"/>
      <p:bldP spid="194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ilecab3"/>
          <p:cNvSpPr>
            <a:spLocks noEditPoints="1" noChangeArrowheads="1"/>
          </p:cNvSpPr>
          <p:nvPr/>
        </p:nvSpPr>
        <p:spPr bwMode="auto">
          <a:xfrm>
            <a:off x="2016125" y="508000"/>
            <a:ext cx="5180013" cy="904875"/>
          </a:xfrm>
          <a:custGeom>
            <a:avLst/>
            <a:gdLst>
              <a:gd name="T0" fmla="*/ 10800 w 21600"/>
              <a:gd name="T1" fmla="*/ 0 h 21600"/>
              <a:gd name="T2" fmla="*/ 0 w 21600"/>
              <a:gd name="T3" fmla="*/ 0 h 21600"/>
              <a:gd name="T4" fmla="*/ 0 w 21600"/>
              <a:gd name="T5" fmla="*/ 10800 h 21600"/>
              <a:gd name="T6" fmla="*/ 0 w 21600"/>
              <a:gd name="T7" fmla="*/ 20367 h 21600"/>
              <a:gd name="T8" fmla="*/ 10800 w 21600"/>
              <a:gd name="T9" fmla="*/ 21600 h 21600"/>
              <a:gd name="T10" fmla="*/ 21600 w 21600"/>
              <a:gd name="T11" fmla="*/ 20367 h 21600"/>
              <a:gd name="T12" fmla="*/ 21600 w 21600"/>
              <a:gd name="T13" fmla="*/ 10800 h 21600"/>
              <a:gd name="T14" fmla="*/ 21600 w 21600"/>
              <a:gd name="T15" fmla="*/ 0 h 21600"/>
              <a:gd name="T16" fmla="*/ 1004 w 21600"/>
              <a:gd name="T17" fmla="*/ 511 h 21600"/>
              <a:gd name="T18" fmla="*/ 20542 w 21600"/>
              <a:gd name="T19" fmla="*/ 187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788" y="0"/>
                </a:moveTo>
                <a:lnTo>
                  <a:pt x="0" y="0"/>
                </a:lnTo>
                <a:lnTo>
                  <a:pt x="0" y="10800"/>
                </a:lnTo>
                <a:lnTo>
                  <a:pt x="0" y="19099"/>
                </a:lnTo>
                <a:lnTo>
                  <a:pt x="8466" y="19099"/>
                </a:lnTo>
                <a:lnTo>
                  <a:pt x="8490" y="19440"/>
                </a:lnTo>
                <a:lnTo>
                  <a:pt x="8537" y="20008"/>
                </a:lnTo>
                <a:lnTo>
                  <a:pt x="8607" y="20349"/>
                </a:lnTo>
                <a:lnTo>
                  <a:pt x="8701" y="20691"/>
                </a:lnTo>
                <a:lnTo>
                  <a:pt x="8842" y="21145"/>
                </a:lnTo>
                <a:lnTo>
                  <a:pt x="9053" y="21373"/>
                </a:lnTo>
                <a:lnTo>
                  <a:pt x="9264" y="21600"/>
                </a:lnTo>
                <a:lnTo>
                  <a:pt x="9545" y="21600"/>
                </a:lnTo>
                <a:lnTo>
                  <a:pt x="10718" y="21600"/>
                </a:lnTo>
                <a:lnTo>
                  <a:pt x="11891" y="21600"/>
                </a:lnTo>
                <a:lnTo>
                  <a:pt x="12266" y="21600"/>
                </a:lnTo>
                <a:lnTo>
                  <a:pt x="12477" y="21429"/>
                </a:lnTo>
                <a:lnTo>
                  <a:pt x="12618" y="21202"/>
                </a:lnTo>
                <a:lnTo>
                  <a:pt x="12758" y="20861"/>
                </a:lnTo>
                <a:lnTo>
                  <a:pt x="12922" y="20349"/>
                </a:lnTo>
                <a:lnTo>
                  <a:pt x="12993" y="19952"/>
                </a:lnTo>
                <a:lnTo>
                  <a:pt x="13016" y="19440"/>
                </a:lnTo>
                <a:lnTo>
                  <a:pt x="13063" y="19099"/>
                </a:lnTo>
                <a:lnTo>
                  <a:pt x="21600" y="19099"/>
                </a:lnTo>
                <a:lnTo>
                  <a:pt x="21600" y="10800"/>
                </a:lnTo>
                <a:lnTo>
                  <a:pt x="21600" y="0"/>
                </a:lnTo>
                <a:lnTo>
                  <a:pt x="10788" y="0"/>
                </a:lnTo>
                <a:close/>
                <a:moveTo>
                  <a:pt x="9053" y="19099"/>
                </a:moveTo>
                <a:lnTo>
                  <a:pt x="9053" y="19440"/>
                </a:lnTo>
                <a:lnTo>
                  <a:pt x="9076" y="19611"/>
                </a:lnTo>
                <a:lnTo>
                  <a:pt x="9123" y="19781"/>
                </a:lnTo>
                <a:lnTo>
                  <a:pt x="9193" y="20008"/>
                </a:lnTo>
                <a:lnTo>
                  <a:pt x="9264" y="20179"/>
                </a:lnTo>
                <a:lnTo>
                  <a:pt x="9334" y="20293"/>
                </a:lnTo>
                <a:lnTo>
                  <a:pt x="9405" y="20349"/>
                </a:lnTo>
                <a:lnTo>
                  <a:pt x="9545" y="20349"/>
                </a:lnTo>
                <a:lnTo>
                  <a:pt x="11891" y="20349"/>
                </a:lnTo>
                <a:lnTo>
                  <a:pt x="12031" y="20349"/>
                </a:lnTo>
                <a:lnTo>
                  <a:pt x="12172" y="20236"/>
                </a:lnTo>
                <a:lnTo>
                  <a:pt x="12266" y="20179"/>
                </a:lnTo>
                <a:lnTo>
                  <a:pt x="12336" y="20008"/>
                </a:lnTo>
                <a:lnTo>
                  <a:pt x="12383" y="19838"/>
                </a:lnTo>
                <a:lnTo>
                  <a:pt x="12430" y="19611"/>
                </a:lnTo>
                <a:lnTo>
                  <a:pt x="12477" y="19440"/>
                </a:lnTo>
                <a:lnTo>
                  <a:pt x="12477" y="19099"/>
                </a:lnTo>
                <a:lnTo>
                  <a:pt x="9053" y="19099"/>
                </a:lnTo>
                <a:close/>
              </a:path>
              <a:path w="21600" h="21600" extrusionOk="0">
                <a:moveTo>
                  <a:pt x="9053" y="19099"/>
                </a:moveTo>
                <a:lnTo>
                  <a:pt x="0" y="19099"/>
                </a:lnTo>
                <a:lnTo>
                  <a:pt x="21600" y="19099"/>
                </a:lnTo>
              </a:path>
            </a:pathLst>
          </a:cu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 sz="2600">
              <a:latin typeface="Times New Roman" pitchFamily="18" charset="0"/>
            </a:endParaRPr>
          </a:p>
        </p:txBody>
      </p:sp>
      <p:sp>
        <p:nvSpPr>
          <p:cNvPr id="21507" name="filecab3"/>
          <p:cNvSpPr>
            <a:spLocks noEditPoints="1" noChangeArrowheads="1"/>
          </p:cNvSpPr>
          <p:nvPr/>
        </p:nvSpPr>
        <p:spPr bwMode="auto">
          <a:xfrm>
            <a:off x="889000" y="1681163"/>
            <a:ext cx="7448550" cy="4241800"/>
          </a:xfrm>
          <a:custGeom>
            <a:avLst/>
            <a:gdLst>
              <a:gd name="T0" fmla="*/ 10800 w 21600"/>
              <a:gd name="T1" fmla="*/ 0 h 21600"/>
              <a:gd name="T2" fmla="*/ 0 w 21600"/>
              <a:gd name="T3" fmla="*/ 0 h 21600"/>
              <a:gd name="T4" fmla="*/ 0 w 21600"/>
              <a:gd name="T5" fmla="*/ 10800 h 21600"/>
              <a:gd name="T6" fmla="*/ 0 w 21600"/>
              <a:gd name="T7" fmla="*/ 20367 h 21600"/>
              <a:gd name="T8" fmla="*/ 10800 w 21600"/>
              <a:gd name="T9" fmla="*/ 21600 h 21600"/>
              <a:gd name="T10" fmla="*/ 21600 w 21600"/>
              <a:gd name="T11" fmla="*/ 20367 h 21600"/>
              <a:gd name="T12" fmla="*/ 21600 w 21600"/>
              <a:gd name="T13" fmla="*/ 10800 h 21600"/>
              <a:gd name="T14" fmla="*/ 21600 w 21600"/>
              <a:gd name="T15" fmla="*/ 0 h 21600"/>
              <a:gd name="T16" fmla="*/ 1004 w 21600"/>
              <a:gd name="T17" fmla="*/ 511 h 21600"/>
              <a:gd name="T18" fmla="*/ 20542 w 21600"/>
              <a:gd name="T19" fmla="*/ 187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788" y="0"/>
                </a:moveTo>
                <a:lnTo>
                  <a:pt x="0" y="0"/>
                </a:lnTo>
                <a:lnTo>
                  <a:pt x="0" y="10800"/>
                </a:lnTo>
                <a:lnTo>
                  <a:pt x="0" y="19099"/>
                </a:lnTo>
                <a:lnTo>
                  <a:pt x="8466" y="19099"/>
                </a:lnTo>
                <a:lnTo>
                  <a:pt x="8490" y="19440"/>
                </a:lnTo>
                <a:lnTo>
                  <a:pt x="8537" y="20008"/>
                </a:lnTo>
                <a:lnTo>
                  <a:pt x="8607" y="20349"/>
                </a:lnTo>
                <a:lnTo>
                  <a:pt x="8701" y="20691"/>
                </a:lnTo>
                <a:lnTo>
                  <a:pt x="8842" y="21145"/>
                </a:lnTo>
                <a:lnTo>
                  <a:pt x="9053" y="21373"/>
                </a:lnTo>
                <a:lnTo>
                  <a:pt x="9264" y="21600"/>
                </a:lnTo>
                <a:lnTo>
                  <a:pt x="9545" y="21600"/>
                </a:lnTo>
                <a:lnTo>
                  <a:pt x="10718" y="21600"/>
                </a:lnTo>
                <a:lnTo>
                  <a:pt x="11891" y="21600"/>
                </a:lnTo>
                <a:lnTo>
                  <a:pt x="12266" y="21600"/>
                </a:lnTo>
                <a:lnTo>
                  <a:pt x="12477" y="21429"/>
                </a:lnTo>
                <a:lnTo>
                  <a:pt x="12618" y="21202"/>
                </a:lnTo>
                <a:lnTo>
                  <a:pt x="12758" y="20861"/>
                </a:lnTo>
                <a:lnTo>
                  <a:pt x="12922" y="20349"/>
                </a:lnTo>
                <a:lnTo>
                  <a:pt x="12993" y="19952"/>
                </a:lnTo>
                <a:lnTo>
                  <a:pt x="13016" y="19440"/>
                </a:lnTo>
                <a:lnTo>
                  <a:pt x="13063" y="19099"/>
                </a:lnTo>
                <a:lnTo>
                  <a:pt x="21600" y="19099"/>
                </a:lnTo>
                <a:lnTo>
                  <a:pt x="21600" y="10800"/>
                </a:lnTo>
                <a:lnTo>
                  <a:pt x="21600" y="0"/>
                </a:lnTo>
                <a:lnTo>
                  <a:pt x="10788" y="0"/>
                </a:lnTo>
                <a:close/>
                <a:moveTo>
                  <a:pt x="9053" y="19099"/>
                </a:moveTo>
                <a:lnTo>
                  <a:pt x="9053" y="19440"/>
                </a:lnTo>
                <a:lnTo>
                  <a:pt x="9076" y="19611"/>
                </a:lnTo>
                <a:lnTo>
                  <a:pt x="9123" y="19781"/>
                </a:lnTo>
                <a:lnTo>
                  <a:pt x="9193" y="20008"/>
                </a:lnTo>
                <a:lnTo>
                  <a:pt x="9264" y="20179"/>
                </a:lnTo>
                <a:lnTo>
                  <a:pt x="9334" y="20293"/>
                </a:lnTo>
                <a:lnTo>
                  <a:pt x="9405" y="20349"/>
                </a:lnTo>
                <a:lnTo>
                  <a:pt x="9545" y="20349"/>
                </a:lnTo>
                <a:lnTo>
                  <a:pt x="11891" y="20349"/>
                </a:lnTo>
                <a:lnTo>
                  <a:pt x="12031" y="20349"/>
                </a:lnTo>
                <a:lnTo>
                  <a:pt x="12172" y="20236"/>
                </a:lnTo>
                <a:lnTo>
                  <a:pt x="12266" y="20179"/>
                </a:lnTo>
                <a:lnTo>
                  <a:pt x="12336" y="20008"/>
                </a:lnTo>
                <a:lnTo>
                  <a:pt x="12383" y="19838"/>
                </a:lnTo>
                <a:lnTo>
                  <a:pt x="12430" y="19611"/>
                </a:lnTo>
                <a:lnTo>
                  <a:pt x="12477" y="19440"/>
                </a:lnTo>
                <a:lnTo>
                  <a:pt x="12477" y="19099"/>
                </a:lnTo>
                <a:lnTo>
                  <a:pt x="9053" y="19099"/>
                </a:lnTo>
                <a:close/>
              </a:path>
              <a:path w="21600" h="21600" extrusionOk="0">
                <a:moveTo>
                  <a:pt x="9053" y="19099"/>
                </a:moveTo>
                <a:lnTo>
                  <a:pt x="0" y="19099"/>
                </a:lnTo>
                <a:lnTo>
                  <a:pt x="21600" y="19099"/>
                </a:lnTo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047750" y="1878013"/>
            <a:ext cx="6788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600" b="1">
                <a:latin typeface="Times New Roman" pitchFamily="18" charset="0"/>
              </a:rPr>
              <a:t>Authority: right to make a decision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047750" y="2732088"/>
            <a:ext cx="598011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600" b="1">
                <a:latin typeface="Times New Roman" pitchFamily="18" charset="0"/>
              </a:rPr>
              <a:t>Responsibility: an employee’s duty to perform the assigned task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2355850" y="608013"/>
            <a:ext cx="4483100" cy="6096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latin typeface="Times New Roman" pitchFamily="18" charset="0"/>
              </a:rPr>
              <a:t>Vertical</a:t>
            </a:r>
            <a:r>
              <a:rPr lang="en-US" sz="3200" b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3200" b="1">
                <a:latin typeface="Times New Roman" pitchFamily="18" charset="0"/>
              </a:rPr>
              <a:t>Design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047750" y="3935413"/>
            <a:ext cx="678815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600" b="1">
                <a:latin typeface="Times New Roman" pitchFamily="18" charset="0"/>
              </a:rPr>
              <a:t>Accountability: manager’s expectation that the employee will accept credit or blame for his or her work</a:t>
            </a:r>
          </a:p>
        </p:txBody>
      </p:sp>
      <p:pic>
        <p:nvPicPr>
          <p:cNvPr id="21512" name="Picture 8" descr="MCj0404337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2600" y="1793875"/>
            <a:ext cx="1057275" cy="908050"/>
          </a:xfrm>
          <a:prstGeom prst="rect">
            <a:avLst/>
          </a:prstGeom>
          <a:noFill/>
        </p:spPr>
      </p:pic>
      <p:pic>
        <p:nvPicPr>
          <p:cNvPr id="21513" name="Picture 9" descr="j03435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8988" y="2686050"/>
            <a:ext cx="777875" cy="1182688"/>
          </a:xfrm>
          <a:prstGeom prst="rect">
            <a:avLst/>
          </a:prstGeom>
          <a:noFill/>
        </p:spPr>
      </p:pic>
      <p:pic>
        <p:nvPicPr>
          <p:cNvPr id="21514" name="Picture 10" descr="j033647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6763" y="4760913"/>
            <a:ext cx="554037" cy="508000"/>
          </a:xfrm>
          <a:prstGeom prst="rect">
            <a:avLst/>
          </a:prstGeom>
          <a:noFill/>
        </p:spPr>
      </p:pic>
      <p:pic>
        <p:nvPicPr>
          <p:cNvPr id="21515" name="Picture 11" descr="MMAG00489_0000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85075" y="319088"/>
            <a:ext cx="476250" cy="1171575"/>
          </a:xfrm>
          <a:prstGeom prst="rect">
            <a:avLst/>
          </a:prstGeom>
          <a:noFill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11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0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8" grpId="0"/>
      <p:bldP spid="21509" grpId="0"/>
      <p:bldP spid="21510" grpId="0"/>
      <p:bldP spid="215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484188" y="3454400"/>
            <a:ext cx="4846637" cy="914400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484188" y="1597025"/>
            <a:ext cx="7956550" cy="1600200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2540000" y="376238"/>
            <a:ext cx="4054475" cy="914400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990850" y="496888"/>
            <a:ext cx="3194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latin typeface="Times New Roman" pitchFamily="18" charset="0"/>
              </a:rPr>
              <a:t>Vertical Design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77875" y="1716088"/>
            <a:ext cx="7381875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3000" b="1">
                <a:latin typeface="Times New Roman" pitchFamily="18" charset="0"/>
              </a:rPr>
              <a:t>Delegation:</a:t>
            </a:r>
            <a:r>
              <a:rPr lang="en-US" b="1">
                <a:latin typeface="Times New Roman" pitchFamily="18" charset="0"/>
              </a:rPr>
              <a:t> process of giving authority to a person (or group or team) to make decisions and act in certain situations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77875" y="3590925"/>
            <a:ext cx="42275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3000" b="1">
                <a:latin typeface="Times New Roman" pitchFamily="18" charset="0"/>
              </a:rPr>
              <a:t>Barriers to delegation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266825" y="4492625"/>
            <a:ext cx="6996113" cy="18256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50838" indent="-350838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600" b="1">
                <a:latin typeface="Times New Roman" pitchFamily="18" charset="0"/>
              </a:rPr>
              <a:t>Failure to define authority and responsibility clearly</a:t>
            </a:r>
          </a:p>
          <a:p>
            <a:pPr marL="350838" indent="-350838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600" b="1">
                <a:latin typeface="Times New Roman" pitchFamily="18" charset="0"/>
              </a:rPr>
              <a:t>Managers fear to delegate to others</a:t>
            </a:r>
          </a:p>
          <a:p>
            <a:pPr marL="350838" indent="-350838"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600" b="1">
                <a:latin typeface="Times New Roman" pitchFamily="18" charset="0"/>
              </a:rPr>
              <a:t>Cultural values</a:t>
            </a:r>
          </a:p>
        </p:txBody>
      </p:sp>
      <p:pic>
        <p:nvPicPr>
          <p:cNvPr id="25609" name="Picture 9" descr="j01983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7888" y="2671763"/>
            <a:ext cx="1633537" cy="1174750"/>
          </a:xfrm>
          <a:prstGeom prst="rect">
            <a:avLst/>
          </a:prstGeom>
          <a:noFill/>
        </p:spPr>
      </p:pic>
      <p:pic>
        <p:nvPicPr>
          <p:cNvPr id="25610" name="Picture 10" descr="MCj0104744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5413" y="3506788"/>
            <a:ext cx="1573212" cy="1012825"/>
          </a:xfrm>
          <a:prstGeom prst="rect">
            <a:avLst/>
          </a:prstGeom>
          <a:noFill/>
        </p:spPr>
      </p:pic>
      <p:pic>
        <p:nvPicPr>
          <p:cNvPr id="25611" name="Picture 11" descr="MMj02951580000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9738" y="471488"/>
            <a:ext cx="838200" cy="676275"/>
          </a:xfrm>
          <a:prstGeom prst="rect">
            <a:avLst/>
          </a:prstGeom>
          <a:noFill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12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animBg="1"/>
      <p:bldP spid="25605" grpId="0"/>
      <p:bldP spid="25606" grpId="0"/>
      <p:bldP spid="25607" grpId="0"/>
      <p:bldP spid="2560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00188" y="1666875"/>
            <a:ext cx="6659562" cy="4676775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620838" y="322263"/>
            <a:ext cx="5868987" cy="10953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latin typeface="Times New Roman" pitchFamily="18" charset="0"/>
              </a:rPr>
              <a:t>Vertical Design: Building Blocks</a:t>
            </a:r>
            <a:br>
              <a:rPr lang="en-US" sz="3200" b="1">
                <a:latin typeface="Times New Roman" pitchFamily="18" charset="0"/>
              </a:rPr>
            </a:br>
            <a:r>
              <a:rPr lang="en-US" sz="3200" b="1">
                <a:latin typeface="Times New Roman" pitchFamily="18" charset="0"/>
              </a:rPr>
              <a:t>for Effective Delegation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 rot="2513900">
            <a:off x="1246188" y="1924050"/>
            <a:ext cx="914400" cy="388938"/>
          </a:xfrm>
          <a:prstGeom prst="rect">
            <a:avLst/>
          </a:prstGeom>
          <a:solidFill>
            <a:srgbClr val="333333"/>
          </a:solidFill>
          <a:ln w="15875">
            <a:solidFill>
              <a:srgbClr val="1C1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31900" y="1947863"/>
            <a:ext cx="3249613" cy="14732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803400" y="2024063"/>
            <a:ext cx="2124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Establish goals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and standards</a:t>
            </a:r>
          </a:p>
        </p:txBody>
      </p:sp>
      <p:pic>
        <p:nvPicPr>
          <p:cNvPr id="27655" name="Picture 7" descr="j030049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0613" y="2809875"/>
            <a:ext cx="685800" cy="584200"/>
          </a:xfrm>
          <a:prstGeom prst="rect">
            <a:avLst/>
          </a:prstGeom>
          <a:noFill/>
        </p:spPr>
      </p:pic>
      <p:pic>
        <p:nvPicPr>
          <p:cNvPr id="27656" name="Picture 8" descr="MMj0284092000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64438" y="519113"/>
            <a:ext cx="666750" cy="723900"/>
          </a:xfrm>
          <a:prstGeom prst="rect">
            <a:avLst/>
          </a:prstGeom>
          <a:noFill/>
        </p:spPr>
      </p:pic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4479925" y="1947863"/>
            <a:ext cx="3284538" cy="14732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1231900" y="3417888"/>
            <a:ext cx="3249613" cy="14732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4479925" y="3417888"/>
            <a:ext cx="3284538" cy="14732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118100" y="2024063"/>
            <a:ext cx="2036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Ensure clarity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1943100" y="347662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Involvement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4862513" y="3476625"/>
            <a:ext cx="24939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Expect completed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work</a:t>
            </a:r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V="1">
            <a:off x="7762875" y="1665288"/>
            <a:ext cx="396875" cy="274637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V="1">
            <a:off x="7778750" y="3316288"/>
            <a:ext cx="381000" cy="1016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7665" name="Picture 17" descr="j028086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68900" y="2511425"/>
            <a:ext cx="2035175" cy="860425"/>
          </a:xfrm>
          <a:prstGeom prst="rect">
            <a:avLst/>
          </a:prstGeom>
          <a:noFill/>
        </p:spPr>
      </p:pic>
      <p:pic>
        <p:nvPicPr>
          <p:cNvPr id="27666" name="Picture 18" descr="MCBD19783_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32025" y="3933825"/>
            <a:ext cx="1735138" cy="863600"/>
          </a:xfrm>
          <a:prstGeom prst="rect">
            <a:avLst/>
          </a:prstGeom>
          <a:noFill/>
        </p:spPr>
      </p:pic>
      <p:pic>
        <p:nvPicPr>
          <p:cNvPr id="27667" name="Picture 19" descr="j0283195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62588" y="4198938"/>
            <a:ext cx="1323975" cy="609600"/>
          </a:xfrm>
          <a:prstGeom prst="rect">
            <a:avLst/>
          </a:prstGeom>
          <a:noFill/>
        </p:spPr>
      </p:pic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1231900" y="4878388"/>
            <a:ext cx="3249613" cy="14732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4479925" y="4878388"/>
            <a:ext cx="3284538" cy="14732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1687513" y="4965700"/>
            <a:ext cx="232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Provide training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4951413" y="4965700"/>
            <a:ext cx="2341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Timely feedback</a:t>
            </a:r>
          </a:p>
        </p:txBody>
      </p:sp>
      <p:sp>
        <p:nvSpPr>
          <p:cNvPr id="27672" name="Line 24"/>
          <p:cNvSpPr>
            <a:spLocks noChangeShapeType="1"/>
          </p:cNvSpPr>
          <p:nvPr/>
        </p:nvSpPr>
        <p:spPr bwMode="auto">
          <a:xfrm flipV="1">
            <a:off x="7772400" y="4770438"/>
            <a:ext cx="381000" cy="1016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7673" name="Picture 25" descr="j0297060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89150" y="5349875"/>
            <a:ext cx="1381125" cy="971550"/>
          </a:xfrm>
          <a:prstGeom prst="rect">
            <a:avLst/>
          </a:prstGeom>
          <a:noFill/>
        </p:spPr>
      </p:pic>
      <p:pic>
        <p:nvPicPr>
          <p:cNvPr id="27674" name="Picture 26" descr="MCj02346410000[1]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43513" y="5527675"/>
            <a:ext cx="1808162" cy="66516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13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4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0" dur="10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3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8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1" dur="1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4" dur="10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9" dur="1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2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10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8" dur="1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0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0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0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84" dur="10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87" dur="10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0" dur="10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3" dur="10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  <p:bldP spid="27652" grpId="0" animBg="1"/>
      <p:bldP spid="27653" grpId="0" animBg="1"/>
      <p:bldP spid="27654" grpId="0"/>
      <p:bldP spid="27657" grpId="0" animBg="1"/>
      <p:bldP spid="27658" grpId="0" animBg="1"/>
      <p:bldP spid="27659" grpId="0" animBg="1"/>
      <p:bldP spid="27660" grpId="0"/>
      <p:bldP spid="27661" grpId="0"/>
      <p:bldP spid="27662" grpId="0"/>
      <p:bldP spid="27663" grpId="0" animBg="1"/>
      <p:bldP spid="27664" grpId="0" animBg="1"/>
      <p:bldP spid="27668" grpId="0" animBg="1"/>
      <p:bldP spid="27669" grpId="0" animBg="1"/>
      <p:bldP spid="27670" grpId="0"/>
      <p:bldP spid="27671" grpId="0"/>
      <p:bldP spid="27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ilecab2"/>
          <p:cNvSpPr>
            <a:spLocks noEditPoints="1" noChangeArrowheads="1"/>
          </p:cNvSpPr>
          <p:nvPr/>
        </p:nvSpPr>
        <p:spPr bwMode="auto">
          <a:xfrm rot="10800000">
            <a:off x="469900" y="1441450"/>
            <a:ext cx="7885113" cy="4516438"/>
          </a:xfrm>
          <a:custGeom>
            <a:avLst/>
            <a:gdLst>
              <a:gd name="T0" fmla="*/ 10800 w 21600"/>
              <a:gd name="T1" fmla="*/ 0 h 21600"/>
              <a:gd name="T2" fmla="*/ 0 w 21600"/>
              <a:gd name="T3" fmla="*/ 0 h 21600"/>
              <a:gd name="T4" fmla="*/ 0 w 21600"/>
              <a:gd name="T5" fmla="*/ 10800 h 21600"/>
              <a:gd name="T6" fmla="*/ 0 w 21600"/>
              <a:gd name="T7" fmla="*/ 20367 h 21600"/>
              <a:gd name="T8" fmla="*/ 10800 w 21600"/>
              <a:gd name="T9" fmla="*/ 21600 h 21600"/>
              <a:gd name="T10" fmla="*/ 21600 w 21600"/>
              <a:gd name="T11" fmla="*/ 20367 h 21600"/>
              <a:gd name="T12" fmla="*/ 21600 w 21600"/>
              <a:gd name="T13" fmla="*/ 10800 h 21600"/>
              <a:gd name="T14" fmla="*/ 21600 w 21600"/>
              <a:gd name="T15" fmla="*/ 0 h 21600"/>
              <a:gd name="T16" fmla="*/ 1004 w 21600"/>
              <a:gd name="T17" fmla="*/ 511 h 21600"/>
              <a:gd name="T18" fmla="*/ 20542 w 21600"/>
              <a:gd name="T19" fmla="*/ 197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800" y="0"/>
                </a:moveTo>
                <a:lnTo>
                  <a:pt x="0" y="0"/>
                </a:lnTo>
                <a:lnTo>
                  <a:pt x="0" y="10800"/>
                </a:lnTo>
                <a:lnTo>
                  <a:pt x="0" y="20367"/>
                </a:lnTo>
                <a:lnTo>
                  <a:pt x="5807" y="20367"/>
                </a:lnTo>
                <a:lnTo>
                  <a:pt x="5807" y="20637"/>
                </a:lnTo>
                <a:lnTo>
                  <a:pt x="5970" y="20818"/>
                </a:lnTo>
                <a:lnTo>
                  <a:pt x="6133" y="20968"/>
                </a:lnTo>
                <a:lnTo>
                  <a:pt x="6404" y="21239"/>
                </a:lnTo>
                <a:lnTo>
                  <a:pt x="6567" y="21419"/>
                </a:lnTo>
                <a:lnTo>
                  <a:pt x="7055" y="21510"/>
                </a:lnTo>
                <a:lnTo>
                  <a:pt x="7544" y="21600"/>
                </a:lnTo>
                <a:lnTo>
                  <a:pt x="8141" y="21600"/>
                </a:lnTo>
                <a:lnTo>
                  <a:pt x="10800" y="21600"/>
                </a:lnTo>
                <a:lnTo>
                  <a:pt x="13188" y="21600"/>
                </a:lnTo>
                <a:lnTo>
                  <a:pt x="13948" y="21600"/>
                </a:lnTo>
                <a:lnTo>
                  <a:pt x="14436" y="21510"/>
                </a:lnTo>
                <a:lnTo>
                  <a:pt x="14708" y="21419"/>
                </a:lnTo>
                <a:lnTo>
                  <a:pt x="15033" y="21239"/>
                </a:lnTo>
                <a:lnTo>
                  <a:pt x="15359" y="20968"/>
                </a:lnTo>
                <a:lnTo>
                  <a:pt x="15522" y="20818"/>
                </a:lnTo>
                <a:lnTo>
                  <a:pt x="15684" y="20637"/>
                </a:lnTo>
                <a:lnTo>
                  <a:pt x="15684" y="20367"/>
                </a:lnTo>
                <a:lnTo>
                  <a:pt x="21600" y="20367"/>
                </a:lnTo>
                <a:lnTo>
                  <a:pt x="21600" y="10800"/>
                </a:lnTo>
                <a:lnTo>
                  <a:pt x="21600" y="0"/>
                </a:lnTo>
                <a:lnTo>
                  <a:pt x="10800" y="0"/>
                </a:lnTo>
                <a:close/>
                <a:moveTo>
                  <a:pt x="7055" y="20367"/>
                </a:moveTo>
                <a:lnTo>
                  <a:pt x="7055" y="20547"/>
                </a:lnTo>
                <a:lnTo>
                  <a:pt x="7055" y="20637"/>
                </a:lnTo>
                <a:lnTo>
                  <a:pt x="7218" y="20728"/>
                </a:lnTo>
                <a:lnTo>
                  <a:pt x="7381" y="20818"/>
                </a:lnTo>
                <a:lnTo>
                  <a:pt x="7544" y="20908"/>
                </a:lnTo>
                <a:lnTo>
                  <a:pt x="7707" y="20968"/>
                </a:lnTo>
                <a:lnTo>
                  <a:pt x="7815" y="20968"/>
                </a:lnTo>
                <a:lnTo>
                  <a:pt x="8141" y="20968"/>
                </a:lnTo>
                <a:lnTo>
                  <a:pt x="13188" y="20968"/>
                </a:lnTo>
                <a:lnTo>
                  <a:pt x="13459" y="20968"/>
                </a:lnTo>
                <a:lnTo>
                  <a:pt x="13785" y="20968"/>
                </a:lnTo>
                <a:lnTo>
                  <a:pt x="13948" y="20908"/>
                </a:lnTo>
                <a:lnTo>
                  <a:pt x="14111" y="20818"/>
                </a:lnTo>
                <a:lnTo>
                  <a:pt x="14273" y="20728"/>
                </a:lnTo>
                <a:lnTo>
                  <a:pt x="14273" y="20637"/>
                </a:lnTo>
                <a:lnTo>
                  <a:pt x="14436" y="20547"/>
                </a:lnTo>
                <a:lnTo>
                  <a:pt x="14436" y="20367"/>
                </a:lnTo>
                <a:lnTo>
                  <a:pt x="7055" y="20367"/>
                </a:lnTo>
                <a:close/>
              </a:path>
              <a:path w="21600" h="21600" extrusionOk="0">
                <a:moveTo>
                  <a:pt x="7055" y="20367"/>
                </a:moveTo>
                <a:lnTo>
                  <a:pt x="5807" y="20367"/>
                </a:lnTo>
                <a:lnTo>
                  <a:pt x="21600" y="20367"/>
                </a:lnTo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699" name="WordArt 3"/>
          <p:cNvSpPr>
            <a:spLocks noChangeArrowheads="1" noChangeShapeType="1" noTextEdit="1"/>
          </p:cNvSpPr>
          <p:nvPr/>
        </p:nvSpPr>
        <p:spPr bwMode="auto">
          <a:xfrm>
            <a:off x="2647950" y="465138"/>
            <a:ext cx="3813175" cy="79057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Vertical Design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87375" y="1906588"/>
            <a:ext cx="738187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000" b="1">
                <a:latin typeface="Times New Roman" pitchFamily="18" charset="0"/>
              </a:rPr>
              <a:t>Centralization:</a:t>
            </a:r>
            <a:r>
              <a:rPr lang="en-US" b="1">
                <a:latin typeface="Times New Roman" pitchFamily="18" charset="0"/>
              </a:rPr>
              <a:t> concentration of authority at the top of an organization or department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87375" y="3255963"/>
            <a:ext cx="738187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000" b="1">
                <a:latin typeface="Times New Roman" pitchFamily="18" charset="0"/>
              </a:rPr>
              <a:t>Decentralization:</a:t>
            </a:r>
            <a:r>
              <a:rPr lang="en-US" b="1">
                <a:latin typeface="Times New Roman" pitchFamily="18" charset="0"/>
              </a:rPr>
              <a:t> delegation of authority to lower level employees or departments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87375" y="4614863"/>
            <a:ext cx="73818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b="1">
                <a:latin typeface="Times New Roman" pitchFamily="18" charset="0"/>
              </a:rPr>
              <a:t>No absolutes for centralization versus decentralization</a:t>
            </a:r>
          </a:p>
        </p:txBody>
      </p:sp>
      <p:pic>
        <p:nvPicPr>
          <p:cNvPr id="29703" name="Picture 7" descr="MCj031948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228600"/>
            <a:ext cx="1028700" cy="1149350"/>
          </a:xfrm>
          <a:prstGeom prst="rect">
            <a:avLst/>
          </a:prstGeom>
          <a:noFill/>
        </p:spPr>
      </p:pic>
      <p:pic>
        <p:nvPicPr>
          <p:cNvPr id="29704" name="Picture 8" descr="j02371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5113" y="1711325"/>
            <a:ext cx="844550" cy="1028700"/>
          </a:xfrm>
          <a:prstGeom prst="rect">
            <a:avLst/>
          </a:prstGeom>
          <a:noFill/>
        </p:spPr>
      </p:pic>
      <p:grpSp>
        <p:nvGrpSpPr>
          <p:cNvPr id="29705" name="Group 9"/>
          <p:cNvGrpSpPr>
            <a:grpSpLocks/>
          </p:cNvGrpSpPr>
          <p:nvPr/>
        </p:nvGrpSpPr>
        <p:grpSpPr bwMode="auto">
          <a:xfrm>
            <a:off x="7658100" y="3397250"/>
            <a:ext cx="674688" cy="1098550"/>
            <a:chOff x="4824" y="2053"/>
            <a:chExt cx="425" cy="807"/>
          </a:xfrm>
        </p:grpSpPr>
        <p:pic>
          <p:nvPicPr>
            <p:cNvPr id="29706" name="Picture 10" descr="MCPE03809_0000[1]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24" y="2432"/>
              <a:ext cx="425" cy="428"/>
            </a:xfrm>
            <a:prstGeom prst="rect">
              <a:avLst/>
            </a:prstGeom>
            <a:noFill/>
          </p:spPr>
        </p:pic>
        <p:pic>
          <p:nvPicPr>
            <p:cNvPr id="29707" name="Picture 11" descr="MMAG00340_0000[1]"/>
            <p:cNvPicPr>
              <a:picLocks noChangeAspect="1" noChangeArrowheads="1" noCrop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921" y="2053"/>
              <a:ext cx="210" cy="405"/>
            </a:xfrm>
            <a:prstGeom prst="rect">
              <a:avLst/>
            </a:prstGeom>
            <a:noFill/>
          </p:spPr>
        </p:pic>
      </p:grpSp>
      <p:pic>
        <p:nvPicPr>
          <p:cNvPr id="29708" name="Picture 12" descr="MCj0353635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99313" y="4724400"/>
            <a:ext cx="1079500" cy="1114425"/>
          </a:xfrm>
          <a:prstGeom prst="rect">
            <a:avLst/>
          </a:prstGeom>
          <a:noFill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14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/>
      <p:bldP spid="29701" grpId="0"/>
      <p:bldP spid="2970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233488" y="1889125"/>
            <a:ext cx="6686550" cy="42989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1235075" y="1892300"/>
            <a:ext cx="2389188" cy="1563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1241425" y="4527550"/>
            <a:ext cx="2382838" cy="1652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H="1" flipV="1">
            <a:off x="5546725" y="4541838"/>
            <a:ext cx="2366963" cy="163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H="1">
            <a:off x="5516563" y="1893888"/>
            <a:ext cx="2382837" cy="1576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592513" y="3452813"/>
            <a:ext cx="1955800" cy="1103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</a:rPr>
              <a:t>Cost of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decisions</a:t>
            </a:r>
          </a:p>
        </p:txBody>
      </p:sp>
      <p:sp>
        <p:nvSpPr>
          <p:cNvPr id="31752" name="WordArt 8"/>
          <p:cNvSpPr>
            <a:spLocks noChangeArrowheads="1" noChangeShapeType="1" noTextEdit="1"/>
          </p:cNvSpPr>
          <p:nvPr/>
        </p:nvSpPr>
        <p:spPr bwMode="auto">
          <a:xfrm>
            <a:off x="979488" y="322263"/>
            <a:ext cx="6940550" cy="1358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>
                <a:ln w="9525">
                  <a:solidFill>
                    <a:srgbClr val="1C1C1C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Times New Roman"/>
                <a:cs typeface="Times New Roman"/>
              </a:rPr>
              <a:t>Vertical Design: Interrelated Factors</a:t>
            </a:r>
          </a:p>
          <a:p>
            <a:pPr algn="ctr"/>
            <a:r>
              <a:rPr lang="en-US" sz="3200" b="1" kern="10">
                <a:ln w="9525">
                  <a:solidFill>
                    <a:srgbClr val="1C1C1C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Times New Roman"/>
                <a:cs typeface="Times New Roman"/>
              </a:rPr>
              <a:t>Affecting Decision to Centralize or Decentralize</a:t>
            </a:r>
          </a:p>
        </p:txBody>
      </p:sp>
      <p:pic>
        <p:nvPicPr>
          <p:cNvPr id="31753" name="Picture 9" descr="MCj035596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0350" y="304800"/>
            <a:ext cx="947738" cy="911225"/>
          </a:xfrm>
          <a:prstGeom prst="rect">
            <a:avLst/>
          </a:prstGeom>
          <a:noFill/>
        </p:spPr>
      </p:pic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3124200" y="2298700"/>
            <a:ext cx="2959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Desire for uniformity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of policy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1331913" y="3321050"/>
            <a:ext cx="21986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Environmental influences that require uniformity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715000" y="3321050"/>
            <a:ext cx="21240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Competency levels of managers and employees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563938" y="4760913"/>
            <a:ext cx="20701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Need for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formal control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mechanisms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15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7" grpId="0" animBg="1"/>
      <p:bldP spid="31748" grpId="0" animBg="1"/>
      <p:bldP spid="31749" grpId="0" animBg="1"/>
      <p:bldP spid="31750" grpId="0" animBg="1"/>
      <p:bldP spid="31751" grpId="0" animBg="1"/>
      <p:bldP spid="31752" grpId="0" animBg="1"/>
      <p:bldP spid="31754" grpId="0"/>
      <p:bldP spid="31755" grpId="0"/>
      <p:bldP spid="31756" grpId="0"/>
      <p:bldP spid="317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341438" y="1524000"/>
            <a:ext cx="6934200" cy="475138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 rot="2513900">
            <a:off x="1087438" y="1781175"/>
            <a:ext cx="914400" cy="38893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7842250" y="1538288"/>
            <a:ext cx="427038" cy="290512"/>
          </a:xfrm>
          <a:prstGeom prst="line">
            <a:avLst/>
          </a:prstGeom>
          <a:noFill/>
          <a:ln w="15875">
            <a:solidFill>
              <a:srgbClr val="CC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081088" y="1822450"/>
            <a:ext cx="3367087" cy="2209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449763" y="1822450"/>
            <a:ext cx="3394075" cy="2209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081088" y="4022725"/>
            <a:ext cx="3367087" cy="225583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449763" y="4022725"/>
            <a:ext cx="3394075" cy="225583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WordArt 9"/>
          <p:cNvSpPr>
            <a:spLocks noChangeArrowheads="1" noChangeShapeType="1" noTextEdit="1"/>
          </p:cNvSpPr>
          <p:nvPr/>
        </p:nvSpPr>
        <p:spPr bwMode="auto">
          <a:xfrm>
            <a:off x="1538288" y="576263"/>
            <a:ext cx="6191250" cy="738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Horizontal Organization Design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3671888" y="3459163"/>
            <a:ext cx="1525587" cy="1066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Major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types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897063" y="1981200"/>
            <a:ext cx="17081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Functional</a:t>
            </a:r>
          </a:p>
          <a:p>
            <a:pPr algn="ctr"/>
            <a:r>
              <a:rPr lang="en-US" sz="2600" b="1">
                <a:latin typeface="Times New Roman" pitchFamily="18" charset="0"/>
              </a:rPr>
              <a:t>design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478463" y="1981200"/>
            <a:ext cx="1320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Product</a:t>
            </a:r>
          </a:p>
          <a:p>
            <a:pPr algn="ctr"/>
            <a:r>
              <a:rPr lang="en-US" sz="2600" b="1">
                <a:latin typeface="Times New Roman" pitchFamily="18" charset="0"/>
              </a:rPr>
              <a:t>design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2055813" y="4221163"/>
            <a:ext cx="141128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Network</a:t>
            </a:r>
          </a:p>
          <a:p>
            <a:pPr algn="ctr"/>
            <a:r>
              <a:rPr lang="en-US" sz="2600" b="1">
                <a:latin typeface="Times New Roman" pitchFamily="18" charset="0"/>
              </a:rPr>
              <a:t>design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399088" y="4221163"/>
            <a:ext cx="20923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Geographical</a:t>
            </a:r>
          </a:p>
          <a:p>
            <a:pPr algn="ctr"/>
            <a:r>
              <a:rPr lang="en-US" sz="2600" b="1">
                <a:latin typeface="Times New Roman" pitchFamily="18" charset="0"/>
              </a:rPr>
              <a:t>design</a:t>
            </a:r>
          </a:p>
        </p:txBody>
      </p:sp>
      <p:pic>
        <p:nvPicPr>
          <p:cNvPr id="33807" name="Picture 15" descr="j029518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0775" y="3286125"/>
            <a:ext cx="695325" cy="561975"/>
          </a:xfrm>
          <a:prstGeom prst="rect">
            <a:avLst/>
          </a:prstGeom>
          <a:noFill/>
        </p:spPr>
      </p:pic>
      <p:pic>
        <p:nvPicPr>
          <p:cNvPr id="33808" name="Picture 16" descr="j028305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95525" y="5237163"/>
            <a:ext cx="952500" cy="892175"/>
          </a:xfrm>
          <a:prstGeom prst="rect">
            <a:avLst/>
          </a:prstGeom>
          <a:noFill/>
        </p:spPr>
      </p:pic>
      <p:pic>
        <p:nvPicPr>
          <p:cNvPr id="33809" name="Picture 17" descr="j02792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8950" y="3128963"/>
            <a:ext cx="1200150" cy="854075"/>
          </a:xfrm>
          <a:prstGeom prst="rect">
            <a:avLst/>
          </a:prstGeom>
          <a:noFill/>
        </p:spPr>
      </p:pic>
      <p:pic>
        <p:nvPicPr>
          <p:cNvPr id="33810" name="Picture 18" descr="MMAG00460_0000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5038" y="5167313"/>
            <a:ext cx="923925" cy="914400"/>
          </a:xfrm>
          <a:prstGeom prst="rect">
            <a:avLst/>
          </a:prstGeom>
          <a:noFill/>
        </p:spPr>
      </p:pic>
      <p:pic>
        <p:nvPicPr>
          <p:cNvPr id="33811" name="Picture 19" descr="MMj02837630000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62875" y="327025"/>
            <a:ext cx="957263" cy="933450"/>
          </a:xfrm>
          <a:prstGeom prst="rect">
            <a:avLst/>
          </a:prstGeom>
          <a:noFill/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16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1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8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1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4" dur="1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5" grpId="0" animBg="1"/>
      <p:bldP spid="33796" grpId="0" animBg="1"/>
      <p:bldP spid="33797" grpId="0" animBg="1"/>
      <p:bldP spid="33798" grpId="0" animBg="1"/>
      <p:bldP spid="33799" grpId="0" animBg="1"/>
      <p:bldP spid="33800" grpId="0" animBg="1"/>
      <p:bldP spid="33801" grpId="0" animBg="1"/>
      <p:bldP spid="33802" grpId="0" animBg="1"/>
      <p:bldP spid="33803" grpId="0"/>
      <p:bldP spid="33804" grpId="0"/>
      <p:bldP spid="33805" grpId="0"/>
      <p:bldP spid="3380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AutoShape 3"/>
          <p:cNvSpPr>
            <a:spLocks noChangeArrowheads="1"/>
          </p:cNvSpPr>
          <p:nvPr/>
        </p:nvSpPr>
        <p:spPr bwMode="auto">
          <a:xfrm rot="10800000">
            <a:off x="846138" y="2185988"/>
            <a:ext cx="7439025" cy="3790950"/>
          </a:xfrm>
          <a:prstGeom prst="flowChartDocument">
            <a:avLst/>
          </a:prstGeom>
          <a:solidFill>
            <a:schemeClr val="bg1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895350" y="2908300"/>
            <a:ext cx="73469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400" b="1">
                <a:latin typeface="Times New Roman" pitchFamily="18" charset="0"/>
              </a:rPr>
              <a:t>Grouping  managers and employees according to their areas of expertise and the resources they use to perform their jobs</a:t>
            </a:r>
          </a:p>
        </p:txBody>
      </p:sp>
      <p:pic>
        <p:nvPicPr>
          <p:cNvPr id="35845" name="Picture 5" descr="MMj0283505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8263" y="482600"/>
            <a:ext cx="666750" cy="647700"/>
          </a:xfrm>
          <a:prstGeom prst="rect">
            <a:avLst/>
          </a:prstGeom>
          <a:noFill/>
        </p:spPr>
      </p:pic>
      <p:pic>
        <p:nvPicPr>
          <p:cNvPr id="35846" name="Picture 6" descr="j02371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5388" y="4795838"/>
            <a:ext cx="1993900" cy="1181100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17</a:t>
            </a:fld>
            <a:endParaRPr lang="th-TH"/>
          </a:p>
        </p:txBody>
      </p:sp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1893888" y="742950"/>
            <a:ext cx="4938712" cy="7858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4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Functional </a:t>
            </a:r>
            <a:r>
              <a:rPr lang="en-US" sz="40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Design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5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8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4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 flipV="1">
            <a:off x="1009650" y="2713038"/>
            <a:ext cx="0" cy="300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 flipV="1">
            <a:off x="3082925" y="2713038"/>
            <a:ext cx="0" cy="300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5108575" y="2713038"/>
            <a:ext cx="0" cy="300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V="1">
            <a:off x="7172325" y="2713038"/>
            <a:ext cx="0" cy="300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125788" y="1771650"/>
            <a:ext cx="1973262" cy="7477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CEO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42875" y="2930525"/>
            <a:ext cx="1677988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General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Counsel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2198688" y="2930525"/>
            <a:ext cx="1677987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Chief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Financial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Officer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4240213" y="2930525"/>
            <a:ext cx="1677987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Chief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Operating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Officer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6292850" y="2930525"/>
            <a:ext cx="1677988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Treasurer</a:t>
            </a: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V="1">
            <a:off x="2051050" y="2717800"/>
            <a:ext cx="0" cy="2066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V="1">
            <a:off x="4076700" y="2528888"/>
            <a:ext cx="0" cy="22558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V="1">
            <a:off x="6086475" y="2717800"/>
            <a:ext cx="0" cy="2065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V="1">
            <a:off x="8134350" y="2717800"/>
            <a:ext cx="0" cy="2066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1216025" y="4765675"/>
            <a:ext cx="1677988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Financial</a:t>
            </a:r>
          </a:p>
          <a:p>
            <a:pPr algn="ctr"/>
            <a:r>
              <a:rPr lang="en-US" sz="2600" b="1">
                <a:latin typeface="Times New Roman" pitchFamily="18" charset="0"/>
              </a:rPr>
              <a:t>Services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3240088" y="4765675"/>
            <a:ext cx="1677987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Strategic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Planning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5249863" y="4765675"/>
            <a:ext cx="1677987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Styling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Officer</a:t>
            </a: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7175500" y="4765675"/>
            <a:ext cx="1677988" cy="1423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Human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Resources</a:t>
            </a: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995363" y="2713038"/>
            <a:ext cx="715645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8" name="WordArt 20"/>
          <p:cNvSpPr>
            <a:spLocks noChangeArrowheads="1" noChangeShapeType="1" noTextEdit="1"/>
          </p:cNvSpPr>
          <p:nvPr/>
        </p:nvSpPr>
        <p:spPr bwMode="auto">
          <a:xfrm>
            <a:off x="1258888" y="387350"/>
            <a:ext cx="6702425" cy="1169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Times New Roman"/>
                <a:cs typeface="Times New Roman"/>
              </a:rPr>
              <a:t>Functional Design: Harley-Davidson</a:t>
            </a:r>
          </a:p>
          <a:p>
            <a:pPr algn="ctr"/>
            <a:r>
              <a:rPr lang="en-U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Times New Roman"/>
                <a:cs typeface="Times New Roman"/>
              </a:rPr>
              <a:t>Organization Chart</a:t>
            </a:r>
          </a:p>
        </p:txBody>
      </p:sp>
      <p:pic>
        <p:nvPicPr>
          <p:cNvPr id="37909" name="Picture 21" descr="j02855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5325" y="777875"/>
            <a:ext cx="1819275" cy="1090613"/>
          </a:xfrm>
          <a:prstGeom prst="rect">
            <a:avLst/>
          </a:prstGeom>
          <a:noFill/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18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20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  <p:bldP spid="37891" grpId="0" animBg="1"/>
      <p:bldP spid="37892" grpId="0" animBg="1"/>
      <p:bldP spid="37893" grpId="0" animBg="1"/>
      <p:bldP spid="37894" grpId="0" animBg="1"/>
      <p:bldP spid="37895" grpId="0" animBg="1"/>
      <p:bldP spid="37896" grpId="0" animBg="1"/>
      <p:bldP spid="37897" grpId="0" animBg="1"/>
      <p:bldP spid="37898" grpId="0" animBg="1"/>
      <p:bldP spid="37899" grpId="0" animBg="1"/>
      <p:bldP spid="37900" grpId="0" animBg="1"/>
      <p:bldP spid="37901" grpId="0" animBg="1"/>
      <p:bldP spid="37902" grpId="0" animBg="1"/>
      <p:bldP spid="37903" grpId="0" animBg="1"/>
      <p:bldP spid="37904" grpId="0" animBg="1"/>
      <p:bldP spid="37905" grpId="0" animBg="1"/>
      <p:bldP spid="37906" grpId="0" animBg="1"/>
      <p:bldP spid="37907" grpId="0" animBg="1"/>
      <p:bldP spid="3790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466725" y="1492250"/>
            <a:ext cx="3768725" cy="4933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4921250" y="1485900"/>
            <a:ext cx="3752850" cy="4933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40" name="Group 4"/>
          <p:cNvGrpSpPr>
            <a:grpSpLocks/>
          </p:cNvGrpSpPr>
          <p:nvPr/>
        </p:nvGrpSpPr>
        <p:grpSpPr bwMode="auto">
          <a:xfrm>
            <a:off x="361950" y="1581150"/>
            <a:ext cx="3673475" cy="4843463"/>
            <a:chOff x="228" y="996"/>
            <a:chExt cx="2314" cy="3051"/>
          </a:xfrm>
        </p:grpSpPr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 rot="1660596" flipV="1">
              <a:off x="245" y="996"/>
              <a:ext cx="259" cy="1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228" y="1058"/>
              <a:ext cx="2314" cy="29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379413" y="1668463"/>
            <a:ext cx="2476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660066"/>
                </a:solidFill>
                <a:latin typeface="Times New Roman" pitchFamily="18" charset="0"/>
              </a:rPr>
              <a:t>Potential Benefits</a:t>
            </a: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379413" y="2057400"/>
            <a:ext cx="3663950" cy="4324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Supports skill specialization</a:t>
            </a:r>
          </a:p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Reduces duplication of resources &amp; increases coordination with the function</a:t>
            </a:r>
          </a:p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Enhances career development &amp; training within functional area</a:t>
            </a:r>
          </a:p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Allows superiors and subordinates to share common expertise</a:t>
            </a:r>
          </a:p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Promotes high-quality technical decision making</a:t>
            </a:r>
          </a:p>
        </p:txBody>
      </p:sp>
      <p:grpSp>
        <p:nvGrpSpPr>
          <p:cNvPr id="39945" name="Group 9"/>
          <p:cNvGrpSpPr>
            <a:grpSpLocks/>
          </p:cNvGrpSpPr>
          <p:nvPr/>
        </p:nvGrpSpPr>
        <p:grpSpPr bwMode="auto">
          <a:xfrm>
            <a:off x="4768850" y="1587500"/>
            <a:ext cx="3705225" cy="4837113"/>
            <a:chOff x="3004" y="1000"/>
            <a:chExt cx="2334" cy="3047"/>
          </a:xfrm>
        </p:grpSpPr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 rot="2295254" flipV="1">
              <a:off x="3021" y="1000"/>
              <a:ext cx="267" cy="1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66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7" name="Rectangle 11"/>
            <p:cNvSpPr>
              <a:spLocks noChangeArrowheads="1"/>
            </p:cNvSpPr>
            <p:nvPr/>
          </p:nvSpPr>
          <p:spPr bwMode="auto">
            <a:xfrm>
              <a:off x="3004" y="1058"/>
              <a:ext cx="2334" cy="29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6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786313" y="1668463"/>
            <a:ext cx="2339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660066"/>
                </a:solidFill>
                <a:latin typeface="Times New Roman" pitchFamily="18" charset="0"/>
              </a:rPr>
              <a:t>Potential Pitfalls</a:t>
            </a: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786313" y="2057400"/>
            <a:ext cx="3663950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Inadequate communication across functional areas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Conflicts over product priorities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Focus on departmental rather than organizational issues and goals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Develops managers who are experts only in a narrow field</a:t>
            </a:r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 flipV="1">
            <a:off x="4035425" y="1498600"/>
            <a:ext cx="188913" cy="188913"/>
          </a:xfrm>
          <a:prstGeom prst="line">
            <a:avLst/>
          </a:prstGeom>
          <a:noFill/>
          <a:ln w="12700">
            <a:solidFill>
              <a:srgbClr val="F1E3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V="1">
            <a:off x="8458200" y="1490663"/>
            <a:ext cx="204788" cy="190500"/>
          </a:xfrm>
          <a:prstGeom prst="line">
            <a:avLst/>
          </a:prstGeom>
          <a:noFill/>
          <a:ln w="12700">
            <a:solidFill>
              <a:srgbClr val="F1E3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2" name="WordArt 16"/>
          <p:cNvSpPr>
            <a:spLocks noChangeArrowheads="1" noChangeShapeType="1" noTextEdit="1"/>
          </p:cNvSpPr>
          <p:nvPr/>
        </p:nvSpPr>
        <p:spPr bwMode="auto">
          <a:xfrm>
            <a:off x="1492250" y="287338"/>
            <a:ext cx="6215063" cy="874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860086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Functional Design: Potential Benefits</a:t>
            </a:r>
          </a:p>
          <a:p>
            <a:pPr algn="ctr"/>
            <a:r>
              <a:rPr lang="en-US" sz="3600" b="1" kern="10">
                <a:ln w="9525">
                  <a:solidFill>
                    <a:srgbClr val="860086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Versus Pitfalls</a:t>
            </a:r>
          </a:p>
        </p:txBody>
      </p:sp>
      <p:sp>
        <p:nvSpPr>
          <p:cNvPr id="39953" name="AutoShape 17"/>
          <p:cNvSpPr>
            <a:spLocks noChangeArrowheads="1"/>
          </p:cNvSpPr>
          <p:nvPr/>
        </p:nvSpPr>
        <p:spPr bwMode="auto">
          <a:xfrm>
            <a:off x="4051300" y="3846513"/>
            <a:ext cx="695325" cy="423862"/>
          </a:xfrm>
          <a:prstGeom prst="leftRightArrow">
            <a:avLst>
              <a:gd name="adj1" fmla="val 50000"/>
              <a:gd name="adj2" fmla="val 32809"/>
            </a:avLst>
          </a:prstGeom>
          <a:solidFill>
            <a:srgbClr val="F1E3FF"/>
          </a:solidFill>
          <a:ln w="12700">
            <a:solidFill>
              <a:srgbClr val="86008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954" name="Picture 18" descr="MCj028071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719138"/>
            <a:ext cx="1635125" cy="808037"/>
          </a:xfrm>
          <a:prstGeom prst="rect">
            <a:avLst/>
          </a:prstGeom>
          <a:noFill/>
        </p:spPr>
      </p:pic>
      <p:pic>
        <p:nvPicPr>
          <p:cNvPr id="39955" name="Picture 19" descr="MCj0404327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5575" y="817563"/>
            <a:ext cx="1146175" cy="668337"/>
          </a:xfrm>
          <a:prstGeom prst="rect">
            <a:avLst/>
          </a:prstGeom>
          <a:noFill/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19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9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9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  <p:bldP spid="39939" grpId="0" animBg="1"/>
      <p:bldP spid="39943" grpId="0"/>
      <p:bldP spid="39944" grpId="0" animBg="1"/>
      <p:bldP spid="39948" grpId="0"/>
      <p:bldP spid="39949" grpId="0"/>
      <p:bldP spid="39950" grpId="0" animBg="1"/>
      <p:bldP spid="39951" grpId="0" animBg="1"/>
      <p:bldP spid="39952" grpId="0" animBg="1"/>
      <p:bldP spid="399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>
            <a:off x="1509713" y="1971675"/>
            <a:ext cx="5991225" cy="2047875"/>
          </a:xfrm>
          <a:prstGeom prst="flowChartPunchedTape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639888" y="2433638"/>
            <a:ext cx="56927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3700" indent="-393700">
              <a:buFont typeface="Wingdings" pitchFamily="2" charset="2"/>
              <a:buChar char="v"/>
            </a:pPr>
            <a:r>
              <a:rPr lang="en-US" b="1">
                <a:latin typeface="Times New Roman" pitchFamily="18" charset="0"/>
              </a:rPr>
              <a:t>All functions that contribute to a product are organized under one manager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509713" y="3965575"/>
            <a:ext cx="5991225" cy="2047875"/>
          </a:xfrm>
          <a:prstGeom prst="flowChartPunchedTape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639888" y="4427538"/>
            <a:ext cx="56927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3700" indent="-393700">
              <a:buFont typeface="Wingdings" pitchFamily="2" charset="2"/>
              <a:buChar char="v"/>
            </a:pPr>
            <a:r>
              <a:rPr lang="en-US" b="1">
                <a:latin typeface="Times New Roman" pitchFamily="18" charset="0"/>
              </a:rPr>
              <a:t>Divides the organization into self-contained units</a:t>
            </a:r>
          </a:p>
        </p:txBody>
      </p:sp>
      <p:sp>
        <p:nvSpPr>
          <p:cNvPr id="41990" name="WordArt 6"/>
          <p:cNvSpPr>
            <a:spLocks noChangeArrowheads="1" noChangeShapeType="1" noTextEdit="1"/>
          </p:cNvSpPr>
          <p:nvPr/>
        </p:nvSpPr>
        <p:spPr bwMode="auto">
          <a:xfrm>
            <a:off x="1893888" y="742950"/>
            <a:ext cx="4938712" cy="7858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40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Product Design</a:t>
            </a:r>
          </a:p>
        </p:txBody>
      </p:sp>
      <p:pic>
        <p:nvPicPr>
          <p:cNvPr id="41991" name="Picture 7" descr="MPj039879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9125" y="579438"/>
            <a:ext cx="1554163" cy="1052512"/>
          </a:xfrm>
          <a:prstGeom prst="rect">
            <a:avLst/>
          </a:prstGeom>
          <a:noFill/>
        </p:spPr>
      </p:pic>
      <p:pic>
        <p:nvPicPr>
          <p:cNvPr id="41992" name="Picture 8" descr="MMj0283798000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23125" y="2894013"/>
            <a:ext cx="1079500" cy="1014412"/>
          </a:xfrm>
          <a:prstGeom prst="rect">
            <a:avLst/>
          </a:prstGeom>
          <a:noFill/>
        </p:spPr>
      </p:pic>
      <p:pic>
        <p:nvPicPr>
          <p:cNvPr id="41993" name="Picture 9" descr="j02380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2688" y="5102225"/>
            <a:ext cx="1679575" cy="1116013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20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  <p:bldP spid="41987" grpId="0"/>
      <p:bldP spid="41988" grpId="0" animBg="1"/>
      <p:bldP spid="41989" grpId="0"/>
      <p:bldP spid="419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997700" y="3765550"/>
            <a:ext cx="1798638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Aviation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Services</a:t>
            </a:r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1182688" y="2082800"/>
            <a:ext cx="6745287" cy="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1198563" y="2081213"/>
            <a:ext cx="0" cy="252412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3525838" y="2081213"/>
            <a:ext cx="0" cy="252412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5948363" y="2081213"/>
            <a:ext cx="14287" cy="2995612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7910513" y="2081213"/>
            <a:ext cx="0" cy="16700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193675" y="2263775"/>
            <a:ext cx="1992313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Information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Systems &amp;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Technology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5021263" y="2263775"/>
            <a:ext cx="1738312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Marine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Systems</a:t>
            </a: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6997700" y="2263775"/>
            <a:ext cx="1798638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Aerospace</a:t>
            </a:r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1025525" y="3609975"/>
            <a:ext cx="3770313" cy="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4773613" y="3606800"/>
            <a:ext cx="0" cy="2222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2894013" y="3606800"/>
            <a:ext cx="0" cy="2222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1046163" y="3606800"/>
            <a:ext cx="0" cy="2222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193675" y="3754438"/>
            <a:ext cx="1738313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Land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Systems</a:t>
            </a: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2033588" y="3754438"/>
            <a:ext cx="1738312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Armament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Systems</a:t>
            </a:r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3849688" y="3722688"/>
            <a:ext cx="1863725" cy="12128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Ordinance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&amp; Tactical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Systems</a:t>
            </a:r>
          </a:p>
        </p:txBody>
      </p:sp>
      <p:sp>
        <p:nvSpPr>
          <p:cNvPr id="44050" name="Line 18"/>
          <p:cNvSpPr>
            <a:spLocks noChangeShapeType="1"/>
          </p:cNvSpPr>
          <p:nvPr/>
        </p:nvSpPr>
        <p:spPr bwMode="auto">
          <a:xfrm>
            <a:off x="5040313" y="5091113"/>
            <a:ext cx="0" cy="2222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6891338" y="5091113"/>
            <a:ext cx="0" cy="2222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>
            <a:off x="5026025" y="5092700"/>
            <a:ext cx="1882775" cy="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4154488" y="5287963"/>
            <a:ext cx="1738312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Bath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Iron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Works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5988050" y="5287963"/>
            <a:ext cx="1798638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Electric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Boat</a:t>
            </a:r>
          </a:p>
        </p:txBody>
      </p:sp>
      <p:sp>
        <p:nvSpPr>
          <p:cNvPr id="44055" name="Line 23"/>
          <p:cNvSpPr>
            <a:spLocks noChangeShapeType="1"/>
          </p:cNvSpPr>
          <p:nvPr/>
        </p:nvSpPr>
        <p:spPr bwMode="auto">
          <a:xfrm>
            <a:off x="4627563" y="1852613"/>
            <a:ext cx="0" cy="222250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6" name="Rectangle 24"/>
          <p:cNvSpPr>
            <a:spLocks noChangeArrowheads="1"/>
          </p:cNvSpPr>
          <p:nvPr/>
        </p:nvSpPr>
        <p:spPr bwMode="auto">
          <a:xfrm>
            <a:off x="3297238" y="1168400"/>
            <a:ext cx="2665412" cy="7715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Chairman &amp; Chief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Executive Officer</a:t>
            </a:r>
          </a:p>
        </p:txBody>
      </p:sp>
      <p:sp>
        <p:nvSpPr>
          <p:cNvPr id="44057" name="WordArt 25"/>
          <p:cNvSpPr>
            <a:spLocks noChangeArrowheads="1" noChangeShapeType="1" noTextEdit="1"/>
          </p:cNvSpPr>
          <p:nvPr/>
        </p:nvSpPr>
        <p:spPr bwMode="auto">
          <a:xfrm>
            <a:off x="1385888" y="215900"/>
            <a:ext cx="6626225" cy="811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>
                <a:ln w="9525">
                  <a:noFill/>
                  <a:round/>
                  <a:headEnd/>
                  <a:tailEnd/>
                </a:ln>
                <a:solidFill>
                  <a:srgbClr val="990033"/>
                </a:solidFill>
                <a:latin typeface="Times New Roman"/>
                <a:cs typeface="Times New Roman"/>
              </a:rPr>
              <a:t>Product Design: General Dynamics</a:t>
            </a:r>
          </a:p>
          <a:p>
            <a:pPr algn="ctr"/>
            <a:r>
              <a:rPr lang="en-US" sz="3200" b="1" kern="10">
                <a:ln w="9525">
                  <a:noFill/>
                  <a:round/>
                  <a:headEnd/>
                  <a:tailEnd/>
                </a:ln>
                <a:solidFill>
                  <a:srgbClr val="990033"/>
                </a:solidFill>
                <a:latin typeface="Times New Roman"/>
                <a:cs typeface="Times New Roman"/>
              </a:rPr>
              <a:t>Organization Chart</a:t>
            </a:r>
          </a:p>
        </p:txBody>
      </p:sp>
      <p:sp>
        <p:nvSpPr>
          <p:cNvPr id="44058" name="Line 26"/>
          <p:cNvSpPr>
            <a:spLocks noChangeShapeType="1"/>
          </p:cNvSpPr>
          <p:nvPr/>
        </p:nvSpPr>
        <p:spPr bwMode="auto">
          <a:xfrm>
            <a:off x="3505200" y="3425825"/>
            <a:ext cx="0" cy="198438"/>
          </a:xfrm>
          <a:prstGeom prst="line">
            <a:avLst/>
          </a:prstGeom>
          <a:noFill/>
          <a:ln w="349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9" name="Rectangle 27"/>
          <p:cNvSpPr>
            <a:spLocks noChangeArrowheads="1"/>
          </p:cNvSpPr>
          <p:nvPr/>
        </p:nvSpPr>
        <p:spPr bwMode="auto">
          <a:xfrm>
            <a:off x="2640013" y="2263775"/>
            <a:ext cx="1738312" cy="1181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Combat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Systems</a:t>
            </a:r>
          </a:p>
        </p:txBody>
      </p:sp>
      <p:pic>
        <p:nvPicPr>
          <p:cNvPr id="44060" name="Picture 28" descr="MCj036737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8163" y="676275"/>
            <a:ext cx="1165225" cy="641350"/>
          </a:xfrm>
          <a:prstGeom prst="rect">
            <a:avLst/>
          </a:prstGeom>
          <a:noFill/>
        </p:spPr>
      </p:pic>
      <p:pic>
        <p:nvPicPr>
          <p:cNvPr id="44061" name="Picture 29" descr="MCj0326692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5713" y="638175"/>
            <a:ext cx="1219200" cy="676275"/>
          </a:xfrm>
          <a:prstGeom prst="rect">
            <a:avLst/>
          </a:prstGeom>
          <a:noFill/>
        </p:spPr>
      </p:pic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21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2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2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2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20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2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20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20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20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20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20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20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20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  <p:bldP spid="44035" grpId="0" animBg="1"/>
      <p:bldP spid="44036" grpId="0" animBg="1"/>
      <p:bldP spid="44037" grpId="0" animBg="1"/>
      <p:bldP spid="44038" grpId="0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 animBg="1"/>
      <p:bldP spid="44046" grpId="0" animBg="1"/>
      <p:bldP spid="44047" grpId="0" animBg="1"/>
      <p:bldP spid="44048" grpId="0" animBg="1"/>
      <p:bldP spid="44049" grpId="0" animBg="1"/>
      <p:bldP spid="44050" grpId="0" animBg="1"/>
      <p:bldP spid="44051" grpId="0" animBg="1"/>
      <p:bldP spid="44052" grpId="0" animBg="1"/>
      <p:bldP spid="44053" grpId="0" animBg="1"/>
      <p:bldP spid="44054" grpId="0" animBg="1"/>
      <p:bldP spid="44055" grpId="0" animBg="1"/>
      <p:bldP spid="44056" grpId="0" animBg="1"/>
      <p:bldP spid="44057" grpId="0" animBg="1"/>
      <p:bldP spid="44058" grpId="0" animBg="1"/>
      <p:bldP spid="440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466725" y="1555750"/>
            <a:ext cx="3768725" cy="48244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921250" y="1549400"/>
            <a:ext cx="3752850" cy="4838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6084" name="Group 4"/>
          <p:cNvGrpSpPr>
            <a:grpSpLocks/>
          </p:cNvGrpSpPr>
          <p:nvPr/>
        </p:nvGrpSpPr>
        <p:grpSpPr bwMode="auto">
          <a:xfrm>
            <a:off x="361950" y="1644650"/>
            <a:ext cx="3673475" cy="4738688"/>
            <a:chOff x="228" y="1036"/>
            <a:chExt cx="2314" cy="2985"/>
          </a:xfrm>
        </p:grpSpPr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 rot="1660596" flipV="1">
              <a:off x="245" y="1036"/>
              <a:ext cx="259" cy="1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6" name="Rectangle 6"/>
            <p:cNvSpPr>
              <a:spLocks noChangeArrowheads="1"/>
            </p:cNvSpPr>
            <p:nvPr/>
          </p:nvSpPr>
          <p:spPr bwMode="auto">
            <a:xfrm>
              <a:off x="228" y="1098"/>
              <a:ext cx="2314" cy="292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99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79413" y="1719263"/>
            <a:ext cx="25781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500" b="1">
                <a:solidFill>
                  <a:srgbClr val="6E0025"/>
                </a:solidFill>
                <a:latin typeface="Times New Roman" pitchFamily="18" charset="0"/>
              </a:rPr>
              <a:t>Potential Benefits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379413" y="2120900"/>
            <a:ext cx="355600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Permits fast changes in a product line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Allows greater product line visibility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Fosters a concern for customer demand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Clearly defines responsibilities for each product line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Develops managers who can think across functional lines</a:t>
            </a:r>
          </a:p>
        </p:txBody>
      </p:sp>
      <p:grpSp>
        <p:nvGrpSpPr>
          <p:cNvPr id="46089" name="Group 9"/>
          <p:cNvGrpSpPr>
            <a:grpSpLocks/>
          </p:cNvGrpSpPr>
          <p:nvPr/>
        </p:nvGrpSpPr>
        <p:grpSpPr bwMode="auto">
          <a:xfrm>
            <a:off x="4768850" y="1651000"/>
            <a:ext cx="3705225" cy="4737100"/>
            <a:chOff x="3004" y="1040"/>
            <a:chExt cx="2334" cy="2984"/>
          </a:xfrm>
        </p:grpSpPr>
        <p:sp>
          <p:nvSpPr>
            <p:cNvPr id="46090" name="Rectangle 10"/>
            <p:cNvSpPr>
              <a:spLocks noChangeArrowheads="1"/>
            </p:cNvSpPr>
            <p:nvPr/>
          </p:nvSpPr>
          <p:spPr bwMode="auto">
            <a:xfrm rot="2295254" flipV="1">
              <a:off x="3021" y="1040"/>
              <a:ext cx="267" cy="1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1" name="Rectangle 11"/>
            <p:cNvSpPr>
              <a:spLocks noChangeArrowheads="1"/>
            </p:cNvSpPr>
            <p:nvPr/>
          </p:nvSpPr>
          <p:spPr bwMode="auto">
            <a:xfrm>
              <a:off x="3004" y="1101"/>
              <a:ext cx="2334" cy="292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99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4786313" y="1719263"/>
            <a:ext cx="2438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500" b="1">
                <a:solidFill>
                  <a:srgbClr val="6E0025"/>
                </a:solidFill>
                <a:latin typeface="Times New Roman" pitchFamily="18" charset="0"/>
              </a:rPr>
              <a:t>Potential Pitfalls</a:t>
            </a: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4786313" y="2120900"/>
            <a:ext cx="366395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Inefficient utilization of skills and resources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Not fostering coordination of activities across product lines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Encourages politics and conflicts in resource allocation across product lines</a:t>
            </a:r>
          </a:p>
          <a:p>
            <a:pPr marL="236538" indent="-236538">
              <a:spcAft>
                <a:spcPct val="20000"/>
              </a:spcAft>
              <a:buFont typeface="Wingdings" pitchFamily="2" charset="2"/>
              <a:buChar char="§"/>
            </a:pPr>
            <a:r>
              <a:rPr lang="en-US" sz="2100" b="1">
                <a:latin typeface="Times New Roman" pitchFamily="18" charset="0"/>
              </a:rPr>
              <a:t>Limits career mobility for personnel outside their own product lines</a:t>
            </a:r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 flipV="1">
            <a:off x="4035425" y="1562100"/>
            <a:ext cx="188913" cy="188913"/>
          </a:xfrm>
          <a:prstGeom prst="line">
            <a:avLst/>
          </a:prstGeom>
          <a:noFill/>
          <a:ln w="1270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 flipV="1">
            <a:off x="8458200" y="1554163"/>
            <a:ext cx="204788" cy="190500"/>
          </a:xfrm>
          <a:prstGeom prst="line">
            <a:avLst/>
          </a:prstGeom>
          <a:noFill/>
          <a:ln w="1270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096" name="WordArt 16"/>
          <p:cNvSpPr>
            <a:spLocks noChangeArrowheads="1" noChangeShapeType="1" noTextEdit="1"/>
          </p:cNvSpPr>
          <p:nvPr/>
        </p:nvSpPr>
        <p:spPr bwMode="auto">
          <a:xfrm>
            <a:off x="1628775" y="271463"/>
            <a:ext cx="6550025" cy="890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Product Design: Potential Benefits</a:t>
            </a:r>
          </a:p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and Pitfalls</a:t>
            </a:r>
          </a:p>
        </p:txBody>
      </p:sp>
      <p:sp>
        <p:nvSpPr>
          <p:cNvPr id="46097" name="AutoShape 17"/>
          <p:cNvSpPr>
            <a:spLocks noChangeArrowheads="1"/>
          </p:cNvSpPr>
          <p:nvPr/>
        </p:nvSpPr>
        <p:spPr bwMode="auto">
          <a:xfrm>
            <a:off x="4067175" y="3910013"/>
            <a:ext cx="695325" cy="423862"/>
          </a:xfrm>
          <a:prstGeom prst="leftRightArrow">
            <a:avLst>
              <a:gd name="adj1" fmla="val 50000"/>
              <a:gd name="adj2" fmla="val 32809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6098" name="Picture 18" descr="MCj029537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8588" y="769938"/>
            <a:ext cx="1012825" cy="904875"/>
          </a:xfrm>
          <a:prstGeom prst="rect">
            <a:avLst/>
          </a:prstGeom>
          <a:noFill/>
        </p:spPr>
      </p:pic>
      <p:pic>
        <p:nvPicPr>
          <p:cNvPr id="46099" name="Picture 19" descr="MCj0231692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0488" y="887413"/>
            <a:ext cx="1263650" cy="658812"/>
          </a:xfrm>
          <a:prstGeom prst="rect">
            <a:avLst/>
          </a:prstGeom>
          <a:noFill/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22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nimBg="1"/>
      <p:bldP spid="46083" grpId="0" animBg="1"/>
      <p:bldP spid="46087" grpId="0"/>
      <p:bldP spid="46088" grpId="0"/>
      <p:bldP spid="46092" grpId="0"/>
      <p:bldP spid="46093" grpId="0"/>
      <p:bldP spid="46094" grpId="0" animBg="1"/>
      <p:bldP spid="46095" grpId="0" animBg="1"/>
      <p:bldP spid="46096" grpId="0" animBg="1"/>
      <p:bldP spid="4609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WordArt 2"/>
          <p:cNvSpPr>
            <a:spLocks noChangeArrowheads="1" noChangeShapeType="1" noTextEdit="1"/>
          </p:cNvSpPr>
          <p:nvPr/>
        </p:nvSpPr>
        <p:spPr bwMode="auto">
          <a:xfrm>
            <a:off x="2424113" y="623888"/>
            <a:ext cx="4305300" cy="8937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40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Geographical Design</a:t>
            </a:r>
          </a:p>
        </p:txBody>
      </p:sp>
      <p:pic>
        <p:nvPicPr>
          <p:cNvPr id="48131" name="Picture 3" descr="j028364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0063" y="506413"/>
            <a:ext cx="657225" cy="904875"/>
          </a:xfrm>
          <a:prstGeom prst="rect">
            <a:avLst/>
          </a:prstGeom>
          <a:noFill/>
        </p:spPr>
      </p:pic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396875" y="2452688"/>
            <a:ext cx="8137525" cy="3292475"/>
          </a:xfrm>
          <a:prstGeom prst="plaque">
            <a:avLst>
              <a:gd name="adj" fmla="val 16667"/>
            </a:avLst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027113" y="2741613"/>
            <a:ext cx="64976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000" b="1">
                <a:latin typeface="Times New Roman" pitchFamily="18" charset="0"/>
              </a:rPr>
              <a:t>Organizes activities around location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706438" y="3649663"/>
            <a:ext cx="7567612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buFont typeface="Wingdings" pitchFamily="2" charset="2"/>
              <a:buChar char="q"/>
            </a:pPr>
            <a:r>
              <a:rPr lang="en-US" sz="3000" b="1">
                <a:latin typeface="Times New Roman" pitchFamily="18" charset="0"/>
              </a:rPr>
              <a:t>Helps to develop competitive advantage in each region according to that area’s customers, competitors, and other factors</a:t>
            </a:r>
          </a:p>
        </p:txBody>
      </p:sp>
      <p:pic>
        <p:nvPicPr>
          <p:cNvPr id="48135" name="Picture 7" descr="MCBD19644_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188" y="5106988"/>
            <a:ext cx="1343025" cy="1258887"/>
          </a:xfrm>
          <a:prstGeom prst="rect">
            <a:avLst/>
          </a:prstGeom>
          <a:noFill/>
        </p:spPr>
      </p:pic>
      <p:pic>
        <p:nvPicPr>
          <p:cNvPr id="48136" name="Picture 8" descr="j02972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1766888"/>
            <a:ext cx="1538287" cy="1127125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23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/>
      <p:bldP spid="48132" grpId="0" animBg="1"/>
      <p:bldP spid="48133" grpId="0"/>
      <p:bldP spid="481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466725" y="1476375"/>
            <a:ext cx="3768725" cy="4935538"/>
          </a:xfrm>
          <a:prstGeom prst="rect">
            <a:avLst/>
          </a:prstGeom>
          <a:solidFill>
            <a:schemeClr val="tx2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 rot="1660596" flipV="1">
            <a:off x="388938" y="1565275"/>
            <a:ext cx="411162" cy="227013"/>
          </a:xfrm>
          <a:prstGeom prst="rect">
            <a:avLst/>
          </a:prstGeom>
          <a:solidFill>
            <a:schemeClr val="tx2"/>
          </a:solidFill>
          <a:ln w="9525">
            <a:solidFill>
              <a:srgbClr val="1C1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4921250" y="1470025"/>
            <a:ext cx="3752850" cy="4935538"/>
          </a:xfrm>
          <a:prstGeom prst="rect">
            <a:avLst/>
          </a:prstGeom>
          <a:solidFill>
            <a:schemeClr val="tx2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361950" y="1663700"/>
            <a:ext cx="3673475" cy="47466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379413" y="1652588"/>
            <a:ext cx="2476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Potential Benefits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79413" y="2041525"/>
            <a:ext cx="3663950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Facilities and the equipment used for production and/or distribution all in one place, saving time and costs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Able to develop expertise in solving problems unique to one location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Understanding of customers’ problems and desires in the location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Getting production closer to raw materials and suppliers</a:t>
            </a:r>
          </a:p>
        </p:txBody>
      </p:sp>
      <p:grpSp>
        <p:nvGrpSpPr>
          <p:cNvPr id="50184" name="Group 8"/>
          <p:cNvGrpSpPr>
            <a:grpSpLocks/>
          </p:cNvGrpSpPr>
          <p:nvPr/>
        </p:nvGrpSpPr>
        <p:grpSpPr bwMode="auto">
          <a:xfrm>
            <a:off x="4768850" y="1571625"/>
            <a:ext cx="3705225" cy="4838700"/>
            <a:chOff x="3004" y="990"/>
            <a:chExt cx="2334" cy="3048"/>
          </a:xfrm>
        </p:grpSpPr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 rot="2295254" flipV="1">
              <a:off x="3021" y="990"/>
              <a:ext cx="267" cy="155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rgbClr val="1C1C1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3004" y="1048"/>
              <a:ext cx="2334" cy="29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4786313" y="1652588"/>
            <a:ext cx="2339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Potential Pitfalls</a:t>
            </a:r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4786313" y="2041525"/>
            <a:ext cx="36639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Duplication of functions, to varying degrees, at each regional or individual unit location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Conflict between each location’s goals and the organization’s goals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100" b="1">
                <a:solidFill>
                  <a:srgbClr val="1C1C1C"/>
                </a:solidFill>
                <a:latin typeface="Times New Roman" pitchFamily="18" charset="0"/>
              </a:rPr>
              <a:t>Adds levels of management and extensive use of rules and regulations to coordinate and ensure uniformity of quality among locations</a:t>
            </a:r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 flipV="1">
            <a:off x="4035425" y="1482725"/>
            <a:ext cx="188913" cy="18891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 flipV="1">
            <a:off x="8458200" y="1474788"/>
            <a:ext cx="204788" cy="1905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91" name="WordArt 15"/>
          <p:cNvSpPr>
            <a:spLocks noChangeArrowheads="1" noChangeShapeType="1" noTextEdit="1"/>
          </p:cNvSpPr>
          <p:nvPr/>
        </p:nvSpPr>
        <p:spPr bwMode="auto">
          <a:xfrm>
            <a:off x="1460500" y="255588"/>
            <a:ext cx="6215063" cy="874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4D4D4D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Geographical Design: Potential Benefits</a:t>
            </a:r>
          </a:p>
          <a:p>
            <a:pPr algn="ctr"/>
            <a:r>
              <a:rPr lang="en-US" sz="3600" b="1" kern="10">
                <a:ln w="9525">
                  <a:solidFill>
                    <a:srgbClr val="4D4D4D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and Pitfalls</a:t>
            </a:r>
          </a:p>
        </p:txBody>
      </p:sp>
      <p:sp>
        <p:nvSpPr>
          <p:cNvPr id="50192" name="AutoShape 16"/>
          <p:cNvSpPr>
            <a:spLocks noChangeArrowheads="1"/>
          </p:cNvSpPr>
          <p:nvPr/>
        </p:nvSpPr>
        <p:spPr bwMode="auto">
          <a:xfrm>
            <a:off x="4051300" y="3830638"/>
            <a:ext cx="695325" cy="423862"/>
          </a:xfrm>
          <a:prstGeom prst="leftRightArrow">
            <a:avLst>
              <a:gd name="adj1" fmla="val 50000"/>
              <a:gd name="adj2" fmla="val 32809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0193" name="Picture 17" descr="MMj0282808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4163" y="877888"/>
            <a:ext cx="1219200" cy="590550"/>
          </a:xfrm>
          <a:prstGeom prst="rect">
            <a:avLst/>
          </a:prstGeom>
          <a:noFill/>
        </p:spPr>
      </p:pic>
      <p:pic>
        <p:nvPicPr>
          <p:cNvPr id="50194" name="Picture 18" descr="MMAG00503_000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0500" y="814388"/>
            <a:ext cx="1457325" cy="687387"/>
          </a:xfrm>
          <a:prstGeom prst="rect">
            <a:avLst/>
          </a:prstGeom>
          <a:noFill/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24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/>
      <p:bldP spid="50180" grpId="0" animBg="1"/>
      <p:bldP spid="50181" grpId="0" animBg="1"/>
      <p:bldP spid="50182" grpId="0"/>
      <p:bldP spid="50183" grpId="0"/>
      <p:bldP spid="50187" grpId="0"/>
      <p:bldP spid="50188" grpId="0"/>
      <p:bldP spid="50189" grpId="0" animBg="1"/>
      <p:bldP spid="50190" grpId="0" animBg="1"/>
      <p:bldP spid="50191" grpId="0" animBg="1"/>
      <p:bldP spid="5019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790575" y="1981200"/>
            <a:ext cx="7361238" cy="39782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2270125" y="633413"/>
            <a:ext cx="4616450" cy="8080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 b="1">
                <a:latin typeface="Times New Roman" pitchFamily="18" charset="0"/>
              </a:rPr>
              <a:t>Network Design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1017588" y="2103438"/>
            <a:ext cx="70532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b="1">
                <a:latin typeface="Times New Roman" pitchFamily="18" charset="0"/>
              </a:rPr>
              <a:t>Subcontracts some or many of its operations to other firms and coordinates them to accomplish specific goals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017588" y="3887788"/>
            <a:ext cx="7053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b="1">
                <a:latin typeface="Times New Roman" pitchFamily="18" charset="0"/>
              </a:rPr>
              <a:t>Sometimes called virtual organizations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1017588" y="4818063"/>
            <a:ext cx="70532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b="1">
                <a:latin typeface="Times New Roman" pitchFamily="18" charset="0"/>
              </a:rPr>
              <a:t>Connects people regardless of their locations</a:t>
            </a:r>
          </a:p>
        </p:txBody>
      </p:sp>
      <p:pic>
        <p:nvPicPr>
          <p:cNvPr id="52231" name="Picture 7" descr="MCj019934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4525" y="449263"/>
            <a:ext cx="1497013" cy="1277937"/>
          </a:xfrm>
          <a:prstGeom prst="rect">
            <a:avLst/>
          </a:prstGeom>
          <a:noFill/>
        </p:spPr>
      </p:pic>
      <p:pic>
        <p:nvPicPr>
          <p:cNvPr id="52232" name="Picture 8" descr="MCj0341835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5688" y="4714875"/>
            <a:ext cx="1387475" cy="1652588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25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  <p:bldP spid="52227" grpId="0" animBg="1"/>
      <p:bldP spid="52228" grpId="0"/>
      <p:bldP spid="52229" grpId="0"/>
      <p:bldP spid="522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466725" y="1539875"/>
            <a:ext cx="3768725" cy="4887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 rot="1660596" flipV="1">
            <a:off x="388938" y="1628775"/>
            <a:ext cx="411162" cy="227013"/>
          </a:xfrm>
          <a:prstGeom prst="rect">
            <a:avLst/>
          </a:prstGeom>
          <a:solidFill>
            <a:srgbClr val="33CC33"/>
          </a:solidFill>
          <a:ln w="9525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921250" y="1533525"/>
            <a:ext cx="3752850" cy="4887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 rot="2295254" flipV="1">
            <a:off x="4795838" y="1635125"/>
            <a:ext cx="423862" cy="246063"/>
          </a:xfrm>
          <a:prstGeom prst="rect">
            <a:avLst/>
          </a:prstGeom>
          <a:solidFill>
            <a:srgbClr val="33CC33"/>
          </a:solidFill>
          <a:ln w="9525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361950" y="1727200"/>
            <a:ext cx="3673475" cy="47005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374650" y="1716088"/>
            <a:ext cx="24860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Potential Benefits</a:t>
            </a: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379413" y="2105025"/>
            <a:ext cx="3663950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100" dirty="0">
                <a:latin typeface="Times New Roman" pitchFamily="18" charset="0"/>
              </a:rPr>
              <a:t>Ability to gain special knowledge and skills of others without having to hire employees</a:t>
            </a:r>
          </a:p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100" dirty="0">
                <a:latin typeface="Times New Roman" pitchFamily="18" charset="0"/>
              </a:rPr>
              <a:t>Allows managers the flexibility to work with a wide variety of different suppliers, customers, and other organizations</a:t>
            </a: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4768850" y="1727200"/>
            <a:ext cx="3705225" cy="4700588"/>
          </a:xfrm>
          <a:prstGeom prst="rect">
            <a:avLst/>
          </a:prstGeom>
          <a:solidFill>
            <a:schemeClr val="bg1"/>
          </a:solidFill>
          <a:ln w="12700">
            <a:solidFill>
              <a:srgbClr val="99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4781550" y="1716088"/>
            <a:ext cx="23495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Potential Pitfalls</a:t>
            </a:r>
          </a:p>
        </p:txBody>
      </p:sp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4786313" y="2105025"/>
            <a:ext cx="3802062" cy="367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dirty="0">
                <a:latin typeface="Times New Roman" pitchFamily="18" charset="0"/>
              </a:rPr>
              <a:t>Other organizations may fail to live up to established deadlines</a:t>
            </a:r>
          </a:p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dirty="0">
                <a:latin typeface="Times New Roman" pitchFamily="18" charset="0"/>
              </a:rPr>
              <a:t>Managers must constantly monitor the quality of work provided by other organizations</a:t>
            </a:r>
          </a:p>
          <a:p>
            <a:pPr marL="236538" indent="-236538">
              <a:spcAft>
                <a:spcPct val="5000"/>
              </a:spcAft>
              <a:buFont typeface="Wingdings" pitchFamily="2" charset="2"/>
              <a:buChar char="§"/>
            </a:pPr>
            <a:r>
              <a:rPr lang="en-US" sz="2100" dirty="0">
                <a:latin typeface="Times New Roman" pitchFamily="18" charset="0"/>
              </a:rPr>
              <a:t>Employees in the outsourced organization may not hold the same values and sense of time urgency to which employees in the organization are committed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 flipV="1">
            <a:off x="4035425" y="1546225"/>
            <a:ext cx="188913" cy="188913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V="1">
            <a:off x="8458200" y="1538288"/>
            <a:ext cx="204788" cy="190500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286" name="WordArt 14"/>
          <p:cNvSpPr>
            <a:spLocks noChangeArrowheads="1" noChangeShapeType="1" noTextEdit="1"/>
          </p:cNvSpPr>
          <p:nvPr/>
        </p:nvSpPr>
        <p:spPr bwMode="auto">
          <a:xfrm>
            <a:off x="1154113" y="239713"/>
            <a:ext cx="6870700" cy="874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Network Design: Potential Benefits</a:t>
            </a:r>
          </a:p>
          <a:p>
            <a:pPr algn="ctr"/>
            <a:r>
              <a:rPr lang="en-US" sz="36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and Pitfalls</a:t>
            </a:r>
          </a:p>
        </p:txBody>
      </p:sp>
      <p:sp>
        <p:nvSpPr>
          <p:cNvPr id="54287" name="AutoShape 15"/>
          <p:cNvSpPr>
            <a:spLocks noChangeArrowheads="1"/>
          </p:cNvSpPr>
          <p:nvPr/>
        </p:nvSpPr>
        <p:spPr bwMode="auto">
          <a:xfrm>
            <a:off x="4051300" y="3894138"/>
            <a:ext cx="695325" cy="423862"/>
          </a:xfrm>
          <a:prstGeom prst="leftRightArrow">
            <a:avLst>
              <a:gd name="adj1" fmla="val 50000"/>
              <a:gd name="adj2" fmla="val 32809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4288" name="Picture 16" descr="Filename: j0363878.wmf&#10;Keywords: businesses, coverage, dollar signs ...&#10;File Size: 16 K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2113" y="889000"/>
            <a:ext cx="1354137" cy="654050"/>
          </a:xfrm>
          <a:prstGeom prst="rect">
            <a:avLst/>
          </a:prstGeom>
          <a:noFill/>
        </p:spPr>
      </p:pic>
      <p:pic>
        <p:nvPicPr>
          <p:cNvPr id="54289" name="Picture 17" descr="MMAG00599_000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5550" y="812800"/>
            <a:ext cx="1073150" cy="917575"/>
          </a:xfrm>
          <a:prstGeom prst="rect">
            <a:avLst/>
          </a:prstGeom>
          <a:noFill/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26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42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1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10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1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0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0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10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/>
      <p:bldP spid="54275" grpId="0" animBg="1"/>
      <p:bldP spid="54276" grpId="0" animBg="1"/>
      <p:bldP spid="54277" grpId="0" animBg="1"/>
      <p:bldP spid="54278" grpId="0" animBg="1"/>
      <p:bldP spid="54279" grpId="0" animBg="1"/>
      <p:bldP spid="54280" grpId="0"/>
      <p:bldP spid="54281" grpId="0" animBg="1"/>
      <p:bldP spid="54282" grpId="0" animBg="1"/>
      <p:bldP spid="54283" grpId="0"/>
      <p:bldP spid="54284" grpId="0" animBg="1"/>
      <p:bldP spid="54285" grpId="0" animBg="1"/>
      <p:bldP spid="54286" grpId="0" animBg="1"/>
      <p:bldP spid="5428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2"/>
          <p:cNvSpPr>
            <a:spLocks noChangeArrowheads="1" noChangeShapeType="1" noTextEdit="1"/>
          </p:cNvSpPr>
          <p:nvPr/>
        </p:nvSpPr>
        <p:spPr bwMode="auto">
          <a:xfrm>
            <a:off x="1281113" y="284163"/>
            <a:ext cx="6804025" cy="827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Network Design: DreamWorks</a:t>
            </a:r>
          </a:p>
          <a:p>
            <a:pPr algn="ctr"/>
            <a:r>
              <a:rPr lang="en-US" sz="32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SKG Network Design</a:t>
            </a:r>
          </a:p>
        </p:txBody>
      </p:sp>
      <p:sp>
        <p:nvSpPr>
          <p:cNvPr id="56323" name="Line 3"/>
          <p:cNvSpPr>
            <a:spLocks noChangeShapeType="1"/>
          </p:cNvSpPr>
          <p:nvPr/>
        </p:nvSpPr>
        <p:spPr bwMode="auto">
          <a:xfrm>
            <a:off x="4633913" y="2405063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3754438" y="1270000"/>
            <a:ext cx="1812925" cy="1143000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Computer</a:t>
            </a:r>
          </a:p>
          <a:p>
            <a:pPr algn="ctr"/>
            <a:r>
              <a:rPr lang="en-US" sz="2200" b="1">
                <a:latin typeface="Times New Roman" pitchFamily="18" charset="0"/>
              </a:rPr>
              <a:t>Hardware</a:t>
            </a:r>
          </a:p>
          <a:p>
            <a:pPr algn="ctr"/>
            <a:r>
              <a:rPr lang="en-US" sz="2200" b="1">
                <a:latin typeface="Times New Roman" pitchFamily="18" charset="0"/>
              </a:rPr>
              <a:t>Software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 flipH="1">
            <a:off x="5975350" y="2708275"/>
            <a:ext cx="533400" cy="258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5643563" y="1765300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Marketing</a:t>
            </a: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6675438" y="32877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8" name="Line 8"/>
          <p:cNvSpPr>
            <a:spLocks noChangeShapeType="1"/>
          </p:cNvSpPr>
          <p:nvPr/>
        </p:nvSpPr>
        <p:spPr bwMode="auto">
          <a:xfrm>
            <a:off x="6034088" y="3622675"/>
            <a:ext cx="487362" cy="487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5643563" y="4102100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Technicians</a:t>
            </a:r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H="1">
            <a:off x="2620963" y="3562350"/>
            <a:ext cx="411162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>
            <a:off x="2728913" y="5040313"/>
            <a:ext cx="0" cy="473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1844675" y="5499100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Talent</a:t>
            </a:r>
          </a:p>
          <a:p>
            <a:pPr algn="ctr"/>
            <a:r>
              <a:rPr lang="en-US" sz="2200" b="1">
                <a:latin typeface="Times New Roman" pitchFamily="18" charset="0"/>
              </a:rPr>
              <a:t>Scouts</a:t>
            </a:r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 flipH="1">
            <a:off x="1096963" y="4816475"/>
            <a:ext cx="900112" cy="212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>
            <a:off x="3535363" y="4784725"/>
            <a:ext cx="960437" cy="244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5" name="Oval 15"/>
          <p:cNvSpPr>
            <a:spLocks noChangeArrowheads="1"/>
          </p:cNvSpPr>
          <p:nvPr/>
        </p:nvSpPr>
        <p:spPr bwMode="auto">
          <a:xfrm>
            <a:off x="1844675" y="4086225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Agents</a:t>
            </a:r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 flipH="1">
            <a:off x="2087563" y="3368675"/>
            <a:ext cx="609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7" name="Oval 17"/>
          <p:cNvSpPr>
            <a:spLocks noChangeArrowheads="1"/>
          </p:cNvSpPr>
          <p:nvPr/>
        </p:nvSpPr>
        <p:spPr bwMode="auto">
          <a:xfrm>
            <a:off x="2628900" y="2863850"/>
            <a:ext cx="4038600" cy="8683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Senior Managers of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DreamWorks, SKG</a:t>
            </a:r>
          </a:p>
        </p:txBody>
      </p:sp>
      <p:sp>
        <p:nvSpPr>
          <p:cNvPr id="56338" name="Oval 18"/>
          <p:cNvSpPr>
            <a:spLocks noChangeArrowheads="1"/>
          </p:cNvSpPr>
          <p:nvPr/>
        </p:nvSpPr>
        <p:spPr bwMode="auto">
          <a:xfrm>
            <a:off x="328613" y="3252788"/>
            <a:ext cx="1812925" cy="944562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Costume</a:t>
            </a:r>
            <a:br>
              <a:rPr lang="en-US" sz="2200" b="1">
                <a:latin typeface="Times New Roman" pitchFamily="18" charset="0"/>
              </a:rPr>
            </a:br>
            <a:r>
              <a:rPr lang="en-US" sz="2200" b="1">
                <a:latin typeface="Times New Roman" pitchFamily="18" charset="0"/>
              </a:rPr>
              <a:t>Designers</a:t>
            </a:r>
          </a:p>
        </p:txBody>
      </p:sp>
      <p:sp>
        <p:nvSpPr>
          <p:cNvPr id="56339" name="Line 19"/>
          <p:cNvSpPr>
            <a:spLocks noChangeShapeType="1"/>
          </p:cNvSpPr>
          <p:nvPr/>
        </p:nvSpPr>
        <p:spPr bwMode="auto">
          <a:xfrm flipH="1" flipV="1">
            <a:off x="2103438" y="2620963"/>
            <a:ext cx="609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0" name="Oval 20"/>
          <p:cNvSpPr>
            <a:spLocks noChangeArrowheads="1"/>
          </p:cNvSpPr>
          <p:nvPr/>
        </p:nvSpPr>
        <p:spPr bwMode="auto">
          <a:xfrm>
            <a:off x="296863" y="2124075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Makeup</a:t>
            </a:r>
          </a:p>
          <a:p>
            <a:pPr algn="ctr"/>
            <a:r>
              <a:rPr lang="en-US" sz="2200" b="1">
                <a:latin typeface="Times New Roman" pitchFamily="18" charset="0"/>
              </a:rPr>
              <a:t>Artists</a:t>
            </a:r>
          </a:p>
        </p:txBody>
      </p:sp>
      <p:sp>
        <p:nvSpPr>
          <p:cNvPr id="56341" name="Line 21"/>
          <p:cNvSpPr>
            <a:spLocks noChangeShapeType="1"/>
          </p:cNvSpPr>
          <p:nvPr/>
        </p:nvSpPr>
        <p:spPr bwMode="auto">
          <a:xfrm flipH="1" flipV="1">
            <a:off x="2759075" y="2390775"/>
            <a:ext cx="441325" cy="596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2" name="Oval 22"/>
          <p:cNvSpPr>
            <a:spLocks noChangeArrowheads="1"/>
          </p:cNvSpPr>
          <p:nvPr/>
        </p:nvSpPr>
        <p:spPr bwMode="auto">
          <a:xfrm>
            <a:off x="112713" y="5035550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Actors</a:t>
            </a:r>
          </a:p>
        </p:txBody>
      </p:sp>
      <p:sp>
        <p:nvSpPr>
          <p:cNvPr id="56343" name="Oval 23"/>
          <p:cNvSpPr>
            <a:spLocks noChangeArrowheads="1"/>
          </p:cNvSpPr>
          <p:nvPr/>
        </p:nvSpPr>
        <p:spPr bwMode="auto">
          <a:xfrm>
            <a:off x="3575050" y="5035550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Media</a:t>
            </a:r>
          </a:p>
          <a:p>
            <a:pPr algn="ctr"/>
            <a:r>
              <a:rPr lang="en-US" sz="2200" b="1">
                <a:latin typeface="Times New Roman" pitchFamily="18" charset="0"/>
              </a:rPr>
              <a:t>Relations</a:t>
            </a:r>
          </a:p>
        </p:txBody>
      </p:sp>
      <p:sp>
        <p:nvSpPr>
          <p:cNvPr id="56344" name="Oval 24"/>
          <p:cNvSpPr>
            <a:spLocks noChangeArrowheads="1"/>
          </p:cNvSpPr>
          <p:nvPr/>
        </p:nvSpPr>
        <p:spPr bwMode="auto">
          <a:xfrm>
            <a:off x="1844675" y="1443038"/>
            <a:ext cx="1812925" cy="944562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Legal</a:t>
            </a:r>
          </a:p>
        </p:txBody>
      </p:sp>
      <p:sp>
        <p:nvSpPr>
          <p:cNvPr id="56345" name="Oval 25"/>
          <p:cNvSpPr>
            <a:spLocks noChangeArrowheads="1"/>
          </p:cNvSpPr>
          <p:nvPr/>
        </p:nvSpPr>
        <p:spPr bwMode="auto">
          <a:xfrm>
            <a:off x="7048500" y="2863850"/>
            <a:ext cx="1812925" cy="944563"/>
          </a:xfrm>
          <a:prstGeom prst="ellipse">
            <a:avLst/>
          </a:prstGeom>
          <a:gradFill rotWithShape="1">
            <a:gsLst>
              <a:gs pos="0">
                <a:srgbClr val="FF99FF">
                  <a:alpha val="84000"/>
                </a:srgbClr>
              </a:gs>
              <a:gs pos="50000">
                <a:srgbClr val="FF99FF">
                  <a:gamma/>
                  <a:tint val="28627"/>
                  <a:invGamma/>
                </a:srgbClr>
              </a:gs>
              <a:gs pos="100000">
                <a:srgbClr val="FF99FF">
                  <a:alpha val="8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sz="2200" b="1">
                <a:latin typeface="Times New Roman" pitchFamily="18" charset="0"/>
              </a:rPr>
              <a:t>Future</a:t>
            </a:r>
          </a:p>
          <a:p>
            <a:pPr algn="ctr"/>
            <a:r>
              <a:rPr lang="en-US" sz="2200" b="1">
                <a:latin typeface="Times New Roman" pitchFamily="18" charset="0"/>
              </a:rPr>
              <a:t>Games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27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63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56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56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5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5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56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56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56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56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 animBg="1"/>
      <p:bldP spid="56324" grpId="0" animBg="1"/>
      <p:bldP spid="56325" grpId="0" animBg="1"/>
      <p:bldP spid="56326" grpId="0" animBg="1"/>
      <p:bldP spid="56327" grpId="0" animBg="1"/>
      <p:bldP spid="56328" grpId="0" animBg="1"/>
      <p:bldP spid="56329" grpId="0" animBg="1"/>
      <p:bldP spid="56330" grpId="0" animBg="1"/>
      <p:bldP spid="56331" grpId="0" animBg="1"/>
      <p:bldP spid="56332" grpId="0" animBg="1"/>
      <p:bldP spid="56333" grpId="0" animBg="1"/>
      <p:bldP spid="56334" grpId="0" animBg="1"/>
      <p:bldP spid="56335" grpId="0" animBg="1"/>
      <p:bldP spid="56336" grpId="0" animBg="1"/>
      <p:bldP spid="56337" grpId="0" animBg="1"/>
      <p:bldP spid="56338" grpId="0" animBg="1"/>
      <p:bldP spid="56339" grpId="0" animBg="1"/>
      <p:bldP spid="56340" grpId="0" animBg="1"/>
      <p:bldP spid="56341" grpId="0" animBg="1"/>
      <p:bldP spid="56342" grpId="0" animBg="1"/>
      <p:bldP spid="56343" grpId="0" animBg="1"/>
      <p:bldP spid="56344" grpId="0" animBg="1"/>
      <p:bldP spid="5634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28</a:t>
            </a:fld>
            <a:endParaRPr lang="th-TH"/>
          </a:p>
        </p:txBody>
      </p:sp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1322388" y="685799"/>
            <a:ext cx="6353175" cy="587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6350">
                  <a:noFill/>
                  <a:round/>
                  <a:headEnd/>
                  <a:tailEnd/>
                </a:ln>
                <a:latin typeface="Times New Roman"/>
                <a:cs typeface="Times New Roman"/>
              </a:rPr>
              <a:t>Organizational Integration</a:t>
            </a:r>
            <a:r>
              <a:rPr lang="en-US" sz="3600" b="1" kern="10" dirty="0" smtClean="0">
                <a:ln w="6350">
                  <a:noFill/>
                  <a:round/>
                  <a:headEnd/>
                  <a:tailEnd/>
                </a:ln>
                <a:latin typeface="Times New Roman"/>
                <a:cs typeface="Times New Roman"/>
              </a:rPr>
              <a:t>:</a:t>
            </a:r>
            <a:endParaRPr lang="en-US" sz="3600" b="1" kern="10" dirty="0">
              <a:ln w="6350">
                <a:noFill/>
                <a:round/>
                <a:headEnd/>
                <a:tailEnd/>
              </a:ln>
              <a:latin typeface="Times New Roman"/>
              <a:cs typeface="Times New Roman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828800"/>
            <a:ext cx="7983538" cy="295465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96875" indent="-396875">
              <a:spcAft>
                <a:spcPct val="25000"/>
              </a:spcAft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</a:rPr>
              <a:t>Means how to coordinate organizational activities to achieve organizational goal</a:t>
            </a:r>
          </a:p>
          <a:p>
            <a:pPr marL="396875" indent="-396875">
              <a:spcAft>
                <a:spcPct val="25000"/>
              </a:spcAft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</a:rPr>
              <a:t>Managers use two type of systems to integrate the activities of their employees</a:t>
            </a:r>
          </a:p>
          <a:p>
            <a:pPr marL="1311275" lvl="2" indent="-396875">
              <a:spcAft>
                <a:spcPct val="25000"/>
              </a:spcAft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</a:rPr>
              <a:t>Integration through Mechanistic and Organic Systems</a:t>
            </a:r>
          </a:p>
          <a:p>
            <a:pPr marL="1311275" lvl="2" indent="-396875">
              <a:spcAft>
                <a:spcPct val="25000"/>
              </a:spcAft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</a:rPr>
              <a:t>Integration through types of interdependence</a:t>
            </a: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WordArt 2"/>
          <p:cNvSpPr>
            <a:spLocks noChangeArrowheads="1" noChangeShapeType="1" noTextEdit="1"/>
          </p:cNvSpPr>
          <p:nvPr/>
        </p:nvSpPr>
        <p:spPr bwMode="auto">
          <a:xfrm>
            <a:off x="1322388" y="761999"/>
            <a:ext cx="6353175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6350">
                  <a:noFill/>
                  <a:round/>
                  <a:headEnd/>
                  <a:tailEnd/>
                </a:ln>
                <a:latin typeface="Times New Roman"/>
                <a:cs typeface="Times New Roman"/>
              </a:rPr>
              <a:t>Mechanistic </a:t>
            </a:r>
            <a:r>
              <a:rPr lang="en-US" sz="3600" b="1" kern="10" dirty="0">
                <a:ln w="6350">
                  <a:noFill/>
                  <a:round/>
                  <a:headEnd/>
                  <a:tailEnd/>
                </a:ln>
                <a:latin typeface="Times New Roman"/>
                <a:cs typeface="Times New Roman"/>
              </a:rPr>
              <a:t>and Organic Systems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7335838" y="6378575"/>
            <a:ext cx="130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8000"/>
                </a:solidFill>
                <a:latin typeface="Times New Roman" pitchFamily="18" charset="0"/>
              </a:rPr>
              <a:t>(continued)</a:t>
            </a:r>
          </a:p>
        </p:txBody>
      </p:sp>
      <p:pic>
        <p:nvPicPr>
          <p:cNvPr id="58372" name="Picture 4" descr="MCj0341852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8275" y="350838"/>
            <a:ext cx="990600" cy="885825"/>
          </a:xfrm>
          <a:prstGeom prst="rect">
            <a:avLst/>
          </a:prstGeom>
          <a:noFill/>
        </p:spPr>
      </p:pic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466725" y="1587500"/>
            <a:ext cx="3768725" cy="4567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 rot="1660596" flipV="1">
            <a:off x="388938" y="1676400"/>
            <a:ext cx="411162" cy="227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4921250" y="1581150"/>
            <a:ext cx="3752850" cy="4567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 rot="2295254" flipV="1">
            <a:off x="4795838" y="1682750"/>
            <a:ext cx="423862" cy="246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61950" y="1774825"/>
            <a:ext cx="3673475" cy="43926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382588" y="1776413"/>
            <a:ext cx="14271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</a:rPr>
              <a:t>Organic</a:t>
            </a: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379413" y="2327275"/>
            <a:ext cx="3663950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Tasks tend to be ill defined</a:t>
            </a:r>
          </a:p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Tasks are continually adjusted and redefined through communication as situations change</a:t>
            </a:r>
          </a:p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Network structure of control, authority, and communication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4768850" y="1774825"/>
            <a:ext cx="3705225" cy="4392613"/>
          </a:xfrm>
          <a:prstGeom prst="rect">
            <a:avLst/>
          </a:prstGeom>
          <a:solidFill>
            <a:schemeClr val="bg1"/>
          </a:solidFill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4786313" y="1776413"/>
            <a:ext cx="2019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</a:rPr>
              <a:t>Mechanistic</a:t>
            </a:r>
          </a:p>
        </p:txBody>
      </p:sp>
      <p:sp>
        <p:nvSpPr>
          <p:cNvPr id="58382" name="Text Box 14"/>
          <p:cNvSpPr txBox="1">
            <a:spLocks noChangeArrowheads="1"/>
          </p:cNvSpPr>
          <p:nvPr/>
        </p:nvSpPr>
        <p:spPr bwMode="auto">
          <a:xfrm>
            <a:off x="4786313" y="2327275"/>
            <a:ext cx="3802062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Tasks are highly specialized</a:t>
            </a:r>
          </a:p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Tasks tend to remain rigidly defined unless changed by top management</a:t>
            </a:r>
          </a:p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Specific roles are prescribed for each employee</a:t>
            </a:r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V="1">
            <a:off x="4035425" y="1593850"/>
            <a:ext cx="188913" cy="188913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 flipV="1">
            <a:off x="8458200" y="1585913"/>
            <a:ext cx="204788" cy="190500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85" name="AutoShape 17"/>
          <p:cNvSpPr>
            <a:spLocks noChangeArrowheads="1"/>
          </p:cNvSpPr>
          <p:nvPr/>
        </p:nvSpPr>
        <p:spPr bwMode="auto">
          <a:xfrm>
            <a:off x="4051300" y="3941763"/>
            <a:ext cx="695325" cy="423862"/>
          </a:xfrm>
          <a:prstGeom prst="leftRightArrow">
            <a:avLst>
              <a:gd name="adj1" fmla="val 50000"/>
              <a:gd name="adj2" fmla="val 32809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29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1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10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10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10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10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nimBg="1"/>
      <p:bldP spid="58373" grpId="0" animBg="1"/>
      <p:bldP spid="58374" grpId="0" animBg="1"/>
      <p:bldP spid="58375" grpId="0" animBg="1"/>
      <p:bldP spid="58376" grpId="0" animBg="1"/>
      <p:bldP spid="58377" grpId="0" animBg="1"/>
      <p:bldP spid="58378" grpId="0"/>
      <p:bldP spid="58379" grpId="0"/>
      <p:bldP spid="58380" grpId="0" animBg="1"/>
      <p:bldP spid="58381" grpId="0"/>
      <p:bldP spid="58382" grpId="0"/>
      <p:bldP spid="58383" grpId="0" animBg="1"/>
      <p:bldP spid="58384" grpId="0" animBg="1"/>
      <p:bldP spid="5838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66725" y="1476375"/>
            <a:ext cx="3768725" cy="4887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4921250" y="1470025"/>
            <a:ext cx="3752850" cy="4887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420" name="Group 4"/>
          <p:cNvGrpSpPr>
            <a:grpSpLocks/>
          </p:cNvGrpSpPr>
          <p:nvPr/>
        </p:nvGrpSpPr>
        <p:grpSpPr bwMode="auto">
          <a:xfrm>
            <a:off x="361950" y="1565275"/>
            <a:ext cx="3673475" cy="4799013"/>
            <a:chOff x="228" y="986"/>
            <a:chExt cx="2314" cy="3023"/>
          </a:xfrm>
        </p:grpSpPr>
        <p:sp>
          <p:nvSpPr>
            <p:cNvPr id="60421" name="Rectangle 5"/>
            <p:cNvSpPr>
              <a:spLocks noChangeArrowheads="1"/>
            </p:cNvSpPr>
            <p:nvPr/>
          </p:nvSpPr>
          <p:spPr bwMode="auto">
            <a:xfrm rot="1660596" flipV="1">
              <a:off x="245" y="986"/>
              <a:ext cx="259" cy="1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2" name="Rectangle 6"/>
            <p:cNvSpPr>
              <a:spLocks noChangeArrowheads="1"/>
            </p:cNvSpPr>
            <p:nvPr/>
          </p:nvSpPr>
          <p:spPr bwMode="auto">
            <a:xfrm>
              <a:off x="228" y="1048"/>
              <a:ext cx="2314" cy="296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379413" y="1665288"/>
            <a:ext cx="14271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</a:rPr>
              <a:t>Organic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379413" y="2136775"/>
            <a:ext cx="3587750" cy="389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Communication and decision making are both vertical and horizontal, depending on where information and expertise reside</a:t>
            </a:r>
          </a:p>
          <a:p>
            <a:pPr marL="236538" indent="-236538">
              <a:spcAft>
                <a:spcPct val="3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Communication emphasizes the form of mutual influence and advice among all levels</a:t>
            </a:r>
          </a:p>
        </p:txBody>
      </p:sp>
      <p:grpSp>
        <p:nvGrpSpPr>
          <p:cNvPr id="60425" name="Group 9"/>
          <p:cNvGrpSpPr>
            <a:grpSpLocks/>
          </p:cNvGrpSpPr>
          <p:nvPr/>
        </p:nvGrpSpPr>
        <p:grpSpPr bwMode="auto">
          <a:xfrm>
            <a:off x="4768850" y="1571625"/>
            <a:ext cx="3705225" cy="4792663"/>
            <a:chOff x="3004" y="990"/>
            <a:chExt cx="2334" cy="3019"/>
          </a:xfrm>
        </p:grpSpPr>
        <p:sp>
          <p:nvSpPr>
            <p:cNvPr id="60426" name="Rectangle 10"/>
            <p:cNvSpPr>
              <a:spLocks noChangeArrowheads="1"/>
            </p:cNvSpPr>
            <p:nvPr/>
          </p:nvSpPr>
          <p:spPr bwMode="auto">
            <a:xfrm rot="2295254" flipV="1">
              <a:off x="3021" y="990"/>
              <a:ext cx="267" cy="1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en-US" sz="2600" b="1">
                <a:latin typeface="Times New Roman" pitchFamily="18" charset="0"/>
              </a:endParaRPr>
            </a:p>
          </p:txBody>
        </p:sp>
        <p:sp>
          <p:nvSpPr>
            <p:cNvPr id="60427" name="Rectangle 11"/>
            <p:cNvSpPr>
              <a:spLocks noChangeArrowheads="1"/>
            </p:cNvSpPr>
            <p:nvPr/>
          </p:nvSpPr>
          <p:spPr bwMode="auto">
            <a:xfrm>
              <a:off x="3004" y="1048"/>
              <a:ext cx="2334" cy="296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5105400" y="1676400"/>
            <a:ext cx="2019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</a:rPr>
              <a:t>Mechanistic</a:t>
            </a:r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4786313" y="2136775"/>
            <a:ext cx="3802062" cy="4228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Hierarchical structure of control, authority, and communication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Communication and decision making are primarily vertical, top-down</a:t>
            </a:r>
          </a:p>
          <a:p>
            <a:pPr marL="236538" indent="-236538">
              <a:spcAft>
                <a:spcPct val="10000"/>
              </a:spcAft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</a:rPr>
              <a:t>Communication emphasizes directions and decisions issued by superiors</a:t>
            </a:r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 flipV="1">
            <a:off x="4035425" y="1482725"/>
            <a:ext cx="188913" cy="188913"/>
          </a:xfrm>
          <a:prstGeom prst="line">
            <a:avLst/>
          </a:prstGeom>
          <a:noFill/>
          <a:ln w="12700">
            <a:solidFill>
              <a:srgbClr val="FFEB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 flipV="1">
            <a:off x="8458200" y="1474788"/>
            <a:ext cx="204788" cy="190500"/>
          </a:xfrm>
          <a:prstGeom prst="line">
            <a:avLst/>
          </a:prstGeom>
          <a:noFill/>
          <a:ln w="12700">
            <a:solidFill>
              <a:srgbClr val="FFEB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32" name="WordArt 16"/>
          <p:cNvSpPr>
            <a:spLocks noChangeArrowheads="1" noChangeShapeType="1" noTextEdit="1"/>
          </p:cNvSpPr>
          <p:nvPr/>
        </p:nvSpPr>
        <p:spPr bwMode="auto">
          <a:xfrm>
            <a:off x="1171575" y="685801"/>
            <a:ext cx="6550025" cy="538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Mechanistic </a:t>
            </a:r>
            <a:r>
              <a:rPr lang="en-US" sz="3600" b="1" kern="10" dirty="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and Organic Systems</a:t>
            </a:r>
          </a:p>
        </p:txBody>
      </p:sp>
      <p:sp>
        <p:nvSpPr>
          <p:cNvPr id="60433" name="AutoShape 17"/>
          <p:cNvSpPr>
            <a:spLocks noChangeArrowheads="1"/>
          </p:cNvSpPr>
          <p:nvPr/>
        </p:nvSpPr>
        <p:spPr bwMode="auto">
          <a:xfrm>
            <a:off x="4051300" y="3830638"/>
            <a:ext cx="695325" cy="423862"/>
          </a:xfrm>
          <a:prstGeom prst="leftRightArrow">
            <a:avLst>
              <a:gd name="adj1" fmla="val 50000"/>
              <a:gd name="adj2" fmla="val 32809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0434" name="Picture 18" descr="j019939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1588" y="182563"/>
            <a:ext cx="1233487" cy="960437"/>
          </a:xfrm>
          <a:prstGeom prst="rect">
            <a:avLst/>
          </a:prstGeom>
          <a:noFill/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30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20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20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20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2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nimBg="1"/>
      <p:bldP spid="60419" grpId="0" animBg="1"/>
      <p:bldP spid="60423" grpId="0"/>
      <p:bldP spid="60424" grpId="0"/>
      <p:bldP spid="60428" grpId="0"/>
      <p:bldP spid="60429" grpId="0" animBg="1"/>
      <p:bldP spid="60430" grpId="0" animBg="1"/>
      <p:bldP spid="60431" grpId="0" animBg="1"/>
      <p:bldP spid="60432" grpId="0" animBg="1"/>
      <p:bldP spid="604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WordArt 2"/>
          <p:cNvSpPr>
            <a:spLocks noChangeArrowheads="1" noChangeShapeType="1" noTextEdit="1"/>
          </p:cNvSpPr>
          <p:nvPr/>
        </p:nvSpPr>
        <p:spPr bwMode="auto">
          <a:xfrm>
            <a:off x="1219200" y="457200"/>
            <a:ext cx="5949950" cy="763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Types </a:t>
            </a:r>
            <a:r>
              <a:rPr lang="en-US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of</a:t>
            </a:r>
          </a:p>
          <a:p>
            <a:pPr algn="ctr"/>
            <a:r>
              <a:rPr lang="en-US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Interdependence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473075" y="1536700"/>
            <a:ext cx="7983538" cy="2463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96875" indent="-396875">
              <a:spcAft>
                <a:spcPct val="25000"/>
              </a:spcAft>
              <a:buFont typeface="Wingdings" pitchFamily="2" charset="2"/>
              <a:buChar char="q"/>
            </a:pPr>
            <a:r>
              <a:rPr lang="en-US" sz="2500" b="1" dirty="0">
                <a:latin typeface="Times New Roman" pitchFamily="18" charset="0"/>
              </a:rPr>
              <a:t>Interdependence: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the degree of coordination required between individuals and units to transform information and raw materials into goods and services</a:t>
            </a:r>
          </a:p>
          <a:p>
            <a:pPr marL="396875" indent="-396875">
              <a:spcAft>
                <a:spcPct val="25000"/>
              </a:spcAft>
              <a:buFont typeface="Wingdings" pitchFamily="2" charset="2"/>
              <a:buChar char="q"/>
            </a:pPr>
            <a:r>
              <a:rPr lang="en-US" sz="2500" b="1" dirty="0">
                <a:latin typeface="Times New Roman" pitchFamily="18" charset="0"/>
              </a:rPr>
              <a:t>Pooled interdependence: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little sharing of information or resources among individuals within a unit or among units in the performance of tasks (e.g., golf teams)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979863" y="4076700"/>
            <a:ext cx="113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Output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351213" y="4791075"/>
            <a:ext cx="2362200" cy="411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2836863" y="6073775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4070350" y="6073775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5291138" y="6073775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 flipV="1">
            <a:off x="4525963" y="4465638"/>
            <a:ext cx="0" cy="32067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 flipV="1">
            <a:off x="3276600" y="5216525"/>
            <a:ext cx="487363" cy="2254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75" name="Line 11"/>
          <p:cNvSpPr>
            <a:spLocks noChangeShapeType="1"/>
          </p:cNvSpPr>
          <p:nvPr/>
        </p:nvSpPr>
        <p:spPr bwMode="auto">
          <a:xfrm flipH="1" flipV="1">
            <a:off x="5456238" y="5199063"/>
            <a:ext cx="304800" cy="24288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76" name="Line 12"/>
          <p:cNvSpPr>
            <a:spLocks noChangeShapeType="1"/>
          </p:cNvSpPr>
          <p:nvPr/>
        </p:nvSpPr>
        <p:spPr bwMode="auto">
          <a:xfrm flipV="1">
            <a:off x="4525963" y="5213350"/>
            <a:ext cx="0" cy="2428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2830513" y="5451475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8" name="Rectangle 14"/>
          <p:cNvSpPr>
            <a:spLocks noChangeArrowheads="1"/>
          </p:cNvSpPr>
          <p:nvPr/>
        </p:nvSpPr>
        <p:spPr bwMode="auto">
          <a:xfrm>
            <a:off x="4064000" y="5451475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5284788" y="5451475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3276600" y="5959475"/>
            <a:ext cx="0" cy="2603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 flipV="1">
            <a:off x="4525963" y="5945188"/>
            <a:ext cx="0" cy="2889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V="1">
            <a:off x="5745163" y="5959475"/>
            <a:ext cx="0" cy="2746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2483" name="Picture 19" descr="MCj0413082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7450" y="3835400"/>
            <a:ext cx="1231900" cy="1093788"/>
          </a:xfrm>
          <a:prstGeom prst="rect">
            <a:avLst/>
          </a:prstGeom>
          <a:noFill/>
        </p:spPr>
      </p:pic>
      <p:pic>
        <p:nvPicPr>
          <p:cNvPr id="62484" name="Picture 20" descr="MCBD19912_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0138" y="622300"/>
            <a:ext cx="1495425" cy="1068388"/>
          </a:xfrm>
          <a:prstGeom prst="rect">
            <a:avLst/>
          </a:prstGeom>
          <a:noFill/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31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2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2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1" dur="20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nimBg="1"/>
      <p:bldP spid="62467" grpId="0" animBg="1"/>
      <p:bldP spid="62468" grpId="0"/>
      <p:bldP spid="62469" grpId="0" animBg="1"/>
      <p:bldP spid="62470" grpId="0"/>
      <p:bldP spid="62471" grpId="0"/>
      <p:bldP spid="62472" grpId="0"/>
      <p:bldP spid="62473" grpId="0" animBg="1"/>
      <p:bldP spid="62474" grpId="0" animBg="1"/>
      <p:bldP spid="62475" grpId="0" animBg="1"/>
      <p:bldP spid="62476" grpId="0" animBg="1"/>
      <p:bldP spid="62477" grpId="0" animBg="1"/>
      <p:bldP spid="62478" grpId="0" animBg="1"/>
      <p:bldP spid="62479" grpId="0" animBg="1"/>
      <p:bldP spid="62480" grpId="0" animBg="1"/>
      <p:bldP spid="62481" grpId="0" animBg="1"/>
      <p:bldP spid="6248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609600" y="534988"/>
            <a:ext cx="6705600" cy="584775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</a:rPr>
              <a:t>Types of </a:t>
            </a:r>
            <a:r>
              <a:rPr lang="en-US" sz="3200" b="1" dirty="0">
                <a:latin typeface="Times New Roman" pitchFamily="18" charset="0"/>
              </a:rPr>
              <a:t>Interdependence </a:t>
            </a:r>
            <a:r>
              <a:rPr lang="en-US" sz="2400" b="1" dirty="0">
                <a:latin typeface="Times New Roman" pitchFamily="18" charset="0"/>
              </a:rPr>
              <a:t>(cont’d)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638175" y="2205038"/>
            <a:ext cx="7578725" cy="21351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6875" indent="-396875">
              <a:buFont typeface="Wingdings" pitchFamily="2" charset="2"/>
              <a:buChar char="Ø"/>
            </a:pPr>
            <a:r>
              <a:rPr lang="en-US" b="1" dirty="0">
                <a:latin typeface="Times New Roman" pitchFamily="18" charset="0"/>
              </a:rPr>
              <a:t>Sequential interdependence: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dirty="0">
                <a:latin typeface="Times New Roman" pitchFamily="18" charset="0"/>
              </a:rPr>
              <a:t>the orderly step-by-step flow of information, tasks, and resources from one individual or team to another within the same unit or from one unit to another (e.g., football teams)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065338" y="5543550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3359150" y="5543550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684713" y="5543550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6008688" y="5543550"/>
            <a:ext cx="914400" cy="487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>
            <a:off x="2987675" y="5791200"/>
            <a:ext cx="381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>
            <a:off x="4283075" y="5791200"/>
            <a:ext cx="381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>
            <a:off x="5608638" y="5821363"/>
            <a:ext cx="396875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5900738" y="4745038"/>
            <a:ext cx="113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Output</a:t>
            </a:r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2060575" y="4745038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>
            <a:off x="2470150" y="5165725"/>
            <a:ext cx="0" cy="3667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 flipV="1">
            <a:off x="6508750" y="5165725"/>
            <a:ext cx="0" cy="3667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4527" name="Picture 15" descr="j028374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5888" y="596900"/>
            <a:ext cx="1143000" cy="723900"/>
          </a:xfrm>
          <a:prstGeom prst="rect">
            <a:avLst/>
          </a:prstGeom>
          <a:noFill/>
        </p:spPr>
      </p:pic>
      <p:pic>
        <p:nvPicPr>
          <p:cNvPr id="64528" name="Picture 16" descr="MPj0407435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959225"/>
            <a:ext cx="1844675" cy="885825"/>
          </a:xfrm>
          <a:prstGeom prst="rect">
            <a:avLst/>
          </a:prstGeom>
          <a:noFill/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32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1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1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1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10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1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10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1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10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1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/>
      <p:bldP spid="64515" grpId="0" animBg="1"/>
      <p:bldP spid="64516" grpId="0" animBg="1"/>
      <p:bldP spid="64517" grpId="0" animBg="1"/>
      <p:bldP spid="64518" grpId="0" animBg="1"/>
      <p:bldP spid="64519" grpId="0" animBg="1"/>
      <p:bldP spid="64520" grpId="0" animBg="1"/>
      <p:bldP spid="64521" grpId="0" animBg="1"/>
      <p:bldP spid="64522" grpId="0" animBg="1"/>
      <p:bldP spid="64523" grpId="0"/>
      <p:bldP spid="64524" grpId="0"/>
      <p:bldP spid="64525" grpId="0" animBg="1"/>
      <p:bldP spid="645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408113" y="328613"/>
            <a:ext cx="6181725" cy="11049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latin typeface="Times New Roman" pitchFamily="18" charset="0"/>
              </a:rPr>
              <a:t>Organizational Integration: Types</a:t>
            </a:r>
          </a:p>
          <a:p>
            <a:pPr algn="ctr"/>
            <a:r>
              <a:rPr lang="en-US" sz="3200" b="1">
                <a:latin typeface="Times New Roman" pitchFamily="18" charset="0"/>
              </a:rPr>
              <a:t>of Interdependence </a:t>
            </a:r>
            <a:r>
              <a:rPr lang="en-US" sz="2400" b="1">
                <a:latin typeface="Times New Roman" pitchFamily="18" charset="0"/>
              </a:rPr>
              <a:t>(cont’d)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558800" y="1651000"/>
            <a:ext cx="7781925" cy="198913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700" b="1">
                <a:latin typeface="Times New Roman" pitchFamily="18" charset="0"/>
              </a:rPr>
              <a:t>Reciprocal interdependence:</a:t>
            </a:r>
            <a:r>
              <a:rPr lang="en-US" sz="2600" b="1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</a:rPr>
              <a:t>the need for every individual and unit to work with every other individual and unit; information and resources flow back and forth freely until the goal is achieved (e.g., volleyball teams)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136650" y="4403725"/>
            <a:ext cx="1935163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5983288" y="4403725"/>
            <a:ext cx="1935162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3602038" y="5245100"/>
            <a:ext cx="1935162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2205038" y="3635375"/>
            <a:ext cx="113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Output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1016000" y="3635375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6992938" y="3635375"/>
            <a:ext cx="113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Output</a:t>
            </a:r>
          </a:p>
        </p:txBody>
      </p:sp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5819775" y="3635375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>
            <a:off x="1438275" y="4060825"/>
            <a:ext cx="0" cy="3508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 flipV="1">
            <a:off x="2830513" y="4044950"/>
            <a:ext cx="0" cy="3508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>
            <a:off x="6226175" y="4060825"/>
            <a:ext cx="0" cy="3508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 flipV="1">
            <a:off x="7618413" y="4044950"/>
            <a:ext cx="0" cy="3508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5" name="Text Box 15"/>
          <p:cNvSpPr txBox="1">
            <a:spLocks noChangeArrowheads="1"/>
          </p:cNvSpPr>
          <p:nvPr/>
        </p:nvSpPr>
        <p:spPr bwMode="auto">
          <a:xfrm>
            <a:off x="4627563" y="6169025"/>
            <a:ext cx="113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Output</a:t>
            </a:r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3438525" y="6169025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Input</a:t>
            </a:r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 flipV="1">
            <a:off x="3879850" y="6061075"/>
            <a:ext cx="0" cy="2746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8" name="Line 18"/>
          <p:cNvSpPr>
            <a:spLocks noChangeShapeType="1"/>
          </p:cNvSpPr>
          <p:nvPr/>
        </p:nvSpPr>
        <p:spPr bwMode="auto">
          <a:xfrm>
            <a:off x="5191125" y="6046788"/>
            <a:ext cx="0" cy="2587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9" name="Line 19"/>
          <p:cNvSpPr>
            <a:spLocks noChangeShapeType="1"/>
          </p:cNvSpPr>
          <p:nvPr/>
        </p:nvSpPr>
        <p:spPr bwMode="auto">
          <a:xfrm flipH="1">
            <a:off x="5527675" y="5792788"/>
            <a:ext cx="21320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0" name="Line 20"/>
          <p:cNvSpPr>
            <a:spLocks noChangeShapeType="1"/>
          </p:cNvSpPr>
          <p:nvPr/>
        </p:nvSpPr>
        <p:spPr bwMode="auto">
          <a:xfrm flipH="1">
            <a:off x="5527675" y="5532438"/>
            <a:ext cx="71596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1" name="Line 21"/>
          <p:cNvSpPr>
            <a:spLocks noChangeShapeType="1"/>
          </p:cNvSpPr>
          <p:nvPr/>
        </p:nvSpPr>
        <p:spPr bwMode="auto">
          <a:xfrm>
            <a:off x="6242050" y="5197475"/>
            <a:ext cx="0" cy="3333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2" name="Line 22"/>
          <p:cNvSpPr>
            <a:spLocks noChangeShapeType="1"/>
          </p:cNvSpPr>
          <p:nvPr/>
        </p:nvSpPr>
        <p:spPr bwMode="auto">
          <a:xfrm flipV="1">
            <a:off x="7658100" y="5197475"/>
            <a:ext cx="0" cy="5937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3" name="Line 23"/>
          <p:cNvSpPr>
            <a:spLocks noChangeShapeType="1"/>
          </p:cNvSpPr>
          <p:nvPr/>
        </p:nvSpPr>
        <p:spPr bwMode="auto">
          <a:xfrm flipH="1">
            <a:off x="1443038" y="5802313"/>
            <a:ext cx="2162175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4" name="Line 24"/>
          <p:cNvSpPr>
            <a:spLocks noChangeShapeType="1"/>
          </p:cNvSpPr>
          <p:nvPr/>
        </p:nvSpPr>
        <p:spPr bwMode="auto">
          <a:xfrm flipH="1">
            <a:off x="2844800" y="5541963"/>
            <a:ext cx="7604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stealth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5" name="Line 25"/>
          <p:cNvSpPr>
            <a:spLocks noChangeShapeType="1"/>
          </p:cNvSpPr>
          <p:nvPr/>
        </p:nvSpPr>
        <p:spPr bwMode="auto">
          <a:xfrm flipV="1">
            <a:off x="1455738" y="5183188"/>
            <a:ext cx="0" cy="60801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6" name="Line 26"/>
          <p:cNvSpPr>
            <a:spLocks noChangeShapeType="1"/>
          </p:cNvSpPr>
          <p:nvPr/>
        </p:nvSpPr>
        <p:spPr bwMode="auto">
          <a:xfrm flipV="1">
            <a:off x="2841625" y="5197475"/>
            <a:ext cx="0" cy="3349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6587" name="Picture 27" descr="MCBD19801_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263525"/>
            <a:ext cx="1230312" cy="1285875"/>
          </a:xfrm>
          <a:prstGeom prst="rect">
            <a:avLst/>
          </a:prstGeom>
          <a:noFill/>
        </p:spPr>
      </p:pic>
      <p:pic>
        <p:nvPicPr>
          <p:cNvPr id="66588" name="Picture 28" descr="The image “http://officeimages.microsoft.com/i/0000/MT/j0090/j0090528.gif” cannot be displayed, because it contains errors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67663" y="2771775"/>
            <a:ext cx="930275" cy="930275"/>
          </a:xfrm>
          <a:prstGeom prst="rect">
            <a:avLst/>
          </a:prstGeom>
          <a:noFill/>
        </p:spPr>
      </p:pic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74047-16C0-48C2-8AB7-4F17CFA7F993}" type="slidenum">
              <a:rPr lang="en-US" smtClean="0"/>
              <a:pPr/>
              <a:t>33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6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nimBg="1"/>
      <p:bldP spid="66563" grpId="0" animBg="1"/>
      <p:bldP spid="66564" grpId="0" animBg="1"/>
      <p:bldP spid="66565" grpId="0" animBg="1"/>
      <p:bldP spid="66566" grpId="0" animBg="1"/>
      <p:bldP spid="66567" grpId="0"/>
      <p:bldP spid="66568" grpId="0"/>
      <p:bldP spid="66569" grpId="0"/>
      <p:bldP spid="66570" grpId="0"/>
      <p:bldP spid="66571" grpId="0" animBg="1"/>
      <p:bldP spid="66572" grpId="0" animBg="1"/>
      <p:bldP spid="66573" grpId="0" animBg="1"/>
      <p:bldP spid="66574" grpId="0" animBg="1"/>
      <p:bldP spid="66575" grpId="0"/>
      <p:bldP spid="66576" grpId="0"/>
      <p:bldP spid="66577" grpId="0" animBg="1"/>
      <p:bldP spid="66578" grpId="0" animBg="1"/>
      <p:bldP spid="66579" grpId="0" animBg="1"/>
      <p:bldP spid="66580" grpId="0" animBg="1"/>
      <p:bldP spid="66581" grpId="0" animBg="1"/>
      <p:bldP spid="66582" grpId="0" animBg="1"/>
      <p:bldP spid="66583" grpId="0" animBg="1"/>
      <p:bldP spid="66584" grpId="0" animBg="1"/>
      <p:bldP spid="66585" grpId="0" animBg="1"/>
      <p:bldP spid="66586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1487</Words>
  <Application>Microsoft Office PowerPoint</Application>
  <PresentationFormat>On-screen Show (4:3)</PresentationFormat>
  <Paragraphs>334</Paragraphs>
  <Slides>33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Mouse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TravelMate</dc:creator>
  <cp:lastModifiedBy>rajapakshew</cp:lastModifiedBy>
  <cp:revision>17</cp:revision>
  <dcterms:created xsi:type="dcterms:W3CDTF">2008-04-15T07:24:19Z</dcterms:created>
  <dcterms:modified xsi:type="dcterms:W3CDTF">2010-03-24T04:42:17Z</dcterms:modified>
</cp:coreProperties>
</file>