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handoutMasterIdLst>
    <p:handoutMasterId r:id="rId11"/>
  </p:handoutMasterIdLst>
  <p:sldIdLst>
    <p:sldId id="261" r:id="rId2"/>
    <p:sldId id="262" r:id="rId3"/>
    <p:sldId id="263" r:id="rId4"/>
    <p:sldId id="264" r:id="rId5"/>
    <p:sldId id="265" r:id="rId6"/>
    <p:sldId id="266" r:id="rId7"/>
    <p:sldId id="267" r:id="rId8"/>
    <p:sldId id="268" r:id="rId9"/>
    <p:sldId id="269" r:id="rId10"/>
  </p:sldIdLst>
  <p:sldSz cx="9144000" cy="6858000" type="screen4x3"/>
  <p:notesSz cx="9928225" cy="6797675"/>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38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2231"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3697" y="1"/>
            <a:ext cx="4302231" cy="341064"/>
          </a:xfrm>
          <a:prstGeom prst="rect">
            <a:avLst/>
          </a:prstGeom>
        </p:spPr>
        <p:txBody>
          <a:bodyPr vert="horz" lIns="91440" tIns="45720" rIns="91440" bIns="45720" rtlCol="0"/>
          <a:lstStyle>
            <a:lvl1pPr algn="r">
              <a:defRPr sz="1200"/>
            </a:lvl1pPr>
          </a:lstStyle>
          <a:p>
            <a:fld id="{3A66E89E-5E03-4294-B464-4D278965D10F}" type="datetimeFigureOut">
              <a:rPr lang="en-GB" smtClean="0"/>
              <a:t>24/04/2016</a:t>
            </a:fld>
            <a:endParaRPr lang="en-GB"/>
          </a:p>
        </p:txBody>
      </p:sp>
      <p:sp>
        <p:nvSpPr>
          <p:cNvPr id="4" name="Footer Placeholder 3"/>
          <p:cNvSpPr>
            <a:spLocks noGrp="1"/>
          </p:cNvSpPr>
          <p:nvPr>
            <p:ph type="ftr" sz="quarter" idx="2"/>
          </p:nvPr>
        </p:nvSpPr>
        <p:spPr>
          <a:xfrm>
            <a:off x="0" y="6456612"/>
            <a:ext cx="4302231" cy="3410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3697" y="6456612"/>
            <a:ext cx="4302231" cy="341063"/>
          </a:xfrm>
          <a:prstGeom prst="rect">
            <a:avLst/>
          </a:prstGeom>
        </p:spPr>
        <p:txBody>
          <a:bodyPr vert="horz" lIns="91440" tIns="45720" rIns="91440" bIns="45720" rtlCol="0" anchor="b"/>
          <a:lstStyle>
            <a:lvl1pPr algn="r">
              <a:defRPr sz="1200"/>
            </a:lvl1pPr>
          </a:lstStyle>
          <a:p>
            <a:fld id="{EDE4FD2C-DBD7-42FE-BA29-511D9750B42F}" type="slidenum">
              <a:rPr lang="en-GB" smtClean="0"/>
              <a:t>‹#›</a:t>
            </a:fld>
            <a:endParaRPr lang="en-GB"/>
          </a:p>
        </p:txBody>
      </p:sp>
    </p:spTree>
    <p:extLst>
      <p:ext uri="{BB962C8B-B14F-4D97-AF65-F5344CB8AC3E}">
        <p14:creationId xmlns:p14="http://schemas.microsoft.com/office/powerpoint/2010/main" val="39282238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191994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2100936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3343452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336803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1598235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125820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40212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255861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2022448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840985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4DAB79-198B-41B3-9191-27E61263A447}" type="slidenum">
              <a:rPr lang="ar-SA" smtClean="0"/>
              <a:pPr/>
              <a:t>‹#›</a:t>
            </a:fld>
            <a:endParaRPr lang="ar-SA"/>
          </a:p>
        </p:txBody>
      </p:sp>
    </p:spTree>
    <p:extLst>
      <p:ext uri="{BB962C8B-B14F-4D97-AF65-F5344CB8AC3E}">
        <p14:creationId xmlns:p14="http://schemas.microsoft.com/office/powerpoint/2010/main" val="1253069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A5AA2A7-C342-4C87-90D6-9C9ECBD17910}" type="datetimeFigureOut">
              <a:rPr lang="ar-SA" smtClean="0"/>
              <a:pPr/>
              <a:t>17/07/1437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4DAB79-198B-41B3-9191-27E61263A447}" type="slidenum">
              <a:rPr lang="ar-SA" smtClean="0"/>
              <a:pPr/>
              <a:t>‹#›</a:t>
            </a:fld>
            <a:endParaRPr lang="ar-SA"/>
          </a:p>
        </p:txBody>
      </p:sp>
    </p:spTree>
    <p:extLst>
      <p:ext uri="{BB962C8B-B14F-4D97-AF65-F5344CB8AC3E}">
        <p14:creationId xmlns:p14="http://schemas.microsoft.com/office/powerpoint/2010/main" val="442027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428868"/>
            <a:ext cx="8229600" cy="4214842"/>
          </a:xfrm>
        </p:spPr>
        <p:txBody>
          <a:bodyPr>
            <a:normAutofit/>
          </a:bodyPr>
          <a:lstStyle/>
          <a:p>
            <a:pPr algn="r"/>
            <a:r>
              <a:rPr lang="ar-SA" sz="2800" dirty="0" smtClean="0">
                <a:solidFill>
                  <a:schemeClr val="accent2">
                    <a:lumMod val="75000"/>
                  </a:schemeClr>
                </a:solidFill>
              </a:rPr>
              <a:t>أ) حالة النص الصريح بسريان القانون على الماضي. </a:t>
            </a:r>
            <a:r>
              <a:rPr lang="ar-SA" sz="2800" dirty="0" smtClean="0">
                <a:solidFill>
                  <a:schemeClr val="tx1"/>
                </a:solidFill>
              </a:rPr>
              <a:t>فعندما يفصح واضع التشريع عن مثل هذه الاراده، فان القانون حينئذ سيشمل الوقائع </a:t>
            </a:r>
            <a:r>
              <a:rPr lang="ar-SA" sz="2800" dirty="0" err="1" smtClean="0">
                <a:solidFill>
                  <a:schemeClr val="tx1"/>
                </a:solidFill>
              </a:rPr>
              <a:t>والا</a:t>
            </a:r>
            <a:r>
              <a:rPr lang="ar-SA" sz="2800" dirty="0" smtClean="0">
                <a:solidFill>
                  <a:schemeClr val="tx1"/>
                </a:solidFill>
              </a:rPr>
              <a:t> ثار </a:t>
            </a:r>
            <a:r>
              <a:rPr lang="ar-SA" sz="2800" dirty="0" err="1" smtClean="0">
                <a:solidFill>
                  <a:schemeClr val="tx1"/>
                </a:solidFill>
              </a:rPr>
              <a:t>السابقه</a:t>
            </a:r>
            <a:r>
              <a:rPr lang="ar-SA" sz="2800" dirty="0" smtClean="0">
                <a:solidFill>
                  <a:schemeClr val="tx1"/>
                </a:solidFill>
              </a:rPr>
              <a:t> حتى وان كانت </a:t>
            </a:r>
            <a:r>
              <a:rPr lang="ar-SA" sz="2800" dirty="0" err="1" smtClean="0">
                <a:solidFill>
                  <a:schemeClr val="tx1"/>
                </a:solidFill>
              </a:rPr>
              <a:t>محسوبه</a:t>
            </a:r>
            <a:r>
              <a:rPr lang="ar-SA" sz="2800" dirty="0" smtClean="0">
                <a:solidFill>
                  <a:schemeClr val="tx1"/>
                </a:solidFill>
              </a:rPr>
              <a:t> من قبيل الحقوق </a:t>
            </a:r>
            <a:r>
              <a:rPr lang="ar-SA" sz="2800" dirty="0" err="1" smtClean="0">
                <a:solidFill>
                  <a:schemeClr val="tx1"/>
                </a:solidFill>
              </a:rPr>
              <a:t>المكتسبه</a:t>
            </a:r>
            <a:r>
              <a:rPr lang="ar-SA" sz="2800" dirty="0" smtClean="0">
                <a:solidFill>
                  <a:schemeClr val="tx1"/>
                </a:solidFill>
              </a:rPr>
              <a:t>.</a:t>
            </a:r>
            <a:br>
              <a:rPr lang="ar-SA" sz="2800" dirty="0" smtClean="0">
                <a:solidFill>
                  <a:schemeClr val="tx1"/>
                </a:solidFill>
              </a:rPr>
            </a:br>
            <a:r>
              <a:rPr lang="ar-SA" sz="2800" dirty="0" smtClean="0">
                <a:solidFill>
                  <a:schemeClr val="accent2">
                    <a:lumMod val="75000"/>
                  </a:schemeClr>
                </a:solidFill>
              </a:rPr>
              <a:t>ب) حالة القوانين </a:t>
            </a:r>
            <a:r>
              <a:rPr lang="ar-SA" sz="2800" dirty="0" err="1" smtClean="0">
                <a:solidFill>
                  <a:schemeClr val="accent2">
                    <a:lumMod val="75000"/>
                  </a:schemeClr>
                </a:solidFill>
              </a:rPr>
              <a:t>الجنائيه</a:t>
            </a:r>
            <a:r>
              <a:rPr lang="ar-SA" sz="2800" dirty="0" smtClean="0">
                <a:solidFill>
                  <a:schemeClr val="accent2">
                    <a:lumMod val="75000"/>
                  </a:schemeClr>
                </a:solidFill>
              </a:rPr>
              <a:t> </a:t>
            </a:r>
            <a:r>
              <a:rPr lang="ar-SA" sz="2800" dirty="0" err="1" smtClean="0">
                <a:solidFill>
                  <a:schemeClr val="accent2">
                    <a:lumMod val="75000"/>
                  </a:schemeClr>
                </a:solidFill>
              </a:rPr>
              <a:t>الاصلح</a:t>
            </a:r>
            <a:r>
              <a:rPr lang="ar-SA" sz="2800" dirty="0" smtClean="0">
                <a:solidFill>
                  <a:schemeClr val="accent2">
                    <a:lumMod val="75000"/>
                  </a:schemeClr>
                </a:solidFill>
              </a:rPr>
              <a:t> للمتهم.</a:t>
            </a:r>
            <a:endParaRPr lang="ar-SA" sz="2800" dirty="0">
              <a:solidFill>
                <a:schemeClr val="accent2">
                  <a:lumMod val="75000"/>
                </a:schemeClr>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1968004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643470"/>
          </a:xfrm>
        </p:spPr>
        <p:txBody>
          <a:bodyPr>
            <a:normAutofit/>
          </a:bodyPr>
          <a:lstStyle/>
          <a:p>
            <a:pPr algn="r"/>
            <a:r>
              <a:rPr lang="ar-SA" sz="2800" dirty="0" smtClean="0">
                <a:solidFill>
                  <a:schemeClr val="accent2">
                    <a:lumMod val="75000"/>
                  </a:schemeClr>
                </a:solidFill>
              </a:rPr>
              <a:t>ج) في حالة القوانين </a:t>
            </a:r>
            <a:r>
              <a:rPr lang="ar-SA" sz="2800" dirty="0" err="1" smtClean="0">
                <a:solidFill>
                  <a:schemeClr val="accent2">
                    <a:lumMod val="75000"/>
                  </a:schemeClr>
                </a:solidFill>
              </a:rPr>
              <a:t>المفسره</a:t>
            </a:r>
            <a:r>
              <a:rPr lang="ar-SA" sz="2800" dirty="0" smtClean="0">
                <a:solidFill>
                  <a:schemeClr val="accent2">
                    <a:lumMod val="75000"/>
                  </a:schemeClr>
                </a:solidFill>
              </a:rPr>
              <a:t>  لقوانين سابقة الصدور، </a:t>
            </a:r>
            <a:r>
              <a:rPr lang="ar-SA" sz="2800" dirty="0" smtClean="0">
                <a:solidFill>
                  <a:schemeClr val="tx1"/>
                </a:solidFill>
              </a:rPr>
              <a:t>بشرط عدم وجود </a:t>
            </a:r>
            <a:r>
              <a:rPr lang="ar-SA" sz="2800" dirty="0" err="1" smtClean="0">
                <a:solidFill>
                  <a:schemeClr val="tx1"/>
                </a:solidFill>
              </a:rPr>
              <a:t>احكام</a:t>
            </a:r>
            <a:r>
              <a:rPr lang="ar-SA" sz="2800" dirty="0" smtClean="0">
                <a:solidFill>
                  <a:schemeClr val="tx1"/>
                </a:solidFill>
              </a:rPr>
              <a:t> </a:t>
            </a:r>
            <a:r>
              <a:rPr lang="ar-SA" sz="2800" dirty="0" err="1" smtClean="0">
                <a:solidFill>
                  <a:schemeClr val="tx1"/>
                </a:solidFill>
              </a:rPr>
              <a:t>جديده</a:t>
            </a:r>
            <a:r>
              <a:rPr lang="ar-SA" sz="2800" dirty="0" smtClean="0">
                <a:solidFill>
                  <a:schemeClr val="tx1"/>
                </a:solidFill>
              </a:rPr>
              <a:t> تلبس صورة التفسير. </a:t>
            </a:r>
            <a:r>
              <a:rPr lang="ar-SA" sz="2800" dirty="0" err="1" smtClean="0">
                <a:solidFill>
                  <a:schemeClr val="tx1"/>
                </a:solidFill>
              </a:rPr>
              <a:t>والا</a:t>
            </a:r>
            <a:r>
              <a:rPr lang="ar-SA" sz="2800" dirty="0" smtClean="0">
                <a:solidFill>
                  <a:schemeClr val="tx1"/>
                </a:solidFill>
              </a:rPr>
              <a:t> كان لابد من ضرورة النص الصريح على سريان تلك النصوص على الماضي.</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2966827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357718"/>
          </a:xfrm>
        </p:spPr>
        <p:txBody>
          <a:bodyPr>
            <a:normAutofit/>
          </a:bodyPr>
          <a:lstStyle/>
          <a:p>
            <a:pPr algn="r"/>
            <a:r>
              <a:rPr lang="ar-SA" sz="2400" dirty="0" smtClean="0">
                <a:solidFill>
                  <a:schemeClr val="accent2">
                    <a:lumMod val="75000"/>
                  </a:schemeClr>
                </a:solidFill>
              </a:rPr>
              <a:t>د) حالة القوانين </a:t>
            </a:r>
            <a:r>
              <a:rPr lang="ar-SA" sz="2400" dirty="0" err="1" smtClean="0">
                <a:solidFill>
                  <a:schemeClr val="accent2">
                    <a:lumMod val="75000"/>
                  </a:schemeClr>
                </a:solidFill>
              </a:rPr>
              <a:t>المتعلقه</a:t>
            </a:r>
            <a:r>
              <a:rPr lang="ar-SA" sz="2400" dirty="0" smtClean="0">
                <a:solidFill>
                  <a:schemeClr val="accent2">
                    <a:lumMod val="75000"/>
                  </a:schemeClr>
                </a:solidFill>
              </a:rPr>
              <a:t> بالنظام العام والآداب. </a:t>
            </a:r>
            <a:r>
              <a:rPr lang="ar-SA" sz="2400" dirty="0" smtClean="0">
                <a:solidFill>
                  <a:schemeClr val="tx1"/>
                </a:solidFill>
              </a:rPr>
              <a:t>فعندما يكون للشخص حق مكتسب – وفقا لهذه </a:t>
            </a:r>
            <a:r>
              <a:rPr lang="ar-SA" sz="2400" dirty="0" err="1" smtClean="0">
                <a:solidFill>
                  <a:schemeClr val="tx1"/>
                </a:solidFill>
              </a:rPr>
              <a:t>النظريه</a:t>
            </a:r>
            <a:r>
              <a:rPr lang="ar-SA" sz="2400" dirty="0" smtClean="0">
                <a:solidFill>
                  <a:schemeClr val="tx1"/>
                </a:solidFill>
              </a:rPr>
              <a:t>- مخالف للنظام العام </a:t>
            </a:r>
            <a:r>
              <a:rPr lang="ar-SA" sz="2400" dirty="0" err="1" smtClean="0">
                <a:solidFill>
                  <a:schemeClr val="tx1"/>
                </a:solidFill>
              </a:rPr>
              <a:t>والاداب</a:t>
            </a:r>
            <a:r>
              <a:rPr lang="ar-SA" sz="2400" dirty="0" smtClean="0">
                <a:solidFill>
                  <a:schemeClr val="tx1"/>
                </a:solidFill>
              </a:rPr>
              <a:t> فانه </a:t>
            </a:r>
            <a:r>
              <a:rPr lang="ar-SA" sz="2400" dirty="0" err="1" smtClean="0">
                <a:solidFill>
                  <a:schemeClr val="tx1"/>
                </a:solidFill>
              </a:rPr>
              <a:t>لايجوز</a:t>
            </a:r>
            <a:r>
              <a:rPr lang="ar-SA" sz="2400" dirty="0" smtClean="0">
                <a:solidFill>
                  <a:schemeClr val="tx1"/>
                </a:solidFill>
              </a:rPr>
              <a:t> التمسك </a:t>
            </a:r>
            <a:r>
              <a:rPr lang="ar-SA" sz="2400" dirty="0" err="1" smtClean="0">
                <a:solidFill>
                  <a:schemeClr val="tx1"/>
                </a:solidFill>
              </a:rPr>
              <a:t>به</a:t>
            </a:r>
            <a:r>
              <a:rPr lang="ar-SA" sz="2400" dirty="0" smtClean="0">
                <a:solidFill>
                  <a:schemeClr val="tx1"/>
                </a:solidFill>
              </a:rPr>
              <a:t>.مثل ذلك القانون الجديد الذي يحدد سن </a:t>
            </a:r>
            <a:r>
              <a:rPr lang="ar-SA" sz="2400" dirty="0" err="1" smtClean="0">
                <a:solidFill>
                  <a:schemeClr val="tx1"/>
                </a:solidFill>
              </a:rPr>
              <a:t>الاهليه</a:t>
            </a:r>
            <a:r>
              <a:rPr lang="ar-SA" sz="2400" dirty="0" smtClean="0">
                <a:solidFill>
                  <a:schemeClr val="tx1"/>
                </a:solidFill>
              </a:rPr>
              <a:t> بسن اكبر من تلك التي يكون قد بلغها الشخص، حتى وان كان قد </a:t>
            </a:r>
            <a:r>
              <a:rPr lang="ar-SA" sz="2400" dirty="0" err="1" smtClean="0">
                <a:solidFill>
                  <a:schemeClr val="tx1"/>
                </a:solidFill>
              </a:rPr>
              <a:t>اصبح</a:t>
            </a:r>
            <a:r>
              <a:rPr lang="ar-SA" sz="2400" dirty="0" smtClean="0">
                <a:solidFill>
                  <a:schemeClr val="tx1"/>
                </a:solidFill>
              </a:rPr>
              <a:t> شخصا كامل </a:t>
            </a:r>
            <a:r>
              <a:rPr lang="ar-SA" sz="2400" dirty="0" err="1" smtClean="0">
                <a:solidFill>
                  <a:schemeClr val="tx1"/>
                </a:solidFill>
              </a:rPr>
              <a:t>الاهليه</a:t>
            </a:r>
            <a:r>
              <a:rPr lang="ar-SA" sz="2400" dirty="0" smtClean="0">
                <a:solidFill>
                  <a:schemeClr val="tx1"/>
                </a:solidFill>
              </a:rPr>
              <a:t> في ظل </a:t>
            </a:r>
            <a:r>
              <a:rPr lang="ar-SA" sz="2400" dirty="0" err="1" smtClean="0">
                <a:solidFill>
                  <a:schemeClr val="tx1"/>
                </a:solidFill>
              </a:rPr>
              <a:t>احكام</a:t>
            </a:r>
            <a:r>
              <a:rPr lang="ar-SA" sz="2400" dirty="0" smtClean="0">
                <a:solidFill>
                  <a:schemeClr val="tx1"/>
                </a:solidFill>
              </a:rPr>
              <a:t> نصوص القانون القديم عندما كان ساريا.</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3</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3229027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857760"/>
          </a:xfrm>
        </p:spPr>
        <p:txBody>
          <a:bodyPr>
            <a:normAutofit/>
          </a:bodyPr>
          <a:lstStyle/>
          <a:p>
            <a:pPr algn="r"/>
            <a:r>
              <a:rPr lang="ar-SA" sz="2400" dirty="0" smtClean="0">
                <a:solidFill>
                  <a:schemeClr val="accent2">
                    <a:lumMod val="75000"/>
                  </a:schemeClr>
                </a:solidFill>
              </a:rPr>
              <a:t>وتتركز الانتقادات والمآخذ الموجهة الى </a:t>
            </a:r>
            <a:r>
              <a:rPr lang="ar-SA" sz="2400" dirty="0" err="1" smtClean="0">
                <a:solidFill>
                  <a:schemeClr val="accent2">
                    <a:lumMod val="75000"/>
                  </a:schemeClr>
                </a:solidFill>
              </a:rPr>
              <a:t>النظريه</a:t>
            </a:r>
            <a:r>
              <a:rPr lang="ar-SA" sz="2400" dirty="0" smtClean="0">
                <a:solidFill>
                  <a:schemeClr val="accent2">
                    <a:lumMod val="75000"/>
                  </a:schemeClr>
                </a:solidFill>
              </a:rPr>
              <a:t> </a:t>
            </a:r>
            <a:r>
              <a:rPr lang="ar-SA" sz="2400" dirty="0" err="1" smtClean="0">
                <a:solidFill>
                  <a:schemeClr val="accent2">
                    <a:lumMod val="75000"/>
                  </a:schemeClr>
                </a:solidFill>
              </a:rPr>
              <a:t>التقليديه</a:t>
            </a:r>
            <a:r>
              <a:rPr lang="ar-SA" sz="2400" dirty="0" smtClean="0">
                <a:solidFill>
                  <a:schemeClr val="accent2">
                    <a:lumMod val="75000"/>
                  </a:schemeClr>
                </a:solidFill>
              </a:rPr>
              <a:t> على عدد من نقاط الضعف التي </a:t>
            </a:r>
            <a:r>
              <a:rPr lang="ar-SA" sz="2400" dirty="0" err="1" smtClean="0">
                <a:solidFill>
                  <a:schemeClr val="accent2">
                    <a:lumMod val="75000"/>
                  </a:schemeClr>
                </a:solidFill>
              </a:rPr>
              <a:t>لايخلو</a:t>
            </a:r>
            <a:r>
              <a:rPr lang="ar-SA" sz="2400" dirty="0" smtClean="0">
                <a:solidFill>
                  <a:schemeClr val="accent2">
                    <a:lumMod val="75000"/>
                  </a:schemeClr>
                </a:solidFill>
              </a:rPr>
              <a:t> منها تطبيق </a:t>
            </a:r>
            <a:r>
              <a:rPr lang="ar-SA" sz="2400" dirty="0" err="1" smtClean="0">
                <a:solidFill>
                  <a:schemeClr val="accent2">
                    <a:lumMod val="75000"/>
                  </a:schemeClr>
                </a:solidFill>
              </a:rPr>
              <a:t>النظريه</a:t>
            </a:r>
            <a:r>
              <a:rPr lang="ar-SA" sz="2400" dirty="0" smtClean="0">
                <a:solidFill>
                  <a:schemeClr val="accent2">
                    <a:lumMod val="75000"/>
                  </a:schemeClr>
                </a:solidFill>
              </a:rPr>
              <a:t> ومنها:</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أ) </a:t>
            </a:r>
            <a:r>
              <a:rPr lang="ar-SA" sz="2400" dirty="0" err="1" smtClean="0">
                <a:solidFill>
                  <a:schemeClr val="tx1"/>
                </a:solidFill>
              </a:rPr>
              <a:t>ان</a:t>
            </a:r>
            <a:r>
              <a:rPr lang="ar-SA" sz="2400" dirty="0" smtClean="0">
                <a:solidFill>
                  <a:schemeClr val="tx1"/>
                </a:solidFill>
              </a:rPr>
              <a:t> معيار هذه </a:t>
            </a:r>
            <a:r>
              <a:rPr lang="ar-SA" sz="2400" dirty="0" err="1" smtClean="0">
                <a:solidFill>
                  <a:schemeClr val="tx1"/>
                </a:solidFill>
              </a:rPr>
              <a:t>النظريه</a:t>
            </a:r>
            <a:r>
              <a:rPr lang="ar-SA" sz="2400" dirty="0" smtClean="0">
                <a:solidFill>
                  <a:schemeClr val="tx1"/>
                </a:solidFill>
              </a:rPr>
              <a:t> وان كان يحتوي على بساطة ظاهره </a:t>
            </a:r>
            <a:r>
              <a:rPr lang="ar-SA" sz="2400" dirty="0" err="1" smtClean="0">
                <a:solidFill>
                  <a:schemeClr val="tx1"/>
                </a:solidFill>
              </a:rPr>
              <a:t>للوهله</a:t>
            </a:r>
            <a:r>
              <a:rPr lang="ar-SA" sz="2400" dirty="0" smtClean="0">
                <a:solidFill>
                  <a:schemeClr val="tx1"/>
                </a:solidFill>
              </a:rPr>
              <a:t> الأولى ، </a:t>
            </a:r>
            <a:r>
              <a:rPr lang="ar-SA" sz="2400" dirty="0" err="1" smtClean="0">
                <a:solidFill>
                  <a:schemeClr val="tx1"/>
                </a:solidFill>
              </a:rPr>
              <a:t>الا</a:t>
            </a:r>
            <a:r>
              <a:rPr lang="ar-SA" sz="2400" dirty="0" smtClean="0">
                <a:solidFill>
                  <a:schemeClr val="tx1"/>
                </a:solidFill>
              </a:rPr>
              <a:t> </a:t>
            </a:r>
            <a:r>
              <a:rPr lang="ar-SA" sz="2400" dirty="0" err="1" smtClean="0">
                <a:solidFill>
                  <a:schemeClr val="tx1"/>
                </a:solidFill>
              </a:rPr>
              <a:t>ان</a:t>
            </a:r>
            <a:r>
              <a:rPr lang="ar-SA" sz="2400" dirty="0" smtClean="0">
                <a:solidFill>
                  <a:schemeClr val="tx1"/>
                </a:solidFill>
              </a:rPr>
              <a:t> مسألة التمييز بين الحق المكتسب ومجرد </a:t>
            </a:r>
            <a:r>
              <a:rPr lang="ar-SA" sz="2400" dirty="0" err="1" smtClean="0">
                <a:solidFill>
                  <a:schemeClr val="tx1"/>
                </a:solidFill>
              </a:rPr>
              <a:t>الامل</a:t>
            </a:r>
            <a:r>
              <a:rPr lang="ar-SA" sz="2400" dirty="0" smtClean="0">
                <a:solidFill>
                  <a:schemeClr val="tx1"/>
                </a:solidFill>
              </a:rPr>
              <a:t> تدق في كثير من </a:t>
            </a:r>
            <a:r>
              <a:rPr lang="ar-SA" sz="2400" dirty="0" err="1" smtClean="0">
                <a:solidFill>
                  <a:schemeClr val="tx1"/>
                </a:solidFill>
              </a:rPr>
              <a:t>الاحيان</a:t>
            </a:r>
            <a:r>
              <a:rPr lang="ar-SA" sz="2400" dirty="0" smtClean="0">
                <a:solidFill>
                  <a:schemeClr val="tx1"/>
                </a:solidFill>
              </a:rPr>
              <a:t> مما يجعل من </a:t>
            </a:r>
            <a:r>
              <a:rPr lang="ar-SA" sz="2400" dirty="0" err="1" smtClean="0">
                <a:solidFill>
                  <a:schemeClr val="tx1"/>
                </a:solidFill>
              </a:rPr>
              <a:t>الصعوبه</a:t>
            </a:r>
            <a:r>
              <a:rPr lang="ar-SA" sz="2400" dirty="0" smtClean="0">
                <a:solidFill>
                  <a:schemeClr val="tx1"/>
                </a:solidFill>
              </a:rPr>
              <a:t> الجزم بوجود حق مكتسب </a:t>
            </a:r>
            <a:r>
              <a:rPr lang="ar-SA" sz="2400" dirty="0" err="1" smtClean="0">
                <a:solidFill>
                  <a:schemeClr val="tx1"/>
                </a:solidFill>
              </a:rPr>
              <a:t>او</a:t>
            </a:r>
            <a:r>
              <a:rPr lang="ar-SA" sz="2400" dirty="0" smtClean="0">
                <a:solidFill>
                  <a:schemeClr val="tx1"/>
                </a:solidFill>
              </a:rPr>
              <a:t> </a:t>
            </a:r>
            <a:r>
              <a:rPr lang="ar-SA" sz="2400" dirty="0" err="1" smtClean="0">
                <a:solidFill>
                  <a:schemeClr val="tx1"/>
                </a:solidFill>
              </a:rPr>
              <a:t>اننا</a:t>
            </a:r>
            <a:r>
              <a:rPr lang="ar-SA" sz="2400" dirty="0" smtClean="0">
                <a:solidFill>
                  <a:schemeClr val="tx1"/>
                </a:solidFill>
              </a:rPr>
              <a:t> بصدد مجرد </a:t>
            </a:r>
            <a:r>
              <a:rPr lang="ar-SA" sz="2400" dirty="0" err="1" smtClean="0">
                <a:solidFill>
                  <a:schemeClr val="tx1"/>
                </a:solidFill>
              </a:rPr>
              <a:t>امل</a:t>
            </a:r>
            <a:r>
              <a:rPr lang="ar-SA" sz="2400" dirty="0" smtClean="0">
                <a:solidFill>
                  <a:schemeClr val="tx1"/>
                </a:solidFill>
              </a:rPr>
              <a:t> كتلك الحالات التي يكون فيها الحق معلقا على شرط.</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4</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7538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8934"/>
            <a:ext cx="8229600" cy="3714776"/>
          </a:xfrm>
        </p:spPr>
        <p:txBody>
          <a:bodyPr>
            <a:normAutofit/>
          </a:bodyPr>
          <a:lstStyle/>
          <a:p>
            <a:pPr algn="r"/>
            <a:r>
              <a:rPr lang="ar-SA" sz="2400" dirty="0" smtClean="0">
                <a:solidFill>
                  <a:schemeClr val="tx1"/>
                </a:solidFill>
              </a:rPr>
              <a:t>ب) تبني معيار </a:t>
            </a:r>
            <a:r>
              <a:rPr lang="ar-SA" sz="2400" dirty="0" err="1" smtClean="0">
                <a:solidFill>
                  <a:schemeClr val="tx1"/>
                </a:solidFill>
              </a:rPr>
              <a:t>النظريه</a:t>
            </a:r>
            <a:r>
              <a:rPr lang="ar-SA" sz="2400" dirty="0" smtClean="0">
                <a:solidFill>
                  <a:schemeClr val="tx1"/>
                </a:solidFill>
              </a:rPr>
              <a:t> </a:t>
            </a:r>
            <a:r>
              <a:rPr lang="ar-SA" sz="2400" dirty="0" err="1" smtClean="0">
                <a:solidFill>
                  <a:schemeClr val="tx1"/>
                </a:solidFill>
              </a:rPr>
              <a:t>التقليديه</a:t>
            </a:r>
            <a:r>
              <a:rPr lang="ar-SA" sz="2400" dirty="0" smtClean="0">
                <a:solidFill>
                  <a:schemeClr val="tx1"/>
                </a:solidFill>
              </a:rPr>
              <a:t> على </a:t>
            </a:r>
            <a:r>
              <a:rPr lang="ar-SA" sz="2400" dirty="0" err="1" smtClean="0">
                <a:solidFill>
                  <a:schemeClr val="tx1"/>
                </a:solidFill>
              </a:rPr>
              <a:t>اطلاقة</a:t>
            </a:r>
            <a:r>
              <a:rPr lang="ar-SA" sz="2400" dirty="0" smtClean="0">
                <a:solidFill>
                  <a:schemeClr val="tx1"/>
                </a:solidFill>
              </a:rPr>
              <a:t> سيقود الى نتائج غير </a:t>
            </a:r>
            <a:r>
              <a:rPr lang="ar-SA" sz="2400" dirty="0" err="1" smtClean="0">
                <a:solidFill>
                  <a:schemeClr val="tx1"/>
                </a:solidFill>
              </a:rPr>
              <a:t>مقبوله</a:t>
            </a:r>
            <a:r>
              <a:rPr lang="ar-SA" sz="2400" dirty="0" smtClean="0">
                <a:solidFill>
                  <a:schemeClr val="tx1"/>
                </a:solidFill>
              </a:rPr>
              <a:t> سيؤدي تطبيقها الى عدم المساس بالحقوق </a:t>
            </a:r>
            <a:r>
              <a:rPr lang="ar-SA" sz="2400" dirty="0" err="1" smtClean="0">
                <a:solidFill>
                  <a:schemeClr val="tx1"/>
                </a:solidFill>
              </a:rPr>
              <a:t>القائمه</a:t>
            </a:r>
            <a:r>
              <a:rPr lang="ar-SA" sz="2400" dirty="0" smtClean="0">
                <a:solidFill>
                  <a:schemeClr val="tx1"/>
                </a:solidFill>
              </a:rPr>
              <a:t> بصفة </a:t>
            </a:r>
            <a:r>
              <a:rPr lang="ar-SA" sz="2400" dirty="0" err="1" smtClean="0">
                <a:solidFill>
                  <a:schemeClr val="tx1"/>
                </a:solidFill>
              </a:rPr>
              <a:t>مؤبده</a:t>
            </a:r>
            <a:r>
              <a:rPr lang="ar-SA" sz="2400" dirty="0" smtClean="0">
                <a:solidFill>
                  <a:schemeClr val="tx1"/>
                </a:solidFill>
              </a:rPr>
              <a:t>.</a:t>
            </a:r>
            <a:br>
              <a:rPr lang="ar-SA" sz="2400" dirty="0" smtClean="0">
                <a:solidFill>
                  <a:schemeClr val="tx1"/>
                </a:solidFill>
              </a:rPr>
            </a:br>
            <a:r>
              <a:rPr lang="ar-SA" sz="2400" dirty="0" smtClean="0">
                <a:solidFill>
                  <a:schemeClr val="tx1"/>
                </a:solidFill>
              </a:rPr>
              <a:t>وهو </a:t>
            </a:r>
            <a:r>
              <a:rPr lang="ar-SA" sz="2400" dirty="0" err="1" smtClean="0">
                <a:solidFill>
                  <a:schemeClr val="tx1"/>
                </a:solidFill>
              </a:rPr>
              <a:t>مايعني</a:t>
            </a:r>
            <a:r>
              <a:rPr lang="ar-SA" sz="2400" dirty="0" smtClean="0">
                <a:solidFill>
                  <a:schemeClr val="tx1"/>
                </a:solidFill>
              </a:rPr>
              <a:t> عدم سريان القوانين </a:t>
            </a:r>
            <a:r>
              <a:rPr lang="ar-SA" sz="2400" dirty="0" err="1" smtClean="0">
                <a:solidFill>
                  <a:schemeClr val="tx1"/>
                </a:solidFill>
              </a:rPr>
              <a:t>الجديده</a:t>
            </a:r>
            <a:r>
              <a:rPr lang="ar-SA" sz="2400" dirty="0" smtClean="0">
                <a:solidFill>
                  <a:schemeClr val="tx1"/>
                </a:solidFill>
              </a:rPr>
              <a:t> لتعديل </a:t>
            </a:r>
            <a:r>
              <a:rPr lang="ar-SA" sz="2400" dirty="0" err="1" smtClean="0">
                <a:solidFill>
                  <a:schemeClr val="tx1"/>
                </a:solidFill>
              </a:rPr>
              <a:t>او</a:t>
            </a:r>
            <a:r>
              <a:rPr lang="ar-SA" sz="2400" dirty="0" smtClean="0">
                <a:solidFill>
                  <a:schemeClr val="tx1"/>
                </a:solidFill>
              </a:rPr>
              <a:t> </a:t>
            </a:r>
            <a:r>
              <a:rPr lang="ar-SA" sz="2400" dirty="0" err="1" smtClean="0">
                <a:solidFill>
                  <a:schemeClr val="tx1"/>
                </a:solidFill>
              </a:rPr>
              <a:t>الغاء</a:t>
            </a:r>
            <a:r>
              <a:rPr lang="ar-SA" sz="2400" dirty="0" smtClean="0">
                <a:solidFill>
                  <a:schemeClr val="tx1"/>
                </a:solidFill>
              </a:rPr>
              <a:t> قوانين سابقه، </a:t>
            </a:r>
            <a:r>
              <a:rPr lang="ar-SA" sz="2400" dirty="0" err="1" smtClean="0">
                <a:solidFill>
                  <a:schemeClr val="tx1"/>
                </a:solidFill>
              </a:rPr>
              <a:t>ممايعني</a:t>
            </a:r>
            <a:r>
              <a:rPr lang="ar-SA" sz="2400" dirty="0" smtClean="0">
                <a:solidFill>
                  <a:schemeClr val="tx1"/>
                </a:solidFill>
              </a:rPr>
              <a:t> تعطيل دور القانون الجديد في </a:t>
            </a:r>
            <a:r>
              <a:rPr lang="ar-SA" sz="2400" dirty="0" err="1" smtClean="0">
                <a:solidFill>
                  <a:schemeClr val="tx1"/>
                </a:solidFill>
              </a:rPr>
              <a:t>احداث</a:t>
            </a:r>
            <a:r>
              <a:rPr lang="ar-SA" sz="2400" dirty="0" smtClean="0">
                <a:solidFill>
                  <a:schemeClr val="tx1"/>
                </a:solidFill>
              </a:rPr>
              <a:t> </a:t>
            </a:r>
            <a:r>
              <a:rPr lang="ar-SA" sz="2400" dirty="0" err="1" smtClean="0">
                <a:solidFill>
                  <a:schemeClr val="tx1"/>
                </a:solidFill>
              </a:rPr>
              <a:t>اصلاحات</a:t>
            </a:r>
            <a:r>
              <a:rPr lang="ar-SA" sz="2400" dirty="0" smtClean="0">
                <a:solidFill>
                  <a:schemeClr val="tx1"/>
                </a:solidFill>
              </a:rPr>
              <a:t> مستقبليه. ولاشك في ان هذه </a:t>
            </a:r>
            <a:r>
              <a:rPr lang="ar-SA" sz="2400" dirty="0" err="1" smtClean="0">
                <a:solidFill>
                  <a:schemeClr val="tx1"/>
                </a:solidFill>
              </a:rPr>
              <a:t>النتيجه</a:t>
            </a:r>
            <a:r>
              <a:rPr lang="ar-SA" sz="2400" dirty="0" smtClean="0">
                <a:solidFill>
                  <a:schemeClr val="tx1"/>
                </a:solidFill>
              </a:rPr>
              <a:t> ايضا تتعارض مع المنطق والمعقول حيث </a:t>
            </a:r>
            <a:r>
              <a:rPr lang="ar-SA" sz="2400" dirty="0" err="1" smtClean="0">
                <a:solidFill>
                  <a:schemeClr val="tx1"/>
                </a:solidFill>
              </a:rPr>
              <a:t>لايكفل</a:t>
            </a:r>
            <a:r>
              <a:rPr lang="ar-SA" sz="2400" dirty="0" smtClean="0">
                <a:solidFill>
                  <a:schemeClr val="tx1"/>
                </a:solidFill>
              </a:rPr>
              <a:t> القانون الحفاظ على الحقوق </a:t>
            </a:r>
            <a:r>
              <a:rPr lang="ar-SA" sz="2400" dirty="0" smtClean="0"/>
              <a:t>للبقاء</a:t>
            </a:r>
            <a:r>
              <a:rPr lang="ar-SA" sz="2400" dirty="0" smtClean="0">
                <a:solidFill>
                  <a:schemeClr val="tx1"/>
                </a:solidFill>
              </a:rPr>
              <a:t> على سبيل التأبيد.</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5</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2753076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5992"/>
            <a:ext cx="8229600" cy="4286280"/>
          </a:xfrm>
        </p:spPr>
        <p:txBody>
          <a:bodyPr>
            <a:normAutofit/>
          </a:bodyPr>
          <a:lstStyle/>
          <a:p>
            <a:pPr algn="r"/>
            <a:r>
              <a:rPr lang="ar-SA" sz="2800" dirty="0" smtClean="0">
                <a:solidFill>
                  <a:schemeClr val="tx1"/>
                </a:solidFill>
              </a:rPr>
              <a:t>ج) عيب </a:t>
            </a:r>
            <a:r>
              <a:rPr lang="ar-SA" sz="2800" dirty="0" err="1" smtClean="0">
                <a:solidFill>
                  <a:schemeClr val="tx1"/>
                </a:solidFill>
              </a:rPr>
              <a:t>النظريه</a:t>
            </a:r>
            <a:r>
              <a:rPr lang="ar-SA" sz="2800" dirty="0" smtClean="0">
                <a:solidFill>
                  <a:schemeClr val="tx1"/>
                </a:solidFill>
              </a:rPr>
              <a:t> </a:t>
            </a:r>
            <a:r>
              <a:rPr lang="ar-SA" sz="2800" dirty="0" err="1" smtClean="0">
                <a:solidFill>
                  <a:schemeClr val="tx1"/>
                </a:solidFill>
              </a:rPr>
              <a:t>التقليديه</a:t>
            </a:r>
            <a:r>
              <a:rPr lang="ar-SA" sz="2800" dirty="0" smtClean="0">
                <a:solidFill>
                  <a:schemeClr val="tx1"/>
                </a:solidFill>
              </a:rPr>
              <a:t> خلطها بين الاثر الرجعي والاثر المباشر للقانون من خلال الاستثناءات التي توردها.</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6</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1610722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4857784"/>
          </a:xfrm>
        </p:spPr>
        <p:txBody>
          <a:bodyPr>
            <a:normAutofit/>
          </a:bodyPr>
          <a:lstStyle/>
          <a:p>
            <a:pPr algn="r"/>
            <a:r>
              <a:rPr lang="ar-SA" sz="2800" dirty="0" err="1" smtClean="0">
                <a:solidFill>
                  <a:schemeClr val="accent2">
                    <a:lumMod val="75000"/>
                  </a:schemeClr>
                </a:solidFill>
              </a:rPr>
              <a:t>النظريه</a:t>
            </a:r>
            <a:r>
              <a:rPr lang="ar-SA" sz="2800" dirty="0" smtClean="0">
                <a:solidFill>
                  <a:schemeClr val="accent2">
                    <a:lumMod val="75000"/>
                  </a:schemeClr>
                </a:solidFill>
              </a:rPr>
              <a:t> </a:t>
            </a:r>
            <a:r>
              <a:rPr lang="ar-SA" sz="2800" dirty="0" err="1" smtClean="0">
                <a:solidFill>
                  <a:schemeClr val="accent2">
                    <a:lumMod val="75000"/>
                  </a:schemeClr>
                </a:solidFill>
              </a:rPr>
              <a:t>الحديثه</a:t>
            </a:r>
            <a:r>
              <a:rPr lang="ar-SA" sz="2800" dirty="0" smtClean="0">
                <a:solidFill>
                  <a:schemeClr val="accent2">
                    <a:lumMod val="75000"/>
                  </a:schemeClr>
                </a:solidFill>
              </a:rPr>
              <a:t> في تنازع القوانين:</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استندت </a:t>
            </a:r>
            <a:r>
              <a:rPr lang="ar-SA" sz="2800" dirty="0" err="1" smtClean="0">
                <a:solidFill>
                  <a:schemeClr val="tx1"/>
                </a:solidFill>
              </a:rPr>
              <a:t>النظرييه</a:t>
            </a:r>
            <a:r>
              <a:rPr lang="ar-SA" sz="2800" dirty="0" smtClean="0">
                <a:solidFill>
                  <a:schemeClr val="tx1"/>
                </a:solidFill>
              </a:rPr>
              <a:t> </a:t>
            </a:r>
            <a:r>
              <a:rPr lang="ar-SA" sz="2800" dirty="0" err="1" smtClean="0">
                <a:solidFill>
                  <a:schemeClr val="tx1"/>
                </a:solidFill>
              </a:rPr>
              <a:t>الحديثه</a:t>
            </a:r>
            <a:r>
              <a:rPr lang="ar-SA" sz="2800" dirty="0" smtClean="0">
                <a:solidFill>
                  <a:schemeClr val="tx1"/>
                </a:solidFill>
              </a:rPr>
              <a:t> في وجودها الى الانتقاد الذي وجه الى </a:t>
            </a:r>
            <a:r>
              <a:rPr lang="ar-SA" sz="2800" dirty="0" err="1" smtClean="0">
                <a:solidFill>
                  <a:schemeClr val="tx1"/>
                </a:solidFill>
              </a:rPr>
              <a:t>النظريه</a:t>
            </a:r>
            <a:r>
              <a:rPr lang="ar-SA" sz="2800" dirty="0" smtClean="0">
                <a:solidFill>
                  <a:schemeClr val="tx1"/>
                </a:solidFill>
              </a:rPr>
              <a:t> </a:t>
            </a:r>
            <a:r>
              <a:rPr lang="ar-SA" sz="2800" dirty="0" err="1" smtClean="0">
                <a:solidFill>
                  <a:schemeClr val="tx1"/>
                </a:solidFill>
              </a:rPr>
              <a:t>التقليديه</a:t>
            </a:r>
            <a:r>
              <a:rPr lang="ar-SA" sz="2800" dirty="0" smtClean="0">
                <a:solidFill>
                  <a:schemeClr val="tx1"/>
                </a:solidFill>
              </a:rPr>
              <a:t> والمتعلق بالذات على عدم تفرقتها بين </a:t>
            </a:r>
            <a:r>
              <a:rPr lang="ar-SA" sz="2800" dirty="0" err="1" smtClean="0">
                <a:solidFill>
                  <a:schemeClr val="tx1"/>
                </a:solidFill>
              </a:rPr>
              <a:t>الاثر</a:t>
            </a:r>
            <a:r>
              <a:rPr lang="ar-SA" sz="2800" dirty="0" smtClean="0">
                <a:solidFill>
                  <a:schemeClr val="tx1"/>
                </a:solidFill>
              </a:rPr>
              <a:t> الرجعي للقانون </a:t>
            </a:r>
            <a:r>
              <a:rPr lang="ar-SA" sz="2800" dirty="0" err="1" smtClean="0">
                <a:solidFill>
                  <a:schemeClr val="tx1"/>
                </a:solidFill>
              </a:rPr>
              <a:t>والاثر</a:t>
            </a:r>
            <a:r>
              <a:rPr lang="ar-SA" sz="2800" dirty="0" smtClean="0">
                <a:solidFill>
                  <a:schemeClr val="tx1"/>
                </a:solidFill>
              </a:rPr>
              <a:t> الفوري له.</a:t>
            </a:r>
            <a:br>
              <a:rPr lang="ar-SA" sz="2800" dirty="0" smtClean="0">
                <a:solidFill>
                  <a:schemeClr val="tx1"/>
                </a:solidFill>
              </a:rPr>
            </a:br>
            <a:r>
              <a:rPr lang="ar-SA" sz="2800" dirty="0" smtClean="0">
                <a:solidFill>
                  <a:schemeClr val="tx1"/>
                </a:solidFill>
              </a:rPr>
              <a:t>فكان  </a:t>
            </a:r>
            <a:r>
              <a:rPr lang="ar-SA" sz="2800" dirty="0" err="1" smtClean="0">
                <a:solidFill>
                  <a:schemeClr val="tx1"/>
                </a:solidFill>
              </a:rPr>
              <a:t>اساس</a:t>
            </a:r>
            <a:r>
              <a:rPr lang="ar-SA" sz="2800" dirty="0" smtClean="0">
                <a:solidFill>
                  <a:schemeClr val="tx1"/>
                </a:solidFill>
              </a:rPr>
              <a:t> </a:t>
            </a:r>
            <a:r>
              <a:rPr lang="ar-SA" sz="2800" dirty="0" err="1" smtClean="0">
                <a:solidFill>
                  <a:schemeClr val="tx1"/>
                </a:solidFill>
              </a:rPr>
              <a:t>النظريه</a:t>
            </a:r>
            <a:r>
              <a:rPr lang="ar-SA" sz="2800" dirty="0" smtClean="0">
                <a:solidFill>
                  <a:schemeClr val="tx1"/>
                </a:solidFill>
              </a:rPr>
              <a:t> </a:t>
            </a:r>
            <a:r>
              <a:rPr lang="ar-SA" sz="2800" dirty="0" err="1" smtClean="0">
                <a:solidFill>
                  <a:schemeClr val="tx1"/>
                </a:solidFill>
              </a:rPr>
              <a:t>الحديثه</a:t>
            </a:r>
            <a:r>
              <a:rPr lang="ar-SA" sz="2800" dirty="0" smtClean="0">
                <a:solidFill>
                  <a:schemeClr val="tx1"/>
                </a:solidFill>
              </a:rPr>
              <a:t> </a:t>
            </a:r>
            <a:r>
              <a:rPr lang="ar-SA" sz="2800" dirty="0" err="1" smtClean="0">
                <a:solidFill>
                  <a:schemeClr val="tx1"/>
                </a:solidFill>
              </a:rPr>
              <a:t>اذن</a:t>
            </a:r>
            <a:r>
              <a:rPr lang="ar-SA" sz="2800" dirty="0" smtClean="0">
                <a:solidFill>
                  <a:schemeClr val="tx1"/>
                </a:solidFill>
              </a:rPr>
              <a:t> متمثلا في </a:t>
            </a:r>
            <a:r>
              <a:rPr lang="ar-SA" sz="2800" dirty="0" err="1" smtClean="0">
                <a:solidFill>
                  <a:schemeClr val="tx1"/>
                </a:solidFill>
              </a:rPr>
              <a:t>اعمال</a:t>
            </a:r>
            <a:r>
              <a:rPr lang="ar-SA" sz="2800" dirty="0" smtClean="0">
                <a:solidFill>
                  <a:schemeClr val="tx1"/>
                </a:solidFill>
              </a:rPr>
              <a:t> ذلك التمييز بين </a:t>
            </a:r>
            <a:r>
              <a:rPr lang="ar-SA" sz="2800" dirty="0" err="1" smtClean="0">
                <a:solidFill>
                  <a:schemeClr val="tx1"/>
                </a:solidFill>
              </a:rPr>
              <a:t>الاثرين</a:t>
            </a:r>
            <a:r>
              <a:rPr lang="ar-SA" sz="2800" dirty="0" smtClean="0">
                <a:solidFill>
                  <a:schemeClr val="tx1"/>
                </a:solidFill>
              </a:rPr>
              <a:t>.</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7</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341494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71744"/>
            <a:ext cx="8229600" cy="4000528"/>
          </a:xfrm>
        </p:spPr>
        <p:txBody>
          <a:bodyPr>
            <a:normAutofit/>
          </a:bodyPr>
          <a:lstStyle/>
          <a:p>
            <a:pPr algn="r"/>
            <a:r>
              <a:rPr lang="ar-SA" sz="2400" dirty="0" smtClean="0">
                <a:solidFill>
                  <a:schemeClr val="accent2">
                    <a:lumMod val="75000"/>
                  </a:schemeClr>
                </a:solidFill>
              </a:rPr>
              <a:t>الوجه السلبي لهذه </a:t>
            </a:r>
            <a:r>
              <a:rPr lang="ar-SA" sz="2400" dirty="0" err="1" smtClean="0">
                <a:solidFill>
                  <a:schemeClr val="accent2">
                    <a:lumMod val="75000"/>
                  </a:schemeClr>
                </a:solidFill>
              </a:rPr>
              <a:t>النظريه</a:t>
            </a:r>
            <a:r>
              <a:rPr lang="ar-SA" sz="2400" dirty="0" smtClean="0">
                <a:solidFill>
                  <a:schemeClr val="accent2">
                    <a:lumMod val="75000"/>
                  </a:schemeClr>
                </a:solidFill>
              </a:rPr>
              <a:t> يقوم على:</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err="1" smtClean="0">
                <a:solidFill>
                  <a:schemeClr val="tx1"/>
                </a:solidFill>
              </a:rPr>
              <a:t>اساس</a:t>
            </a:r>
            <a:r>
              <a:rPr lang="ar-SA" sz="2400" dirty="0" smtClean="0">
                <a:solidFill>
                  <a:schemeClr val="tx1"/>
                </a:solidFill>
              </a:rPr>
              <a:t> رفض رجعية القانون لحكم المراكز </a:t>
            </a:r>
            <a:r>
              <a:rPr lang="ar-SA" sz="2400" dirty="0" err="1" smtClean="0">
                <a:solidFill>
                  <a:schemeClr val="tx1"/>
                </a:solidFill>
              </a:rPr>
              <a:t>والاثار</a:t>
            </a:r>
            <a:r>
              <a:rPr lang="ar-SA" sz="2400" dirty="0" smtClean="0">
                <a:solidFill>
                  <a:schemeClr val="tx1"/>
                </a:solidFill>
              </a:rPr>
              <a:t> </a:t>
            </a:r>
            <a:r>
              <a:rPr lang="ar-SA" sz="2400" dirty="0" err="1" smtClean="0">
                <a:solidFill>
                  <a:schemeClr val="tx1"/>
                </a:solidFill>
              </a:rPr>
              <a:t>القانونيه</a:t>
            </a:r>
            <a:r>
              <a:rPr lang="ar-SA" sz="2400" dirty="0" smtClean="0">
                <a:solidFill>
                  <a:schemeClr val="tx1"/>
                </a:solidFill>
              </a:rPr>
              <a:t> التي نشأت في ظل القانون القديم وانتهت بتحقق جميع نتائجها. </a:t>
            </a:r>
            <a:br>
              <a:rPr lang="ar-SA" sz="2400" dirty="0" smtClean="0">
                <a:solidFill>
                  <a:schemeClr val="tx1"/>
                </a:solidFill>
              </a:rPr>
            </a:br>
            <a:r>
              <a:rPr lang="ar-SA" sz="2400" dirty="0" err="1" smtClean="0">
                <a:solidFill>
                  <a:schemeClr val="tx1"/>
                </a:solidFill>
              </a:rPr>
              <a:t>اما</a:t>
            </a:r>
            <a:r>
              <a:rPr lang="ar-SA" sz="2400" dirty="0" smtClean="0">
                <a:solidFill>
                  <a:schemeClr val="tx1"/>
                </a:solidFill>
              </a:rPr>
              <a:t> </a:t>
            </a:r>
            <a:r>
              <a:rPr lang="ar-SA" sz="2400" dirty="0" err="1" smtClean="0">
                <a:solidFill>
                  <a:schemeClr val="tx1"/>
                </a:solidFill>
              </a:rPr>
              <a:t>الاثار</a:t>
            </a:r>
            <a:r>
              <a:rPr lang="ar-SA" sz="2400" dirty="0" smtClean="0">
                <a:solidFill>
                  <a:schemeClr val="tx1"/>
                </a:solidFill>
              </a:rPr>
              <a:t> </a:t>
            </a:r>
            <a:r>
              <a:rPr lang="ar-SA" sz="2400" dirty="0" err="1" smtClean="0">
                <a:solidFill>
                  <a:schemeClr val="tx1"/>
                </a:solidFill>
              </a:rPr>
              <a:t>المستقبله</a:t>
            </a:r>
            <a:r>
              <a:rPr lang="ar-SA" sz="2400" dirty="0" smtClean="0">
                <a:solidFill>
                  <a:schemeClr val="tx1"/>
                </a:solidFill>
              </a:rPr>
              <a:t> فان القانون الجديد يطبق عليها استنادا الى مبدأ </a:t>
            </a:r>
            <a:r>
              <a:rPr lang="ar-SA" sz="2400" dirty="0" err="1" smtClean="0">
                <a:solidFill>
                  <a:schemeClr val="tx1"/>
                </a:solidFill>
              </a:rPr>
              <a:t>الاثر</a:t>
            </a:r>
            <a:r>
              <a:rPr lang="ar-SA" sz="2400" dirty="0" smtClean="0">
                <a:solidFill>
                  <a:schemeClr val="tx1"/>
                </a:solidFill>
              </a:rPr>
              <a:t> المباشر لا على </a:t>
            </a:r>
            <a:r>
              <a:rPr lang="ar-SA" sz="2400" dirty="0" err="1" smtClean="0">
                <a:solidFill>
                  <a:schemeClr val="tx1"/>
                </a:solidFill>
              </a:rPr>
              <a:t>اساس</a:t>
            </a:r>
            <a:r>
              <a:rPr lang="ar-SA" sz="2400" dirty="0" smtClean="0">
                <a:solidFill>
                  <a:schemeClr val="tx1"/>
                </a:solidFill>
              </a:rPr>
              <a:t> كونه استثناء من مبدأ </a:t>
            </a:r>
            <a:r>
              <a:rPr lang="ar-SA" sz="2400" dirty="0" err="1" smtClean="0">
                <a:solidFill>
                  <a:schemeClr val="tx1"/>
                </a:solidFill>
              </a:rPr>
              <a:t>الرجعيه</a:t>
            </a:r>
            <a:r>
              <a:rPr lang="ar-SA" sz="2400" dirty="0" smtClean="0">
                <a:solidFill>
                  <a:schemeClr val="tx1"/>
                </a:solidFill>
              </a:rPr>
              <a:t>.</a:t>
            </a:r>
            <a:br>
              <a:rPr lang="ar-SA" sz="2400" dirty="0" smtClean="0">
                <a:solidFill>
                  <a:schemeClr val="tx1"/>
                </a:solidFill>
              </a:rPr>
            </a:br>
            <a:r>
              <a:rPr lang="ar-SA" sz="2400" dirty="0" smtClean="0">
                <a:solidFill>
                  <a:schemeClr val="tx1"/>
                </a:solidFill>
              </a:rPr>
              <a:t>فالاستثناء الحقيقي عندهم في هذا المعنى </a:t>
            </a:r>
            <a:r>
              <a:rPr lang="ar-SA" sz="2400" dirty="0" err="1" smtClean="0">
                <a:solidFill>
                  <a:schemeClr val="tx1"/>
                </a:solidFill>
              </a:rPr>
              <a:t>لايكون</a:t>
            </a:r>
            <a:r>
              <a:rPr lang="ar-SA" sz="2400" dirty="0" smtClean="0">
                <a:solidFill>
                  <a:schemeClr val="tx1"/>
                </a:solidFill>
              </a:rPr>
              <a:t> </a:t>
            </a:r>
            <a:r>
              <a:rPr lang="ar-SA" sz="2400" dirty="0" err="1" smtClean="0">
                <a:solidFill>
                  <a:schemeClr val="tx1"/>
                </a:solidFill>
              </a:rPr>
              <a:t>الا</a:t>
            </a:r>
            <a:r>
              <a:rPr lang="ar-SA" sz="2400" dirty="0" smtClean="0">
                <a:solidFill>
                  <a:schemeClr val="tx1"/>
                </a:solidFill>
              </a:rPr>
              <a:t> في حالة النص الصريح من قبل واضع التشريع.</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8</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383239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00306"/>
            <a:ext cx="8229600" cy="4071966"/>
          </a:xfrm>
        </p:spPr>
        <p:txBody>
          <a:bodyPr>
            <a:normAutofit/>
          </a:bodyPr>
          <a:lstStyle/>
          <a:p>
            <a:pPr algn="r"/>
            <a:r>
              <a:rPr lang="ar-SA" sz="2400" dirty="0" smtClean="0">
                <a:solidFill>
                  <a:schemeClr val="tx1"/>
                </a:solidFill>
              </a:rPr>
              <a:t>بينما يتمثل الوجه الايجابي في تلك </a:t>
            </a:r>
            <a:r>
              <a:rPr lang="ar-SA" sz="2400" dirty="0" err="1" smtClean="0">
                <a:solidFill>
                  <a:schemeClr val="tx1"/>
                </a:solidFill>
              </a:rPr>
              <a:t>النظريه</a:t>
            </a:r>
            <a:r>
              <a:rPr lang="ar-SA" sz="2400" dirty="0" smtClean="0">
                <a:solidFill>
                  <a:schemeClr val="tx1"/>
                </a:solidFill>
              </a:rPr>
              <a:t> في جعل القانون الجديد حاكما بأثره المباشر منذ سريانه على كل </a:t>
            </a:r>
            <a:r>
              <a:rPr lang="ar-SA" sz="2400" dirty="0" err="1" smtClean="0">
                <a:solidFill>
                  <a:schemeClr val="tx1"/>
                </a:solidFill>
              </a:rPr>
              <a:t>مايقع</a:t>
            </a:r>
            <a:r>
              <a:rPr lang="ar-SA" sz="2400" dirty="0" smtClean="0">
                <a:solidFill>
                  <a:schemeClr val="tx1"/>
                </a:solidFill>
              </a:rPr>
              <a:t> بعده سواء تعلق بتكوين مركز قانوني جديد </a:t>
            </a:r>
            <a:r>
              <a:rPr lang="ar-SA" sz="2400" dirty="0" err="1" smtClean="0">
                <a:solidFill>
                  <a:schemeClr val="tx1"/>
                </a:solidFill>
              </a:rPr>
              <a:t>او</a:t>
            </a:r>
            <a:r>
              <a:rPr lang="ar-SA" sz="2400" dirty="0" smtClean="0">
                <a:solidFill>
                  <a:schemeClr val="tx1"/>
                </a:solidFill>
              </a:rPr>
              <a:t> بانقضاء مركز قانوني سابق </a:t>
            </a:r>
            <a:r>
              <a:rPr lang="ar-SA" sz="2400" dirty="0" err="1" smtClean="0">
                <a:solidFill>
                  <a:schemeClr val="tx1"/>
                </a:solidFill>
              </a:rPr>
              <a:t>او</a:t>
            </a:r>
            <a:r>
              <a:rPr lang="ar-SA" sz="2400" dirty="0" smtClean="0">
                <a:solidFill>
                  <a:schemeClr val="tx1"/>
                </a:solidFill>
              </a:rPr>
              <a:t> بترتيب </a:t>
            </a:r>
            <a:r>
              <a:rPr lang="ar-SA" sz="2400" dirty="0" err="1" smtClean="0">
                <a:solidFill>
                  <a:schemeClr val="tx1"/>
                </a:solidFill>
              </a:rPr>
              <a:t>اثار</a:t>
            </a:r>
            <a:r>
              <a:rPr lang="ar-SA" sz="2400" dirty="0" smtClean="0">
                <a:solidFill>
                  <a:schemeClr val="tx1"/>
                </a:solidFill>
              </a:rPr>
              <a:t> </a:t>
            </a:r>
            <a:r>
              <a:rPr lang="ar-SA" sz="2400" dirty="0" err="1" smtClean="0">
                <a:solidFill>
                  <a:schemeClr val="tx1"/>
                </a:solidFill>
              </a:rPr>
              <a:t>جديده</a:t>
            </a:r>
            <a:r>
              <a:rPr lang="ar-SA" sz="2400" dirty="0" smtClean="0">
                <a:solidFill>
                  <a:schemeClr val="tx1"/>
                </a:solidFill>
              </a:rPr>
              <a:t> على وضع قانوني قائم في ظل قانون سابق.</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9</a:t>
            </a:fld>
            <a:endParaRPr lang="ar-SA"/>
          </a:p>
        </p:txBody>
      </p:sp>
      <p:pic>
        <p:nvPicPr>
          <p:cNvPr id="4" name="صورة 3" descr="شعار كلية الحقوق.png"/>
          <p:cNvPicPr>
            <a:picLocks noChangeAspect="1"/>
          </p:cNvPicPr>
          <p:nvPr/>
        </p:nvPicPr>
        <p:blipFill>
          <a:blip r:embed="rId2" cstate="print"/>
          <a:stretch>
            <a:fillRect/>
          </a:stretch>
        </p:blipFill>
        <p:spPr>
          <a:xfrm>
            <a:off x="0" y="-214338"/>
            <a:ext cx="8858280" cy="3214710"/>
          </a:xfrm>
          <a:prstGeom prst="rect">
            <a:avLst/>
          </a:prstGeom>
        </p:spPr>
      </p:pic>
    </p:spTree>
    <p:extLst>
      <p:ext uri="{BB962C8B-B14F-4D97-AF65-F5344CB8AC3E}">
        <p14:creationId xmlns:p14="http://schemas.microsoft.com/office/powerpoint/2010/main" val="1076072423"/>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256</Words>
  <Application>Microsoft Office PowerPoint</Application>
  <PresentationFormat>On-screen Show (4:3)</PresentationFormat>
  <Paragraphs>18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نسق Office</vt:lpstr>
      <vt:lpstr>أ) حالة النص الصريح بسريان القانون على الماضي. فعندما يفصح واضع التشريع عن مثل هذه الاراده، فان القانون حينئذ سيشمل الوقائع والا ثار السابقه حتى وان كانت محسوبه من قبيل الحقوق المكتسبه. ب) حالة القوانين الجنائيه الاصلح للمتهم.</vt:lpstr>
      <vt:lpstr>ج) في حالة القوانين المفسره  لقوانين سابقة الصدور، بشرط عدم وجود احكام جديده تلبس صورة التفسير. والا كان لابد من ضرورة النص الصريح على سريان تلك النصوص على الماضي.</vt:lpstr>
      <vt:lpstr>د) حالة القوانين المتعلقه بالنظام العام والآداب. فعندما يكون للشخص حق مكتسب – وفقا لهذه النظريه- مخالف للنظام العام والاداب فانه لايجوز التمسك به.مثل ذلك القانون الجديد الذي يحدد سن الاهليه بسن اكبر من تلك التي يكون قد بلغها الشخص، حتى وان كان قد اصبح شخصا كامل الاهليه في ظل احكام نصوص القانون القديم عندما كان ساريا.</vt:lpstr>
      <vt:lpstr>وتتركز الانتقادات والمآخذ الموجهة الى النظريه التقليديه على عدد من نقاط الضعف التي لايخلو منها تطبيق النظريه ومنها:  أ) ان معيار هذه النظريه وان كان يحتوي على بساطة ظاهره للوهله الأولى ، الا ان مسألة التمييز بين الحق المكتسب ومجرد الامل تدق في كثير من الاحيان مما يجعل من الصعوبه الجزم بوجود حق مكتسب او اننا بصدد مجرد امل كتلك الحالات التي يكون فيها الحق معلقا على شرط.</vt:lpstr>
      <vt:lpstr>ب) تبني معيار النظريه التقليديه على اطلاقة سيقود الى نتائج غير مقبوله سيؤدي تطبيقها الى عدم المساس بالحقوق القائمه بصفة مؤبده. وهو مايعني عدم سريان القوانين الجديده لتعديل او الغاء قوانين سابقه، ممايعني تعطيل دور القانون الجديد في احداث اصلاحات مستقبليه. ولاشك في ان هذه النتيجه ايضا تتعارض مع المنطق والمعقول حيث لايكفل القانون الحفاظ على الحقوق للبقاء على سبيل التأبيد.</vt:lpstr>
      <vt:lpstr>ج) عيب النظريه التقليديه خلطها بين الاثر الرجعي والاثر المباشر للقانون من خلال الاستثناءات التي توردها.</vt:lpstr>
      <vt:lpstr>النظريه الحديثه في تنازع القوانين:  استندت النظرييه الحديثه في وجودها الى الانتقاد الذي وجه الى النظريه التقليديه والمتعلق بالذات على عدم تفرقتها بين الاثر الرجعي للقانون والاثر الفوري له. فكان  اساس النظريه الحديثه اذن متمثلا في اعمال ذلك التمييز بين الاثرين.</vt:lpstr>
      <vt:lpstr>الوجه السلبي لهذه النظريه يقوم على:  اساس رفض رجعية القانون لحكم المراكز والاثار القانونيه التي نشأت في ظل القانون القديم وانتهت بتحقق جميع نتائجها.  اما الاثار المستقبله فان القانون الجديد يطبق عليها استنادا الى مبدأ الاثر المباشر لا على اساس كونه استثناء من مبدأ الرجعيه. فالاستثناء الحقيقي عندهم في هذا المعنى لايكون الا في حالة النص الصريح من قبل واضع التشريع.</vt:lpstr>
      <vt:lpstr>بينما يتمثل الوجه الايجابي في تلك النظريه في جعل القانون الجديد حاكما بأثره المباشر منذ سريانه على كل مايقع بعده سواء تعلق بتكوين مركز قانوني جديد او بانقضاء مركز قانوني سابق او بترتيب اثار جديده على وضع قانوني قائم في ظل قانون سابق.</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النظريات الفقهيه لحل مشكلة التنازع القانوني في الزمان.      </dc:title>
  <dc:creator>bshair almansour</dc:creator>
  <cp:lastModifiedBy>Abdulkarim Habib AlSabi</cp:lastModifiedBy>
  <cp:revision>7</cp:revision>
  <cp:lastPrinted>2016-04-23T21:21:44Z</cp:lastPrinted>
  <dcterms:created xsi:type="dcterms:W3CDTF">2015-08-21T20:25:33Z</dcterms:created>
  <dcterms:modified xsi:type="dcterms:W3CDTF">2016-04-23T21:22:35Z</dcterms:modified>
</cp:coreProperties>
</file>