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49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12061CE-ED37-450E-9FE2-4E76B4191185}" type="datetimeFigureOut">
              <a:rPr lang="ar-SA" smtClean="0"/>
              <a:t>13/02/37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2776336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2061CE-ED37-450E-9FE2-4E76B4191185}" type="datetimeFigureOut">
              <a:rPr lang="ar-SA" smtClean="0"/>
              <a:t>13/02/37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3593952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12061CE-ED37-450E-9FE2-4E76B4191185}" type="datetimeFigureOut">
              <a:rPr lang="ar-SA" smtClean="0"/>
              <a:t>13/02/37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3469531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12061CE-ED37-450E-9FE2-4E76B4191185}" type="datetimeFigureOut">
              <a:rPr lang="ar-SA" smtClean="0"/>
              <a:t>13/02/37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115388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12061CE-ED37-450E-9FE2-4E76B4191185}" type="datetimeFigureOut">
              <a:rPr lang="ar-SA" smtClean="0"/>
              <a:t>13/02/37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27116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E12061CE-ED37-450E-9FE2-4E76B4191185}" type="datetimeFigureOut">
              <a:rPr lang="ar-SA" smtClean="0"/>
              <a:t>13/02/37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1807744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12061CE-ED37-450E-9FE2-4E76B4191185}" type="datetimeFigureOut">
              <a:rPr lang="ar-SA" smtClean="0"/>
              <a:t>13/02/37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3698017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12061CE-ED37-450E-9FE2-4E76B4191185}" type="datetimeFigureOut">
              <a:rPr lang="ar-SA" smtClean="0"/>
              <a:t>13/02/37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370964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12061CE-ED37-450E-9FE2-4E76B4191185}" type="datetimeFigureOut">
              <a:rPr lang="ar-SA" smtClean="0"/>
              <a:t>13/02/37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2699963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2061CE-ED37-450E-9FE2-4E76B4191185}" type="datetimeFigureOut">
              <a:rPr lang="ar-SA" smtClean="0"/>
              <a:t>13/02/37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914124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2061CE-ED37-450E-9FE2-4E76B4191185}" type="datetimeFigureOut">
              <a:rPr lang="ar-SA" smtClean="0"/>
              <a:t>13/02/37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593DD23-0374-44F9-A705-F015C91781B5}" type="slidenum">
              <a:rPr lang="ar-SA" smtClean="0"/>
              <a:t>‹#›</a:t>
            </a:fld>
            <a:endParaRPr lang="ar-SA"/>
          </a:p>
        </p:txBody>
      </p:sp>
    </p:spTree>
    <p:extLst>
      <p:ext uri="{BB962C8B-B14F-4D97-AF65-F5344CB8AC3E}">
        <p14:creationId xmlns:p14="http://schemas.microsoft.com/office/powerpoint/2010/main" val="3113578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12061CE-ED37-450E-9FE2-4E76B4191185}" type="datetimeFigureOut">
              <a:rPr lang="ar-SA" smtClean="0"/>
              <a:t>13/02/37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593DD23-0374-44F9-A705-F015C91781B5}" type="slidenum">
              <a:rPr lang="ar-SA" smtClean="0"/>
              <a:t>‹#›</a:t>
            </a:fld>
            <a:endParaRPr lang="ar-SA"/>
          </a:p>
        </p:txBody>
      </p:sp>
    </p:spTree>
    <p:extLst>
      <p:ext uri="{BB962C8B-B14F-4D97-AF65-F5344CB8AC3E}">
        <p14:creationId xmlns:p14="http://schemas.microsoft.com/office/powerpoint/2010/main" val="1860599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14554"/>
            <a:ext cx="8229600" cy="4643446"/>
          </a:xfrm>
        </p:spPr>
        <p:txBody>
          <a:bodyPr>
            <a:normAutofit/>
          </a:bodyPr>
          <a:lstStyle/>
          <a:p>
            <a:pPr algn="r"/>
            <a:r>
              <a:rPr lang="ar-SA" sz="2400" dirty="0" err="1" smtClean="0">
                <a:solidFill>
                  <a:schemeClr val="accent2">
                    <a:lumMod val="75000"/>
                  </a:schemeClr>
                </a:solidFill>
              </a:rPr>
              <a:t>اشخاص</a:t>
            </a:r>
            <a:r>
              <a:rPr lang="ar-SA" sz="2400" dirty="0" smtClean="0">
                <a:solidFill>
                  <a:schemeClr val="accent2">
                    <a:lumMod val="75000"/>
                  </a:schemeClr>
                </a:solidFill>
              </a:rPr>
              <a:t> الحق:</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المعنى القانوني للشخص:</a:t>
            </a:r>
            <a:br>
              <a:rPr lang="ar-SA" sz="2400" dirty="0" smtClean="0">
                <a:solidFill>
                  <a:schemeClr val="tx1"/>
                </a:solidFill>
              </a:rPr>
            </a:br>
            <a:r>
              <a:rPr lang="ar-SA" sz="2400" dirty="0" smtClean="0">
                <a:solidFill>
                  <a:schemeClr val="tx1"/>
                </a:solidFill>
              </a:rPr>
              <a:t>كل كائن </a:t>
            </a:r>
            <a:r>
              <a:rPr lang="ar-SA" sz="2400" dirty="0" err="1" smtClean="0">
                <a:solidFill>
                  <a:schemeClr val="tx1"/>
                </a:solidFill>
              </a:rPr>
              <a:t>او</a:t>
            </a:r>
            <a:r>
              <a:rPr lang="ar-SA" sz="2400" dirty="0" smtClean="0">
                <a:solidFill>
                  <a:schemeClr val="tx1"/>
                </a:solidFill>
              </a:rPr>
              <a:t> تكوين يصلح لاكتساب الحقوق والتحمل بالالتزامات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endParaRPr lang="ar-SA" sz="2400" dirty="0">
              <a:solidFill>
                <a:schemeClr val="tx1"/>
              </a:solidFill>
            </a:endParaRPr>
          </a:p>
        </p:txBody>
      </p:sp>
      <p:sp>
        <p:nvSpPr>
          <p:cNvPr id="3" name="شكل بيضاوي 2"/>
          <p:cNvSpPr/>
          <p:nvPr/>
        </p:nvSpPr>
        <p:spPr>
          <a:xfrm>
            <a:off x="5643570" y="4572008"/>
            <a:ext cx="2143140" cy="1143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err="1" smtClean="0">
                <a:solidFill>
                  <a:schemeClr val="tx1"/>
                </a:solidFill>
              </a:rPr>
              <a:t>اولا</a:t>
            </a:r>
            <a:r>
              <a:rPr lang="ar-SA" b="1" dirty="0" smtClean="0">
                <a:solidFill>
                  <a:schemeClr val="tx1"/>
                </a:solidFill>
              </a:rPr>
              <a:t>: الشخص الطبيعي.</a:t>
            </a:r>
            <a:endParaRPr lang="ar-SA" b="1" dirty="0">
              <a:solidFill>
                <a:schemeClr val="tx1"/>
              </a:solidFill>
            </a:endParaRPr>
          </a:p>
        </p:txBody>
      </p:sp>
      <p:sp>
        <p:nvSpPr>
          <p:cNvPr id="4" name="شكل بيضاوي 3"/>
          <p:cNvSpPr/>
          <p:nvPr/>
        </p:nvSpPr>
        <p:spPr>
          <a:xfrm>
            <a:off x="1928794" y="4572008"/>
            <a:ext cx="2143140" cy="1143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ثانيا:الشخص الاعتباري.</a:t>
            </a:r>
            <a:endParaRPr lang="ar-SA" b="1" dirty="0">
              <a:solidFill>
                <a:schemeClr val="tx1"/>
              </a:solidFill>
            </a:endParaRPr>
          </a:p>
        </p:txBody>
      </p:sp>
      <p:pic>
        <p:nvPicPr>
          <p:cNvPr id="5" name="صورة 4"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6" name="عنصر نائب لرقم الشريحة 5"/>
          <p:cNvSpPr>
            <a:spLocks noGrp="1"/>
          </p:cNvSpPr>
          <p:nvPr>
            <p:ph type="sldNum" sz="quarter" idx="12"/>
          </p:nvPr>
        </p:nvSpPr>
        <p:spPr/>
        <p:txBody>
          <a:bodyPr/>
          <a:lstStyle/>
          <a:p>
            <a:fld id="{0B34F065-1154-456A-91E3-76DE8E75E17B}" type="slidenum">
              <a:rPr lang="ar-SA" smtClean="0"/>
              <a:pPr/>
              <a:t>1</a:t>
            </a:fld>
            <a:endParaRPr lang="ar-SA"/>
          </a:p>
        </p:txBody>
      </p:sp>
    </p:spTree>
    <p:extLst>
      <p:ext uri="{BB962C8B-B14F-4D97-AF65-F5344CB8AC3E}">
        <p14:creationId xmlns:p14="http://schemas.microsoft.com/office/powerpoint/2010/main" val="1160641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71678"/>
            <a:ext cx="8229600" cy="4786322"/>
          </a:xfrm>
        </p:spPr>
        <p:txBody>
          <a:bodyPr>
            <a:normAutofit/>
          </a:bodyPr>
          <a:lstStyle/>
          <a:p>
            <a:pPr algn="r"/>
            <a:r>
              <a:rPr lang="ar-SA" sz="2800" dirty="0" err="1" smtClean="0">
                <a:solidFill>
                  <a:schemeClr val="accent2">
                    <a:lumMod val="75000"/>
                  </a:schemeClr>
                </a:solidFill>
              </a:rPr>
              <a:t>اولا</a:t>
            </a:r>
            <a:r>
              <a:rPr lang="ar-SA" sz="2800" dirty="0" smtClean="0">
                <a:solidFill>
                  <a:schemeClr val="accent2">
                    <a:lumMod val="75000"/>
                  </a:schemeClr>
                </a:solidFill>
              </a:rPr>
              <a:t>:الشخص الطبيعي:</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الشخص الطبيعي هو </a:t>
            </a:r>
            <a:r>
              <a:rPr lang="ar-SA" sz="2800" dirty="0" err="1" smtClean="0">
                <a:solidFill>
                  <a:schemeClr val="tx1"/>
                </a:solidFill>
              </a:rPr>
              <a:t>الانسان</a:t>
            </a:r>
            <a:r>
              <a:rPr lang="ar-SA" sz="2800" dirty="0" smtClean="0">
                <a:solidFill>
                  <a:schemeClr val="tx1"/>
                </a:solidFill>
              </a:rPr>
              <a:t> فهو الذي تثبت له </a:t>
            </a:r>
            <a:r>
              <a:rPr lang="ar-SA" sz="2800" dirty="0" err="1" smtClean="0">
                <a:solidFill>
                  <a:schemeClr val="tx1"/>
                </a:solidFill>
              </a:rPr>
              <a:t>الشخصيه</a:t>
            </a:r>
            <a:r>
              <a:rPr lang="ar-SA" sz="2800" dirty="0" smtClean="0">
                <a:solidFill>
                  <a:schemeClr val="tx1"/>
                </a:solidFill>
              </a:rPr>
              <a:t> </a:t>
            </a:r>
            <a:r>
              <a:rPr lang="ar-SA" sz="2800" dirty="0" err="1" smtClean="0">
                <a:solidFill>
                  <a:schemeClr val="tx1"/>
                </a:solidFill>
              </a:rPr>
              <a:t>القانونيه</a:t>
            </a:r>
            <a:r>
              <a:rPr lang="ar-SA" sz="2800" dirty="0" smtClean="0">
                <a:solidFill>
                  <a:schemeClr val="tx1"/>
                </a:solidFill>
              </a:rPr>
              <a:t> </a:t>
            </a:r>
            <a:r>
              <a:rPr lang="ar-SA" sz="2800" dirty="0" err="1" smtClean="0">
                <a:solidFill>
                  <a:schemeClr val="tx1"/>
                </a:solidFill>
              </a:rPr>
              <a:t>اصلا</a:t>
            </a:r>
            <a:r>
              <a:rPr lang="ar-SA" sz="2800" dirty="0" smtClean="0">
                <a:solidFill>
                  <a:schemeClr val="tx1"/>
                </a:solidFill>
              </a:rPr>
              <a:t> وبمجرد ولادته ويصلح </a:t>
            </a:r>
            <a:r>
              <a:rPr lang="ar-SA" sz="2800" dirty="0" err="1" smtClean="0">
                <a:solidFill>
                  <a:schemeClr val="tx1"/>
                </a:solidFill>
              </a:rPr>
              <a:t>ان</a:t>
            </a:r>
            <a:r>
              <a:rPr lang="ar-SA" sz="2800" dirty="0" smtClean="0">
                <a:solidFill>
                  <a:schemeClr val="tx1"/>
                </a:solidFill>
              </a:rPr>
              <a:t> يكون دائن </a:t>
            </a:r>
            <a:r>
              <a:rPr lang="ar-SA" sz="2800" dirty="0" err="1" smtClean="0">
                <a:solidFill>
                  <a:schemeClr val="tx1"/>
                </a:solidFill>
              </a:rPr>
              <a:t>او</a:t>
            </a:r>
            <a:r>
              <a:rPr lang="ar-SA" sz="2800" dirty="0" smtClean="0">
                <a:solidFill>
                  <a:schemeClr val="tx1"/>
                </a:solidFill>
              </a:rPr>
              <a:t> مدين .</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2</a:t>
            </a:fld>
            <a:endParaRPr lang="ar-SA"/>
          </a:p>
        </p:txBody>
      </p:sp>
    </p:spTree>
    <p:extLst>
      <p:ext uri="{BB962C8B-B14F-4D97-AF65-F5344CB8AC3E}">
        <p14:creationId xmlns:p14="http://schemas.microsoft.com/office/powerpoint/2010/main" val="2266790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14554"/>
            <a:ext cx="8229600" cy="4429156"/>
          </a:xfrm>
        </p:spPr>
        <p:txBody>
          <a:bodyPr>
            <a:normAutofit/>
          </a:bodyPr>
          <a:lstStyle/>
          <a:p>
            <a:pPr algn="r"/>
            <a:r>
              <a:rPr lang="ar-SA" sz="2400" u="sng" dirty="0" smtClean="0">
                <a:solidFill>
                  <a:schemeClr val="accent2">
                    <a:lumMod val="60000"/>
                    <a:lumOff val="40000"/>
                  </a:schemeClr>
                </a:solidFill>
              </a:rPr>
              <a:t>بداية الشخصية الطبيعية:</a:t>
            </a:r>
            <a:r>
              <a:rPr lang="ar-SA" sz="2400" u="sng" dirty="0" smtClean="0">
                <a:solidFill>
                  <a:schemeClr val="tx1"/>
                </a:solidFill>
              </a:rPr>
              <a:t/>
            </a:r>
            <a:br>
              <a:rPr lang="ar-SA" sz="2400" u="sng"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تبدأ الشخصية الطبيعية بمجرد الولادة، </a:t>
            </a:r>
            <a:br>
              <a:rPr lang="ar-SA" sz="2400" dirty="0" smtClean="0">
                <a:solidFill>
                  <a:schemeClr val="tx1"/>
                </a:solidFill>
              </a:rPr>
            </a:br>
            <a:r>
              <a:rPr lang="ar-SA" sz="2400" dirty="0" smtClean="0">
                <a:solidFill>
                  <a:schemeClr val="tx1"/>
                </a:solidFill>
              </a:rPr>
              <a:t>	والولادة: هي انفصال الولد عن الأم واستقلاله بكيان مادي منفصل عن الكيان المادي لها، وتحقق الحياة عند المولود ولو لحظة واحدة بعد الانفصال التام.</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 وتثبت الولادة بمستند رسمي تسمى بشهادة الميلاد ويكون للشخص كافة الحقوق من ميراث أو وصية أو نسب.</a:t>
            </a:r>
            <a:r>
              <a:rPr lang="en-US" sz="2400" dirty="0" smtClean="0">
                <a:solidFill>
                  <a:schemeClr val="tx1"/>
                </a:solidFill>
              </a:rPr>
              <a:t/>
            </a:r>
            <a:br>
              <a:rPr lang="en-US" sz="2400" dirty="0" smtClean="0">
                <a:solidFill>
                  <a:schemeClr val="tx1"/>
                </a:solidFill>
              </a:rPr>
            </a:b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3</a:t>
            </a:fld>
            <a:endParaRPr lang="ar-SA"/>
          </a:p>
        </p:txBody>
      </p:sp>
    </p:spTree>
    <p:extLst>
      <p:ext uri="{BB962C8B-B14F-4D97-AF65-F5344CB8AC3E}">
        <p14:creationId xmlns:p14="http://schemas.microsoft.com/office/powerpoint/2010/main" val="2396875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1928802"/>
            <a:ext cx="8229600" cy="4643446"/>
          </a:xfrm>
        </p:spPr>
        <p:txBody>
          <a:bodyPr>
            <a:normAutofit/>
          </a:bodyPr>
          <a:lstStyle/>
          <a:p>
            <a:pPr algn="r"/>
            <a:r>
              <a:rPr lang="ar-SA" sz="2400" u="sng" dirty="0" smtClean="0">
                <a:solidFill>
                  <a:schemeClr val="accent2">
                    <a:lumMod val="60000"/>
                    <a:lumOff val="40000"/>
                  </a:schemeClr>
                </a:solidFill>
              </a:rPr>
              <a:t>انتهاء </a:t>
            </a:r>
            <a:r>
              <a:rPr lang="ar-SA" sz="2400" u="sng" dirty="0" err="1" smtClean="0">
                <a:solidFill>
                  <a:schemeClr val="accent2">
                    <a:lumMod val="60000"/>
                    <a:lumOff val="40000"/>
                  </a:schemeClr>
                </a:solidFill>
              </a:rPr>
              <a:t>الشخصيه</a:t>
            </a:r>
            <a:r>
              <a:rPr lang="ar-SA" sz="2400" u="sng" dirty="0" smtClean="0">
                <a:solidFill>
                  <a:schemeClr val="accent2">
                    <a:lumMod val="60000"/>
                    <a:lumOff val="40000"/>
                  </a:schemeClr>
                </a:solidFill>
              </a:rPr>
              <a:t> </a:t>
            </a:r>
            <a:r>
              <a:rPr lang="ar-SA" sz="2400" u="sng" dirty="0" err="1" smtClean="0">
                <a:solidFill>
                  <a:schemeClr val="accent2">
                    <a:lumMod val="60000"/>
                    <a:lumOff val="40000"/>
                  </a:schemeClr>
                </a:solidFill>
              </a:rPr>
              <a:t>الطبيعيه</a:t>
            </a:r>
            <a:r>
              <a:rPr lang="ar-SA" sz="2400" u="sng" dirty="0" smtClean="0">
                <a:solidFill>
                  <a:schemeClr val="accent2">
                    <a:lumMod val="60000"/>
                    <a:lumOff val="40000"/>
                  </a:schemeClr>
                </a:solidFill>
              </a:rPr>
              <a:t>:</a:t>
            </a:r>
            <a:r>
              <a:rPr lang="ar-SA" sz="2400" u="sng" dirty="0" smtClean="0">
                <a:solidFill>
                  <a:schemeClr val="tx1"/>
                </a:solidFill>
              </a:rPr>
              <a:t/>
            </a:r>
            <a:br>
              <a:rPr lang="ar-SA" sz="2400" u="sng"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 تنتهي الشخصية الطبيعية بالوفاة، والوفاة نوعان: </a:t>
            </a:r>
            <a:br>
              <a:rPr lang="ar-SA" sz="2400" dirty="0" smtClean="0">
                <a:solidFill>
                  <a:schemeClr val="tx1"/>
                </a:solidFill>
              </a:rPr>
            </a:br>
            <a:r>
              <a:rPr lang="ar-SA" sz="2400" dirty="0" smtClean="0">
                <a:solidFill>
                  <a:schemeClr val="tx1"/>
                </a:solidFill>
              </a:rPr>
              <a:t>	1-  وفاة حقيقية: وهي انقطاع النفس وتوقف القلب وانتهاء </a:t>
            </a:r>
            <a:br>
              <a:rPr lang="ar-SA" sz="2400" dirty="0" smtClean="0">
                <a:solidFill>
                  <a:schemeClr val="tx1"/>
                </a:solidFill>
              </a:rPr>
            </a:br>
            <a:r>
              <a:rPr lang="ar-SA" sz="2400" dirty="0" smtClean="0">
                <a:solidFill>
                  <a:schemeClr val="tx1"/>
                </a:solidFill>
              </a:rPr>
              <a:t>                      الحياة.</a:t>
            </a:r>
            <a:br>
              <a:rPr lang="ar-SA" sz="2400" dirty="0" smtClean="0">
                <a:solidFill>
                  <a:schemeClr val="tx1"/>
                </a:solidFill>
              </a:rPr>
            </a:br>
            <a:r>
              <a:rPr lang="ar-SA" sz="2400" dirty="0" smtClean="0">
                <a:solidFill>
                  <a:schemeClr val="tx1"/>
                </a:solidFill>
              </a:rPr>
              <a:t>	2-  الوفاة الحكمية: وهي الوفاة بحكم من المحكمة.</a:t>
            </a:r>
            <a:br>
              <a:rPr lang="ar-SA" sz="2400" dirty="0" smtClean="0">
                <a:solidFill>
                  <a:schemeClr val="tx1"/>
                </a:solidFill>
              </a:rPr>
            </a:br>
            <a:r>
              <a:rPr lang="ar-SA" sz="2400" dirty="0" smtClean="0">
                <a:solidFill>
                  <a:schemeClr val="tx1"/>
                </a:solidFill>
              </a:rPr>
              <a:t> الأصل أن الشخصية القانونية تنقضي بوفاة الإنسان وفاة حقيقية، إلا أن هناك بعض الحالات الاستثنائية لهذا الأصل؟</a:t>
            </a: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4</a:t>
            </a:fld>
            <a:endParaRPr lang="ar-SA"/>
          </a:p>
        </p:txBody>
      </p:sp>
    </p:spTree>
    <p:extLst>
      <p:ext uri="{BB962C8B-B14F-4D97-AF65-F5344CB8AC3E}">
        <p14:creationId xmlns:p14="http://schemas.microsoft.com/office/powerpoint/2010/main" val="1312155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71678"/>
            <a:ext cx="8229600" cy="4572032"/>
          </a:xfrm>
        </p:spPr>
        <p:txBody>
          <a:bodyPr>
            <a:normAutofit/>
          </a:bodyPr>
          <a:lstStyle/>
          <a:p>
            <a:pPr algn="r"/>
            <a:r>
              <a:rPr lang="ar-SA" sz="2800" dirty="0" smtClean="0">
                <a:solidFill>
                  <a:schemeClr val="tx1"/>
                </a:solidFill>
              </a:rPr>
              <a:t>أ- امتداد شخصية المتوفى بعد وفاته: حيث انه إذا توفي شخص وكان عليه ديون فتبقى أمواله تحت ملكته إلى أن تسدد ديونه وتنفذ وصاياه تطبيقا للقاعدة (</a:t>
            </a:r>
            <a:r>
              <a:rPr lang="ar-SA" sz="2800" dirty="0" err="1" smtClean="0">
                <a:solidFill>
                  <a:schemeClr val="tx1"/>
                </a:solidFill>
              </a:rPr>
              <a:t>لأ</a:t>
            </a:r>
            <a:r>
              <a:rPr lang="ar-SA" sz="2800" dirty="0" smtClean="0">
                <a:solidFill>
                  <a:schemeClr val="tx1"/>
                </a:solidFill>
              </a:rPr>
              <a:t> تركه إلا بعد سداد الديون).</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5</a:t>
            </a:fld>
            <a:endParaRPr lang="ar-SA"/>
          </a:p>
        </p:txBody>
      </p:sp>
    </p:spTree>
    <p:extLst>
      <p:ext uri="{BB962C8B-B14F-4D97-AF65-F5344CB8AC3E}">
        <p14:creationId xmlns:p14="http://schemas.microsoft.com/office/powerpoint/2010/main" val="97444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04864"/>
            <a:ext cx="8229600" cy="4438846"/>
          </a:xfrm>
        </p:spPr>
        <p:txBody>
          <a:bodyPr>
            <a:normAutofit/>
          </a:bodyPr>
          <a:lstStyle/>
          <a:p>
            <a:pPr algn="r"/>
            <a:r>
              <a:rPr lang="ar-SA" sz="2000" dirty="0" smtClean="0">
                <a:solidFill>
                  <a:schemeClr val="tx1"/>
                </a:solidFill>
              </a:rPr>
              <a:t>ب- انقضاء الشخصية القانونية قبل التحقق من الوفاة </a:t>
            </a:r>
            <a:r>
              <a:rPr lang="ar-SA" sz="2000" dirty="0" smtClean="0">
                <a:solidFill>
                  <a:schemeClr val="tx1"/>
                </a:solidFill>
              </a:rPr>
              <a:t>ويكون </a:t>
            </a:r>
            <a:r>
              <a:rPr lang="ar-SA" sz="2000" dirty="0" smtClean="0">
                <a:solidFill>
                  <a:schemeClr val="tx1"/>
                </a:solidFill>
              </a:rPr>
              <a:t>في حالتين: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u="sng" dirty="0" smtClean="0">
                <a:solidFill>
                  <a:schemeClr val="tx1"/>
                </a:solidFill>
              </a:rPr>
              <a:t>الحالة الأولى</a:t>
            </a:r>
            <a:r>
              <a:rPr lang="ar-SA" sz="2000" dirty="0" smtClean="0">
                <a:solidFill>
                  <a:schemeClr val="tx1"/>
                </a:solidFill>
              </a:rPr>
              <a:t>: حالة المفقود، وهو الغائب عن موطنه وانقطعت أخباره بحيث أنه لا يعرف انه حي أو ميت، والفقدان نوعان:</a:t>
            </a:r>
            <a:br>
              <a:rPr lang="ar-SA" sz="2000" dirty="0" smtClean="0">
                <a:solidFill>
                  <a:schemeClr val="tx1"/>
                </a:solidFill>
              </a:rPr>
            </a:br>
            <a:r>
              <a:rPr lang="ar-SA" sz="2000" dirty="0" smtClean="0">
                <a:solidFill>
                  <a:schemeClr val="tx1"/>
                </a:solidFill>
              </a:rPr>
              <a:t>	أ.  مفقود لا يغلب عليه الهلاك ويحكم بوفاته إذا أكمل عمر المثل</a:t>
            </a:r>
            <a:br>
              <a:rPr lang="ar-SA" sz="2000" dirty="0" smtClean="0">
                <a:solidFill>
                  <a:schemeClr val="tx1"/>
                </a:solidFill>
              </a:rPr>
            </a:br>
            <a:r>
              <a:rPr lang="ar-SA" sz="2000" dirty="0" smtClean="0">
                <a:solidFill>
                  <a:schemeClr val="tx1"/>
                </a:solidFill>
              </a:rPr>
              <a:t>       وهو 70سنه        </a:t>
            </a:r>
            <a:br>
              <a:rPr lang="ar-SA" sz="2000" dirty="0" smtClean="0">
                <a:solidFill>
                  <a:schemeClr val="tx1"/>
                </a:solidFill>
              </a:rPr>
            </a:br>
            <a:r>
              <a:rPr lang="ar-SA" sz="2000" dirty="0" smtClean="0">
                <a:solidFill>
                  <a:schemeClr val="tx1"/>
                </a:solidFill>
              </a:rPr>
              <a:t>	</a:t>
            </a:r>
            <a:r>
              <a:rPr lang="ar-SA" sz="2000" dirty="0" err="1" smtClean="0">
                <a:solidFill>
                  <a:schemeClr val="tx1"/>
                </a:solidFill>
              </a:rPr>
              <a:t>ب</a:t>
            </a:r>
            <a:r>
              <a:rPr lang="ar-SA" sz="2000" dirty="0" smtClean="0">
                <a:solidFill>
                  <a:schemeClr val="tx1"/>
                </a:solidFill>
              </a:rPr>
              <a:t>. المفقود الذي يغلب فيه الهلاك فيحكم عليه القاضي بوفاته بعد </a:t>
            </a:r>
            <a:br>
              <a:rPr lang="ar-SA" sz="2000" dirty="0" smtClean="0">
                <a:solidFill>
                  <a:schemeClr val="tx1"/>
                </a:solidFill>
              </a:rPr>
            </a:br>
            <a:r>
              <a:rPr lang="ar-SA" sz="2000" dirty="0" smtClean="0">
                <a:solidFill>
                  <a:schemeClr val="tx1"/>
                </a:solidFill>
              </a:rPr>
              <a:t>       مضي أربع سنوات على فقدانه.</a:t>
            </a:r>
            <a:br>
              <a:rPr lang="ar-SA" sz="2000" dirty="0" smtClean="0">
                <a:solidFill>
                  <a:schemeClr val="tx1"/>
                </a:solidFill>
              </a:rPr>
            </a:br>
            <a:r>
              <a:rPr lang="en-US" sz="2000" dirty="0" smtClean="0">
                <a:solidFill>
                  <a:schemeClr val="tx1"/>
                </a:solidFill>
              </a:rPr>
              <a:t/>
            </a:r>
            <a:br>
              <a:rPr lang="en-US" sz="2000" dirty="0" smtClean="0">
                <a:solidFill>
                  <a:schemeClr val="tx1"/>
                </a:solidFill>
              </a:rPr>
            </a:br>
            <a:endParaRPr lang="ar-SA" sz="20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6</a:t>
            </a:fld>
            <a:endParaRPr lang="ar-SA"/>
          </a:p>
        </p:txBody>
      </p:sp>
    </p:spTree>
    <p:extLst>
      <p:ext uri="{BB962C8B-B14F-4D97-AF65-F5344CB8AC3E}">
        <p14:creationId xmlns:p14="http://schemas.microsoft.com/office/powerpoint/2010/main" val="2143489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928802"/>
            <a:ext cx="8229600" cy="4643470"/>
          </a:xfrm>
        </p:spPr>
        <p:txBody>
          <a:bodyPr>
            <a:normAutofit/>
          </a:bodyPr>
          <a:lstStyle/>
          <a:p>
            <a:pPr algn="r"/>
            <a:r>
              <a:rPr lang="ar-SA" sz="2800" u="sng" dirty="0" smtClean="0">
                <a:solidFill>
                  <a:schemeClr val="tx1"/>
                </a:solidFill>
              </a:rPr>
              <a:t>الحالة الثانية</a:t>
            </a:r>
            <a:r>
              <a:rPr lang="ar-SA" sz="2800" dirty="0" smtClean="0">
                <a:solidFill>
                  <a:schemeClr val="tx1"/>
                </a:solidFill>
              </a:rPr>
              <a:t>: حالة الغائب، وهو الشخص الذي ترك وطنه ولا زال على قيد الحياة وفي هذه الحالة يقوم القاضي بتعين وكيل ليدير مصالحه حتى عودته.</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7</a:t>
            </a:fld>
            <a:endParaRPr lang="ar-SA"/>
          </a:p>
        </p:txBody>
      </p:sp>
    </p:spTree>
    <p:extLst>
      <p:ext uri="{BB962C8B-B14F-4D97-AF65-F5344CB8AC3E}">
        <p14:creationId xmlns:p14="http://schemas.microsoft.com/office/powerpoint/2010/main" val="1730630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43116"/>
            <a:ext cx="8229600" cy="4714884"/>
          </a:xfrm>
        </p:spPr>
        <p:txBody>
          <a:bodyPr>
            <a:normAutofit/>
          </a:bodyPr>
          <a:lstStyle/>
          <a:p>
            <a:pPr algn="r"/>
            <a:r>
              <a:rPr lang="ar-SA" sz="2400" u="sng" dirty="0" smtClean="0">
                <a:solidFill>
                  <a:schemeClr val="accent2">
                    <a:lumMod val="75000"/>
                  </a:schemeClr>
                </a:solidFill>
              </a:rPr>
              <a:t>خصائص الشخص الطبيعي: </a:t>
            </a:r>
            <a:r>
              <a:rPr lang="ar-SA" sz="2400" dirty="0" smtClean="0">
                <a:solidFill>
                  <a:schemeClr val="tx1"/>
                </a:solidFill>
              </a:rPr>
              <a:t/>
            </a:r>
            <a:br>
              <a:rPr lang="ar-SA" sz="2400" dirty="0" smtClean="0">
                <a:solidFill>
                  <a:schemeClr val="tx1"/>
                </a:solidFill>
              </a:rPr>
            </a:br>
            <a:r>
              <a:rPr lang="ar-SA" sz="2400" dirty="0" smtClean="0">
                <a:solidFill>
                  <a:schemeClr val="accent2">
                    <a:lumMod val="60000"/>
                    <a:lumOff val="40000"/>
                  </a:schemeClr>
                </a:solidFill>
              </a:rPr>
              <a:t/>
            </a:r>
            <a:br>
              <a:rPr lang="ar-SA" sz="2400" dirty="0" smtClean="0">
                <a:solidFill>
                  <a:schemeClr val="accent2">
                    <a:lumMod val="60000"/>
                    <a:lumOff val="40000"/>
                  </a:schemeClr>
                </a:solidFill>
              </a:rPr>
            </a:br>
            <a:r>
              <a:rPr lang="ar-SA" sz="2400" u="sng" dirty="0" smtClean="0">
                <a:solidFill>
                  <a:schemeClr val="accent2">
                    <a:lumMod val="60000"/>
                    <a:lumOff val="40000"/>
                  </a:schemeClr>
                </a:solidFill>
              </a:rPr>
              <a:t> 1- الاسم</a:t>
            </a:r>
            <a:r>
              <a:rPr lang="ar-SA" sz="2400" dirty="0" smtClean="0">
                <a:solidFill>
                  <a:schemeClr val="accent2">
                    <a:lumMod val="60000"/>
                    <a:lumOff val="40000"/>
                  </a:schemeClr>
                </a:solidFill>
              </a:rPr>
              <a:t>:</a:t>
            </a:r>
            <a:br>
              <a:rPr lang="ar-SA" sz="2400" dirty="0" smtClean="0">
                <a:solidFill>
                  <a:schemeClr val="accent2">
                    <a:lumMod val="60000"/>
                    <a:lumOff val="40000"/>
                  </a:schemeClr>
                </a:solidFill>
              </a:rPr>
            </a:br>
            <a:r>
              <a:rPr lang="ar-SA" sz="2400" dirty="0" smtClean="0">
                <a:solidFill>
                  <a:schemeClr val="tx1"/>
                </a:solidFill>
              </a:rPr>
              <a:t> حيث أن لكل شخص اسم شخصي أو لقب يميزه عن الآخرين والاسم حق شخصي وواجب فهو حق يميزه عن الناس وهو واجب لان الأنظمة تفرض على كل شخص أن يسمى باسم من اجل تدعيم </a:t>
            </a:r>
            <a:r>
              <a:rPr lang="ar-SA" sz="2400" dirty="0" err="1" smtClean="0">
                <a:solidFill>
                  <a:schemeClr val="tx1"/>
                </a:solidFill>
              </a:rPr>
              <a:t>الامن</a:t>
            </a:r>
            <a:r>
              <a:rPr lang="ar-SA" sz="2400" dirty="0" smtClean="0">
                <a:solidFill>
                  <a:schemeClr val="tx1"/>
                </a:solidFill>
              </a:rPr>
              <a:t> وحرصا على استقرار المعاملات والمراكز </a:t>
            </a:r>
            <a:r>
              <a:rPr lang="ar-SA" sz="2400" dirty="0" err="1" smtClean="0">
                <a:solidFill>
                  <a:schemeClr val="tx1"/>
                </a:solidFill>
              </a:rPr>
              <a:t>و</a:t>
            </a:r>
            <a:r>
              <a:rPr lang="ar-SA" sz="2400" dirty="0" smtClean="0">
                <a:solidFill>
                  <a:schemeClr val="tx1"/>
                </a:solidFill>
              </a:rPr>
              <a:t> الأوضاع القانونية في المجتمع. </a:t>
            </a:r>
            <a:br>
              <a:rPr lang="ar-SA" sz="2400" dirty="0" smtClean="0">
                <a:solidFill>
                  <a:schemeClr val="tx1"/>
                </a:solidFill>
              </a:rPr>
            </a:b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8</a:t>
            </a:fld>
            <a:endParaRPr lang="ar-SA"/>
          </a:p>
        </p:txBody>
      </p:sp>
    </p:spTree>
    <p:extLst>
      <p:ext uri="{BB962C8B-B14F-4D97-AF65-F5344CB8AC3E}">
        <p14:creationId xmlns:p14="http://schemas.microsoft.com/office/powerpoint/2010/main" val="2549973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00240"/>
            <a:ext cx="8229600" cy="4857760"/>
          </a:xfrm>
        </p:spPr>
        <p:txBody>
          <a:bodyPr>
            <a:normAutofit/>
          </a:bodyPr>
          <a:lstStyle/>
          <a:p>
            <a:pPr algn="r"/>
            <a:r>
              <a:rPr lang="ar-SA" sz="2800" u="sng" dirty="0" smtClean="0">
                <a:solidFill>
                  <a:schemeClr val="accent2">
                    <a:lumMod val="60000"/>
                    <a:lumOff val="40000"/>
                  </a:schemeClr>
                </a:solidFill>
              </a:rPr>
              <a:t>2- الحالة</a:t>
            </a:r>
            <a:r>
              <a:rPr lang="ar-SA" sz="2800" dirty="0" smtClean="0">
                <a:solidFill>
                  <a:schemeClr val="tx1"/>
                </a:solidFill>
              </a:rPr>
              <a:t/>
            </a:r>
            <a:br>
              <a:rPr lang="ar-SA" sz="2800" dirty="0" smtClean="0">
                <a:solidFill>
                  <a:schemeClr val="tx1"/>
                </a:solidFill>
              </a:rPr>
            </a:br>
            <a:r>
              <a:rPr lang="ar-SA" sz="2800" dirty="0" smtClean="0">
                <a:solidFill>
                  <a:schemeClr val="tx1"/>
                </a:solidFill>
              </a:rPr>
              <a:t>الانتماء لبلد معين أو مركز معين في الأسرة أو لدين معين، </a:t>
            </a:r>
            <a:r>
              <a:rPr lang="ar-SA" sz="2800" u="sng" dirty="0" smtClean="0">
                <a:solidFill>
                  <a:schemeClr val="tx1"/>
                </a:solidFill>
              </a:rPr>
              <a:t>أي أن هناك ثلاث أنواع للحالة هي:</a:t>
            </a:r>
            <a:br>
              <a:rPr lang="ar-SA" sz="2800" u="sng" dirty="0" smtClean="0">
                <a:solidFill>
                  <a:schemeClr val="tx1"/>
                </a:solidFill>
              </a:rPr>
            </a:br>
            <a:r>
              <a:rPr lang="ar-SA" sz="2800" u="sng" dirty="0" smtClean="0">
                <a:solidFill>
                  <a:schemeClr val="tx1"/>
                </a:solidFill>
              </a:rPr>
              <a:t/>
            </a:r>
            <a:br>
              <a:rPr lang="ar-SA" sz="2800" u="sng" dirty="0" smtClean="0">
                <a:solidFill>
                  <a:schemeClr val="tx1"/>
                </a:solidFill>
              </a:rPr>
            </a:br>
            <a:r>
              <a:rPr lang="ar-SA" sz="2800" dirty="0" smtClean="0">
                <a:solidFill>
                  <a:schemeClr val="accent2">
                    <a:lumMod val="75000"/>
                  </a:schemeClr>
                </a:solidFill>
              </a:rPr>
              <a:t>أ- الحالة السياسية: </a:t>
            </a:r>
            <a:r>
              <a:rPr lang="ar-SA" sz="2800" dirty="0" smtClean="0">
                <a:solidFill>
                  <a:schemeClr val="tx1"/>
                </a:solidFill>
              </a:rPr>
              <a:t>أي انتماء الشخص لدولة معينة وحصوله على جنسيتها.</a:t>
            </a:r>
            <a:br>
              <a:rPr lang="ar-SA" sz="2800" dirty="0" smtClean="0">
                <a:solidFill>
                  <a:schemeClr val="tx1"/>
                </a:solidFill>
              </a:rPr>
            </a:b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9</a:t>
            </a:fld>
            <a:endParaRPr lang="ar-SA"/>
          </a:p>
        </p:txBody>
      </p:sp>
    </p:spTree>
    <p:extLst>
      <p:ext uri="{BB962C8B-B14F-4D97-AF65-F5344CB8AC3E}">
        <p14:creationId xmlns:p14="http://schemas.microsoft.com/office/powerpoint/2010/main" val="1561397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86058"/>
            <a:ext cx="8229600" cy="3714776"/>
          </a:xfrm>
        </p:spPr>
        <p:txBody>
          <a:bodyPr>
            <a:normAutofit/>
          </a:bodyPr>
          <a:lstStyle/>
          <a:p>
            <a:pPr algn="r"/>
            <a:r>
              <a:rPr lang="ar-SA" sz="2800" dirty="0" smtClean="0">
                <a:solidFill>
                  <a:schemeClr val="tx1"/>
                </a:solidFill>
              </a:rPr>
              <a:t>ب- الحالة الاجتماعية أو المدنية: وهي الصفة التي تحدد مركز </a:t>
            </a:r>
            <a:br>
              <a:rPr lang="ar-SA" sz="2800" dirty="0" smtClean="0">
                <a:solidFill>
                  <a:schemeClr val="tx1"/>
                </a:solidFill>
              </a:rPr>
            </a:br>
            <a:r>
              <a:rPr lang="ar-SA" sz="2800" dirty="0" smtClean="0">
                <a:solidFill>
                  <a:schemeClr val="tx1"/>
                </a:solidFill>
              </a:rPr>
              <a:t>        الشخص في الأسرة سواء كان أب أو زوجا.</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ج- الحالة الدينية: حيث يحق للمسلم الزواج بكتابية في ما يحرم </a:t>
            </a:r>
            <a:br>
              <a:rPr lang="ar-SA" sz="2800" dirty="0" smtClean="0">
                <a:solidFill>
                  <a:schemeClr val="tx1"/>
                </a:solidFill>
              </a:rPr>
            </a:br>
            <a:r>
              <a:rPr lang="ar-SA" sz="2800" dirty="0" smtClean="0">
                <a:solidFill>
                  <a:schemeClr val="tx1"/>
                </a:solidFill>
              </a:rPr>
              <a:t>        التوارث بسبب اختلاف الدين.</a:t>
            </a:r>
            <a:br>
              <a:rPr lang="ar-SA" sz="2800" dirty="0" smtClean="0">
                <a:solidFill>
                  <a:schemeClr val="tx1"/>
                </a:solidFill>
              </a:rPr>
            </a:b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10</a:t>
            </a:fld>
            <a:endParaRPr lang="ar-SA"/>
          </a:p>
        </p:txBody>
      </p:sp>
    </p:spTree>
    <p:extLst>
      <p:ext uri="{BB962C8B-B14F-4D97-AF65-F5344CB8AC3E}">
        <p14:creationId xmlns:p14="http://schemas.microsoft.com/office/powerpoint/2010/main" val="2527806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357430"/>
            <a:ext cx="8229600" cy="4286280"/>
          </a:xfrm>
        </p:spPr>
        <p:txBody>
          <a:bodyPr>
            <a:normAutofit/>
          </a:bodyPr>
          <a:lstStyle/>
          <a:p>
            <a:pPr algn="r"/>
            <a:r>
              <a:rPr lang="ar-SA" sz="2400" u="sng" dirty="0" smtClean="0">
                <a:solidFill>
                  <a:schemeClr val="accent2">
                    <a:lumMod val="60000"/>
                    <a:lumOff val="40000"/>
                  </a:schemeClr>
                </a:solidFill>
              </a:rPr>
              <a:t>3- الموطن . </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 وهو المقر القانوني للشخص أي مكان مخاطبته بكل ما يتعلق بالشؤون القانونية, والموطن يختلف عن محل الوجود حيث يكون محل الوجود مؤقتا.</a:t>
            </a:r>
            <a:br>
              <a:rPr lang="ar-SA" sz="2400" dirty="0" smtClean="0">
                <a:solidFill>
                  <a:schemeClr val="tx1"/>
                </a:solidFill>
              </a:rPr>
            </a:br>
            <a:r>
              <a:rPr lang="ar-SA" sz="2400" dirty="0" smtClean="0">
                <a:solidFill>
                  <a:schemeClr val="tx1"/>
                </a:solidFill>
              </a:rPr>
              <a:t>فهو ارتباط الشخص بمكان معين بحيث يفترض تواجده فيه بصفه </a:t>
            </a:r>
            <a:r>
              <a:rPr lang="ar-SA" sz="2400" dirty="0" err="1" smtClean="0">
                <a:solidFill>
                  <a:schemeClr val="tx1"/>
                </a:solidFill>
              </a:rPr>
              <a:t>دائمه</a:t>
            </a:r>
            <a:r>
              <a:rPr lang="ar-SA" sz="2400" dirty="0" smtClean="0">
                <a:solidFill>
                  <a:schemeClr val="tx1"/>
                </a:solidFill>
              </a:rPr>
              <a:t> وبنية الاستقرار وهو </a:t>
            </a:r>
            <a:r>
              <a:rPr lang="ar-SA" sz="2400" dirty="0" err="1" smtClean="0">
                <a:solidFill>
                  <a:schemeClr val="tx1"/>
                </a:solidFill>
              </a:rPr>
              <a:t>اما</a:t>
            </a:r>
            <a:r>
              <a:rPr lang="ar-SA" sz="2400" dirty="0" smtClean="0">
                <a:solidFill>
                  <a:schemeClr val="tx1"/>
                </a:solidFill>
              </a:rPr>
              <a:t> </a:t>
            </a:r>
            <a:r>
              <a:rPr lang="ar-SA" sz="2400" dirty="0" err="1" smtClean="0">
                <a:solidFill>
                  <a:schemeClr val="tx1"/>
                </a:solidFill>
              </a:rPr>
              <a:t>ان</a:t>
            </a:r>
            <a:r>
              <a:rPr lang="ar-SA" sz="2400" dirty="0" smtClean="0">
                <a:solidFill>
                  <a:schemeClr val="tx1"/>
                </a:solidFill>
              </a:rPr>
              <a:t> يكون :</a:t>
            </a:r>
            <a:br>
              <a:rPr lang="ar-SA" sz="2400" dirty="0" smtClean="0">
                <a:solidFill>
                  <a:schemeClr val="tx1"/>
                </a:solidFill>
              </a:rPr>
            </a:br>
            <a:r>
              <a:rPr lang="ar-SA" sz="2400" dirty="0" smtClean="0">
                <a:solidFill>
                  <a:schemeClr val="tx1"/>
                </a:solidFill>
              </a:rPr>
              <a:t>- عام .</a:t>
            </a:r>
            <a:br>
              <a:rPr lang="ar-SA" sz="2400" dirty="0" smtClean="0">
                <a:solidFill>
                  <a:schemeClr val="tx1"/>
                </a:solidFill>
              </a:rPr>
            </a:br>
            <a:r>
              <a:rPr lang="ar-SA" sz="2400" dirty="0" smtClean="0">
                <a:solidFill>
                  <a:schemeClr val="tx1"/>
                </a:solidFill>
              </a:rPr>
              <a:t>- خاص .</a:t>
            </a: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11</a:t>
            </a:fld>
            <a:endParaRPr lang="ar-SA"/>
          </a:p>
        </p:txBody>
      </p:sp>
    </p:spTree>
    <p:extLst>
      <p:ext uri="{BB962C8B-B14F-4D97-AF65-F5344CB8AC3E}">
        <p14:creationId xmlns:p14="http://schemas.microsoft.com/office/powerpoint/2010/main" val="2976961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14554"/>
            <a:ext cx="8229600" cy="4357718"/>
          </a:xfrm>
        </p:spPr>
        <p:txBody>
          <a:bodyPr>
            <a:normAutofit/>
          </a:bodyPr>
          <a:lstStyle/>
          <a:p>
            <a:pPr algn="r"/>
            <a:r>
              <a:rPr lang="ar-SA" sz="2400" dirty="0" smtClean="0">
                <a:solidFill>
                  <a:schemeClr val="tx1"/>
                </a:solidFill>
              </a:rPr>
              <a:t>- الموطن العام .</a:t>
            </a:r>
            <a:br>
              <a:rPr lang="ar-SA" sz="2400" dirty="0" smtClean="0">
                <a:solidFill>
                  <a:schemeClr val="tx1"/>
                </a:solidFill>
              </a:rPr>
            </a:br>
            <a:r>
              <a:rPr lang="ar-SA" sz="2400" dirty="0" smtClean="0">
                <a:solidFill>
                  <a:schemeClr val="tx1"/>
                </a:solidFill>
              </a:rPr>
              <a:t>وهو ينقسم الى :</a:t>
            </a:r>
            <a:br>
              <a:rPr lang="ar-SA" sz="2400" dirty="0" smtClean="0">
                <a:solidFill>
                  <a:schemeClr val="tx1"/>
                </a:solidFill>
              </a:rPr>
            </a:br>
            <a:r>
              <a:rPr lang="ar-SA" sz="2400" dirty="0" smtClean="0">
                <a:solidFill>
                  <a:schemeClr val="tx1"/>
                </a:solidFill>
              </a:rPr>
              <a:t>أ- الموطن </a:t>
            </a:r>
            <a:r>
              <a:rPr lang="ar-SA" sz="2400" dirty="0" err="1" smtClean="0">
                <a:solidFill>
                  <a:schemeClr val="tx1"/>
                </a:solidFill>
              </a:rPr>
              <a:t>الارادي</a:t>
            </a:r>
            <a:r>
              <a:rPr lang="ar-SA" sz="2400" dirty="0" smtClean="0">
                <a:solidFill>
                  <a:schemeClr val="tx1"/>
                </a:solidFill>
              </a:rPr>
              <a:t> </a:t>
            </a:r>
            <a:r>
              <a:rPr lang="ar-SA" sz="2400" dirty="0" err="1" smtClean="0">
                <a:solidFill>
                  <a:schemeClr val="tx1"/>
                </a:solidFill>
              </a:rPr>
              <a:t>او</a:t>
            </a:r>
            <a:r>
              <a:rPr lang="ar-SA" sz="2400" dirty="0" smtClean="0">
                <a:solidFill>
                  <a:schemeClr val="tx1"/>
                </a:solidFill>
              </a:rPr>
              <a:t> الاختياري :</a:t>
            </a:r>
            <a:br>
              <a:rPr lang="ar-SA" sz="2400" dirty="0" smtClean="0">
                <a:solidFill>
                  <a:schemeClr val="tx1"/>
                </a:solidFill>
              </a:rPr>
            </a:br>
            <a:r>
              <a:rPr lang="ar-SA" sz="2400" dirty="0" smtClean="0">
                <a:solidFill>
                  <a:schemeClr val="tx1"/>
                </a:solidFill>
              </a:rPr>
              <a:t>اختلف موقف التشريعات </a:t>
            </a:r>
            <a:r>
              <a:rPr lang="ar-SA" sz="2400" dirty="0" err="1" smtClean="0">
                <a:solidFill>
                  <a:schemeClr val="tx1"/>
                </a:solidFill>
              </a:rPr>
              <a:t>القانونيه</a:t>
            </a:r>
            <a:r>
              <a:rPr lang="ar-SA" sz="2400" dirty="0" smtClean="0">
                <a:solidFill>
                  <a:schemeClr val="tx1"/>
                </a:solidFill>
              </a:rPr>
              <a:t> في تحديد الموطن الاختياري وفي طريقة تعيينه فالبعض يصوره تصويرا واقعيا، بينما البعض </a:t>
            </a:r>
            <a:r>
              <a:rPr lang="ar-SA" sz="2400" dirty="0" err="1" smtClean="0">
                <a:solidFill>
                  <a:schemeClr val="tx1"/>
                </a:solidFill>
              </a:rPr>
              <a:t>الاخر</a:t>
            </a:r>
            <a:r>
              <a:rPr lang="ar-SA" sz="2400" dirty="0" smtClean="0">
                <a:solidFill>
                  <a:schemeClr val="tx1"/>
                </a:solidFill>
              </a:rPr>
              <a:t> يصوره تصويرا حكميا كالتالي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1- التصوير الواقعي للموطن:</a:t>
            </a:r>
            <a:br>
              <a:rPr lang="ar-SA" sz="2400" dirty="0" smtClean="0">
                <a:solidFill>
                  <a:schemeClr val="tx1"/>
                </a:solidFill>
              </a:rPr>
            </a:br>
            <a:r>
              <a:rPr lang="ar-SA" sz="2400" dirty="0" smtClean="0">
                <a:solidFill>
                  <a:schemeClr val="tx1"/>
                </a:solidFill>
              </a:rPr>
              <a:t>ويتحدد الموطن وفقا لهذا التصوير بالمكان الذي بقيم فيه الشخص عادة.</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12</a:t>
            </a:fld>
            <a:endParaRPr lang="ar-SA"/>
          </a:p>
        </p:txBody>
      </p:sp>
    </p:spTree>
    <p:extLst>
      <p:ext uri="{BB962C8B-B14F-4D97-AF65-F5344CB8AC3E}">
        <p14:creationId xmlns:p14="http://schemas.microsoft.com/office/powerpoint/2010/main" val="1740911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71744"/>
            <a:ext cx="8229600" cy="4071966"/>
          </a:xfrm>
        </p:spPr>
        <p:txBody>
          <a:bodyPr>
            <a:normAutofit/>
          </a:bodyPr>
          <a:lstStyle/>
          <a:p>
            <a:pPr algn="r"/>
            <a:r>
              <a:rPr lang="ar-SA" sz="2400" dirty="0" smtClean="0">
                <a:solidFill>
                  <a:schemeClr val="tx1"/>
                </a:solidFill>
              </a:rPr>
              <a:t>فترد فكرة الموطن الى فكرة </a:t>
            </a:r>
            <a:r>
              <a:rPr lang="ar-SA" sz="2400" dirty="0" err="1" smtClean="0">
                <a:solidFill>
                  <a:schemeClr val="tx1"/>
                </a:solidFill>
              </a:rPr>
              <a:t>حقيقيه</a:t>
            </a:r>
            <a:r>
              <a:rPr lang="ar-SA" sz="2400" dirty="0" smtClean="0">
                <a:solidFill>
                  <a:schemeClr val="tx1"/>
                </a:solidFill>
              </a:rPr>
              <a:t> واقعيه وهي محل </a:t>
            </a:r>
            <a:r>
              <a:rPr lang="ar-SA" sz="2400" dirty="0" err="1" smtClean="0">
                <a:solidFill>
                  <a:schemeClr val="tx1"/>
                </a:solidFill>
              </a:rPr>
              <a:t>الاقامه</a:t>
            </a:r>
            <a:r>
              <a:rPr lang="ar-SA" sz="2400" dirty="0" smtClean="0">
                <a:solidFill>
                  <a:schemeClr val="tx1"/>
                </a:solidFill>
              </a:rPr>
              <a:t> </a:t>
            </a:r>
            <a:r>
              <a:rPr lang="ar-SA" sz="2400" dirty="0" err="1" smtClean="0">
                <a:solidFill>
                  <a:schemeClr val="tx1"/>
                </a:solidFill>
              </a:rPr>
              <a:t>الفعليه</a:t>
            </a:r>
            <a:r>
              <a:rPr lang="ar-SA" sz="2400" dirty="0" smtClean="0">
                <a:solidFill>
                  <a:schemeClr val="tx1"/>
                </a:solidFill>
              </a:rPr>
              <a:t> </a:t>
            </a:r>
            <a:r>
              <a:rPr lang="ar-SA" sz="2400" dirty="0" err="1" smtClean="0">
                <a:solidFill>
                  <a:schemeClr val="tx1"/>
                </a:solidFill>
              </a:rPr>
              <a:t>المستقره</a:t>
            </a:r>
            <a:r>
              <a:rPr lang="ar-SA" sz="2400" dirty="0" smtClean="0">
                <a:solidFill>
                  <a:schemeClr val="tx1"/>
                </a:solidFill>
              </a:rPr>
              <a:t> للشخص.</a:t>
            </a:r>
            <a:br>
              <a:rPr lang="ar-SA" sz="2400" dirty="0" smtClean="0">
                <a:solidFill>
                  <a:schemeClr val="tx1"/>
                </a:solidFill>
              </a:rPr>
            </a:br>
            <a:r>
              <a:rPr lang="ar-SA" sz="2400" dirty="0" smtClean="0">
                <a:solidFill>
                  <a:schemeClr val="tx1"/>
                </a:solidFill>
              </a:rPr>
              <a:t>ويتطلب هذا التصوير لتحقيق فكرة الموطن </a:t>
            </a:r>
            <a:r>
              <a:rPr lang="ar-SA" sz="2400" dirty="0" err="1" smtClean="0">
                <a:solidFill>
                  <a:schemeClr val="tx1"/>
                </a:solidFill>
              </a:rPr>
              <a:t>ان</a:t>
            </a:r>
            <a:r>
              <a:rPr lang="ar-SA" sz="2400" dirty="0" smtClean="0">
                <a:solidFill>
                  <a:schemeClr val="tx1"/>
                </a:solidFill>
              </a:rPr>
              <a:t> تكون </a:t>
            </a:r>
            <a:r>
              <a:rPr lang="ar-SA" sz="2400" dirty="0" err="1" smtClean="0">
                <a:solidFill>
                  <a:schemeClr val="tx1"/>
                </a:solidFill>
              </a:rPr>
              <a:t>الاقامه</a:t>
            </a:r>
            <a:r>
              <a:rPr lang="ar-SA" sz="2400" dirty="0" smtClean="0">
                <a:solidFill>
                  <a:schemeClr val="tx1"/>
                </a:solidFill>
              </a:rPr>
              <a:t> بنيه الاستقرار بمعنى </a:t>
            </a:r>
            <a:r>
              <a:rPr lang="ar-SA" sz="2400" dirty="0" err="1" smtClean="0">
                <a:solidFill>
                  <a:schemeClr val="tx1"/>
                </a:solidFill>
              </a:rPr>
              <a:t>ان</a:t>
            </a:r>
            <a:r>
              <a:rPr lang="ar-SA" sz="2400" dirty="0" smtClean="0">
                <a:solidFill>
                  <a:schemeClr val="tx1"/>
                </a:solidFill>
              </a:rPr>
              <a:t> </a:t>
            </a:r>
            <a:r>
              <a:rPr lang="ar-SA" sz="2400" dirty="0" err="1" smtClean="0">
                <a:solidFill>
                  <a:schemeClr val="tx1"/>
                </a:solidFill>
              </a:rPr>
              <a:t>لاتكون</a:t>
            </a:r>
            <a:r>
              <a:rPr lang="ar-SA" sz="2400" dirty="0" smtClean="0">
                <a:solidFill>
                  <a:schemeClr val="tx1"/>
                </a:solidFill>
              </a:rPr>
              <a:t> وقتيه حتى لو تغيب عنه صاحبة مدة من الزمن طالت </a:t>
            </a:r>
            <a:r>
              <a:rPr lang="ar-SA" sz="2400" dirty="0" err="1" smtClean="0">
                <a:solidFill>
                  <a:schemeClr val="tx1"/>
                </a:solidFill>
              </a:rPr>
              <a:t>او</a:t>
            </a:r>
            <a:r>
              <a:rPr lang="ar-SA" sz="2400" dirty="0" smtClean="0">
                <a:solidFill>
                  <a:schemeClr val="tx1"/>
                </a:solidFill>
              </a:rPr>
              <a:t> قصرت مادام </a:t>
            </a:r>
            <a:r>
              <a:rPr lang="ar-SA" sz="2400" dirty="0" err="1" smtClean="0">
                <a:solidFill>
                  <a:schemeClr val="tx1"/>
                </a:solidFill>
              </a:rPr>
              <a:t>ان</a:t>
            </a:r>
            <a:r>
              <a:rPr lang="ar-SA" sz="2400" dirty="0" smtClean="0">
                <a:solidFill>
                  <a:schemeClr val="tx1"/>
                </a:solidFill>
              </a:rPr>
              <a:t> لديه نية </a:t>
            </a:r>
            <a:r>
              <a:rPr lang="ar-SA" sz="2400" dirty="0" err="1" smtClean="0">
                <a:solidFill>
                  <a:schemeClr val="tx1"/>
                </a:solidFill>
              </a:rPr>
              <a:t>العوده</a:t>
            </a:r>
            <a:r>
              <a:rPr lang="ar-SA" sz="2400" dirty="0" smtClean="0">
                <a:solidFill>
                  <a:schemeClr val="tx1"/>
                </a:solidFill>
              </a:rPr>
              <a:t> </a:t>
            </a:r>
            <a:r>
              <a:rPr lang="ar-SA" sz="2400" dirty="0" err="1" smtClean="0">
                <a:solidFill>
                  <a:schemeClr val="tx1"/>
                </a:solidFill>
              </a:rPr>
              <a:t>اليه</a:t>
            </a:r>
            <a:r>
              <a:rPr lang="ar-SA" sz="2400" dirty="0" smtClean="0">
                <a:solidFill>
                  <a:schemeClr val="tx1"/>
                </a:solidFill>
              </a:rPr>
              <a:t>.</a:t>
            </a: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13</a:t>
            </a:fld>
            <a:endParaRPr lang="ar-SA"/>
          </a:p>
        </p:txBody>
      </p:sp>
    </p:spTree>
    <p:extLst>
      <p:ext uri="{BB962C8B-B14F-4D97-AF65-F5344CB8AC3E}">
        <p14:creationId xmlns:p14="http://schemas.microsoft.com/office/powerpoint/2010/main" val="695538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643050"/>
            <a:ext cx="8229600" cy="5214950"/>
          </a:xfrm>
        </p:spPr>
        <p:txBody>
          <a:bodyPr>
            <a:normAutofit/>
          </a:bodyPr>
          <a:lstStyle/>
          <a:p>
            <a:pPr algn="r"/>
            <a:r>
              <a:rPr lang="ar-SA" sz="2400" dirty="0" smtClean="0">
                <a:solidFill>
                  <a:schemeClr val="tx1"/>
                </a:solidFill>
              </a:rPr>
              <a:t>2- التصوير الحكمي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الموطن يتحدد وفقا لهذا التصوير بالمكان الذي يباشر فيه الشخص </a:t>
            </a:r>
            <a:r>
              <a:rPr lang="ar-SA" sz="2400" dirty="0" err="1" smtClean="0">
                <a:solidFill>
                  <a:schemeClr val="tx1"/>
                </a:solidFill>
              </a:rPr>
              <a:t>اعماله</a:t>
            </a:r>
            <a:r>
              <a:rPr lang="ar-SA" sz="2400" dirty="0" smtClean="0">
                <a:solidFill>
                  <a:schemeClr val="tx1"/>
                </a:solidFill>
              </a:rPr>
              <a:t>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فهو المتجر </a:t>
            </a:r>
            <a:r>
              <a:rPr lang="ar-SA" sz="2400" dirty="0" err="1" smtClean="0">
                <a:solidFill>
                  <a:schemeClr val="tx1"/>
                </a:solidFill>
              </a:rPr>
              <a:t>بالنسبه</a:t>
            </a:r>
            <a:r>
              <a:rPr lang="ar-SA" sz="2400" dirty="0" smtClean="0">
                <a:solidFill>
                  <a:schemeClr val="tx1"/>
                </a:solidFill>
              </a:rPr>
              <a:t> للتاجر والمصنع </a:t>
            </a:r>
            <a:r>
              <a:rPr lang="ar-SA" sz="2400" dirty="0" err="1" smtClean="0">
                <a:solidFill>
                  <a:schemeClr val="tx1"/>
                </a:solidFill>
              </a:rPr>
              <a:t>بالنسبه</a:t>
            </a:r>
            <a:r>
              <a:rPr lang="ar-SA" sz="2400" dirty="0" smtClean="0">
                <a:solidFill>
                  <a:schemeClr val="tx1"/>
                </a:solidFill>
              </a:rPr>
              <a:t> لرجل </a:t>
            </a:r>
            <a:r>
              <a:rPr lang="ar-SA" sz="2400" dirty="0" err="1" smtClean="0">
                <a:solidFill>
                  <a:schemeClr val="tx1"/>
                </a:solidFill>
              </a:rPr>
              <a:t>الصناعه</a:t>
            </a:r>
            <a:r>
              <a:rPr lang="ar-SA" sz="2400" dirty="0" smtClean="0">
                <a:solidFill>
                  <a:schemeClr val="tx1"/>
                </a:solidFill>
              </a:rPr>
              <a:t> ولا </a:t>
            </a:r>
            <a:r>
              <a:rPr lang="ar-SA" sz="2400" dirty="0" err="1" smtClean="0">
                <a:solidFill>
                  <a:schemeClr val="tx1"/>
                </a:solidFill>
              </a:rPr>
              <a:t>اهميه</a:t>
            </a:r>
            <a:r>
              <a:rPr lang="ar-SA" sz="2400" dirty="0" smtClean="0">
                <a:solidFill>
                  <a:schemeClr val="tx1"/>
                </a:solidFill>
              </a:rPr>
              <a:t> هنا لمكان </a:t>
            </a:r>
            <a:r>
              <a:rPr lang="ar-SA" sz="2400" dirty="0" err="1" smtClean="0">
                <a:solidFill>
                  <a:schemeClr val="tx1"/>
                </a:solidFill>
              </a:rPr>
              <a:t>الاقامه</a:t>
            </a:r>
            <a:r>
              <a:rPr lang="ar-SA" sz="2400" dirty="0" smtClean="0">
                <a:solidFill>
                  <a:schemeClr val="tx1"/>
                </a:solidFill>
              </a:rPr>
              <a:t> الفعلي لكل منهما.</a:t>
            </a: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14</a:t>
            </a:fld>
            <a:endParaRPr lang="ar-SA"/>
          </a:p>
        </p:txBody>
      </p:sp>
    </p:spTree>
    <p:extLst>
      <p:ext uri="{BB962C8B-B14F-4D97-AF65-F5344CB8AC3E}">
        <p14:creationId xmlns:p14="http://schemas.microsoft.com/office/powerpoint/2010/main" val="1385103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14488"/>
            <a:ext cx="8229600" cy="5143512"/>
          </a:xfrm>
        </p:spPr>
        <p:txBody>
          <a:bodyPr>
            <a:normAutofit/>
          </a:bodyPr>
          <a:lstStyle/>
          <a:p>
            <a:pPr algn="r"/>
            <a:r>
              <a:rPr lang="ar-SA" sz="2400" dirty="0" smtClean="0">
                <a:solidFill>
                  <a:schemeClr val="tx1"/>
                </a:solidFill>
              </a:rPr>
              <a:t>ب- الموطن </a:t>
            </a:r>
            <a:r>
              <a:rPr lang="ar-SA" sz="2400" dirty="0" err="1" smtClean="0">
                <a:solidFill>
                  <a:schemeClr val="tx1"/>
                </a:solidFill>
              </a:rPr>
              <a:t>الالزامي</a:t>
            </a:r>
            <a:r>
              <a:rPr lang="ar-SA" sz="2400" dirty="0" smtClean="0">
                <a:solidFill>
                  <a:schemeClr val="tx1"/>
                </a:solidFill>
              </a:rPr>
              <a:t>.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err="1" smtClean="0">
                <a:solidFill>
                  <a:schemeClr val="tx1"/>
                </a:solidFill>
              </a:rPr>
              <a:t>اذا</a:t>
            </a:r>
            <a:r>
              <a:rPr lang="ar-SA" sz="2400" dirty="0" smtClean="0">
                <a:solidFill>
                  <a:schemeClr val="tx1"/>
                </a:solidFill>
              </a:rPr>
              <a:t> كان </a:t>
            </a:r>
            <a:r>
              <a:rPr lang="ar-SA" sz="2400" dirty="0" err="1" smtClean="0">
                <a:solidFill>
                  <a:schemeClr val="tx1"/>
                </a:solidFill>
              </a:rPr>
              <a:t>الاصل</a:t>
            </a:r>
            <a:r>
              <a:rPr lang="ar-SA" sz="2400" dirty="0" smtClean="0">
                <a:solidFill>
                  <a:schemeClr val="tx1"/>
                </a:solidFill>
              </a:rPr>
              <a:t> </a:t>
            </a:r>
            <a:r>
              <a:rPr lang="ar-SA" sz="2400" dirty="0" err="1" smtClean="0">
                <a:solidFill>
                  <a:schemeClr val="tx1"/>
                </a:solidFill>
              </a:rPr>
              <a:t>ان</a:t>
            </a:r>
            <a:r>
              <a:rPr lang="ar-SA" sz="2400" dirty="0" smtClean="0">
                <a:solidFill>
                  <a:schemeClr val="tx1"/>
                </a:solidFill>
              </a:rPr>
              <a:t> الشخص هو الذي يحدد باختياره موطنه القانوني فان القانون يفرض موطنا </a:t>
            </a:r>
            <a:r>
              <a:rPr lang="ar-SA" sz="2400" dirty="0" err="1" smtClean="0">
                <a:solidFill>
                  <a:schemeClr val="tx1"/>
                </a:solidFill>
              </a:rPr>
              <a:t>الزاميا</a:t>
            </a:r>
            <a:r>
              <a:rPr lang="ar-SA" sz="2400" dirty="0" smtClean="0">
                <a:solidFill>
                  <a:schemeClr val="tx1"/>
                </a:solidFill>
              </a:rPr>
              <a:t> لبعض الفئات لاعتبارات خاصة:</a:t>
            </a:r>
            <a:br>
              <a:rPr lang="ar-SA" sz="2400" dirty="0" smtClean="0">
                <a:solidFill>
                  <a:schemeClr val="tx1"/>
                </a:solidFill>
              </a:rPr>
            </a:br>
            <a:r>
              <a:rPr lang="ar-SA" sz="2400" dirty="0" smtClean="0">
                <a:solidFill>
                  <a:schemeClr val="tx1"/>
                </a:solidFill>
              </a:rPr>
              <a:t>فكل من </a:t>
            </a:r>
            <a:r>
              <a:rPr lang="ar-SA" sz="2400" dirty="0" err="1" smtClean="0">
                <a:solidFill>
                  <a:schemeClr val="tx1"/>
                </a:solidFill>
              </a:rPr>
              <a:t>الزوجه</a:t>
            </a:r>
            <a:r>
              <a:rPr lang="ar-SA" sz="2400" dirty="0" smtClean="0">
                <a:solidFill>
                  <a:schemeClr val="tx1"/>
                </a:solidFill>
              </a:rPr>
              <a:t> مثلا </a:t>
            </a:r>
            <a:r>
              <a:rPr lang="ar-SA" sz="2400" dirty="0" err="1" smtClean="0">
                <a:solidFill>
                  <a:schemeClr val="tx1"/>
                </a:solidFill>
              </a:rPr>
              <a:t>او</a:t>
            </a:r>
            <a:r>
              <a:rPr lang="ar-SA" sz="2400" dirty="0" smtClean="0">
                <a:solidFill>
                  <a:schemeClr val="tx1"/>
                </a:solidFill>
              </a:rPr>
              <a:t> عديمي </a:t>
            </a:r>
            <a:r>
              <a:rPr lang="ar-SA" sz="2400" dirty="0" err="1" smtClean="0">
                <a:solidFill>
                  <a:schemeClr val="tx1"/>
                </a:solidFill>
              </a:rPr>
              <a:t>الاهليه</a:t>
            </a:r>
            <a:r>
              <a:rPr lang="ar-SA" sz="2400" dirty="0" smtClean="0">
                <a:solidFill>
                  <a:schemeClr val="tx1"/>
                </a:solidFill>
              </a:rPr>
              <a:t> والقاصر والغائب، يفرض لهم القانون موطنا </a:t>
            </a:r>
            <a:r>
              <a:rPr lang="ar-SA" sz="2400" dirty="0" err="1" smtClean="0">
                <a:solidFill>
                  <a:schemeClr val="tx1"/>
                </a:solidFill>
              </a:rPr>
              <a:t>اجباريا</a:t>
            </a:r>
            <a:r>
              <a:rPr lang="ar-SA" sz="2400" dirty="0" smtClean="0">
                <a:solidFill>
                  <a:schemeClr val="tx1"/>
                </a:solidFill>
              </a:rPr>
              <a:t> هو موطن من </a:t>
            </a:r>
            <a:r>
              <a:rPr lang="ar-SA" sz="2400" dirty="0" err="1" smtClean="0">
                <a:solidFill>
                  <a:schemeClr val="tx1"/>
                </a:solidFill>
              </a:rPr>
              <a:t>ينوب</a:t>
            </a:r>
            <a:r>
              <a:rPr lang="ar-SA" sz="2400" dirty="0" smtClean="0">
                <a:solidFill>
                  <a:schemeClr val="tx1"/>
                </a:solidFill>
              </a:rPr>
              <a:t> عنهم وليا كان </a:t>
            </a:r>
            <a:r>
              <a:rPr lang="ar-SA" sz="2400" dirty="0" err="1" smtClean="0">
                <a:solidFill>
                  <a:schemeClr val="tx1"/>
                </a:solidFill>
              </a:rPr>
              <a:t>او</a:t>
            </a:r>
            <a:r>
              <a:rPr lang="ar-SA" sz="2400" dirty="0" smtClean="0">
                <a:solidFill>
                  <a:schemeClr val="tx1"/>
                </a:solidFill>
              </a:rPr>
              <a:t> وصيا </a:t>
            </a:r>
            <a:r>
              <a:rPr lang="ar-SA" sz="2400" dirty="0" err="1" smtClean="0">
                <a:solidFill>
                  <a:schemeClr val="tx1"/>
                </a:solidFill>
              </a:rPr>
              <a:t>او</a:t>
            </a:r>
            <a:r>
              <a:rPr lang="ar-SA" sz="2400" dirty="0" smtClean="0">
                <a:solidFill>
                  <a:schemeClr val="tx1"/>
                </a:solidFill>
              </a:rPr>
              <a:t> زوجا.</a:t>
            </a: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15</a:t>
            </a:fld>
            <a:endParaRPr lang="ar-SA"/>
          </a:p>
        </p:txBody>
      </p:sp>
    </p:spTree>
    <p:extLst>
      <p:ext uri="{BB962C8B-B14F-4D97-AF65-F5344CB8AC3E}">
        <p14:creationId xmlns:p14="http://schemas.microsoft.com/office/powerpoint/2010/main" val="489059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357430"/>
            <a:ext cx="8229600" cy="4500570"/>
          </a:xfrm>
        </p:spPr>
        <p:txBody>
          <a:bodyPr>
            <a:normAutofit/>
          </a:bodyPr>
          <a:lstStyle/>
          <a:p>
            <a:pPr algn="r"/>
            <a:r>
              <a:rPr lang="ar-SA" sz="2400" u="sng" dirty="0" smtClean="0">
                <a:solidFill>
                  <a:schemeClr val="tx1"/>
                </a:solidFill>
              </a:rPr>
              <a:t>- الموطن الخاص .</a:t>
            </a:r>
            <a:br>
              <a:rPr lang="ar-SA" sz="2400" u="sng"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وهو </a:t>
            </a:r>
            <a:r>
              <a:rPr lang="ar-SA" sz="2400" dirty="0" err="1" smtClean="0">
                <a:solidFill>
                  <a:schemeClr val="tx1"/>
                </a:solidFill>
              </a:rPr>
              <a:t>مايعرف</a:t>
            </a:r>
            <a:r>
              <a:rPr lang="ar-SA" sz="2400" dirty="0" smtClean="0">
                <a:solidFill>
                  <a:schemeClr val="tx1"/>
                </a:solidFill>
              </a:rPr>
              <a:t> بموطن </a:t>
            </a:r>
            <a:r>
              <a:rPr lang="ar-SA" sz="2400" dirty="0" err="1" smtClean="0">
                <a:solidFill>
                  <a:schemeClr val="tx1"/>
                </a:solidFill>
              </a:rPr>
              <a:t>الاعمال</a:t>
            </a:r>
            <a:r>
              <a:rPr lang="ar-SA" sz="2400" dirty="0" smtClean="0">
                <a:solidFill>
                  <a:schemeClr val="tx1"/>
                </a:solidFill>
              </a:rPr>
              <a:t> . فيكون للشخص بجانب الموطن العام الذي يتعلق بكافة </a:t>
            </a:r>
            <a:r>
              <a:rPr lang="ar-SA" sz="2400" dirty="0" err="1" smtClean="0">
                <a:solidFill>
                  <a:schemeClr val="tx1"/>
                </a:solidFill>
              </a:rPr>
              <a:t>اوجه</a:t>
            </a:r>
            <a:r>
              <a:rPr lang="ar-SA" sz="2400" dirty="0" smtClean="0">
                <a:solidFill>
                  <a:schemeClr val="tx1"/>
                </a:solidFill>
              </a:rPr>
              <a:t> نشاطه، موطنا خاص يتعلق بنشاط معين من جملة </a:t>
            </a:r>
            <a:r>
              <a:rPr lang="ar-SA" sz="2400" dirty="0" err="1" smtClean="0">
                <a:solidFill>
                  <a:schemeClr val="tx1"/>
                </a:solidFill>
              </a:rPr>
              <a:t>انشطته</a:t>
            </a:r>
            <a:r>
              <a:rPr lang="ar-SA" sz="2400" dirty="0" smtClean="0">
                <a:solidFill>
                  <a:schemeClr val="tx1"/>
                </a:solidFill>
              </a:rPr>
              <a:t> على وجه التحديد والتخصيص.</a:t>
            </a: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14338"/>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16</a:t>
            </a:fld>
            <a:endParaRPr lang="ar-SA"/>
          </a:p>
        </p:txBody>
      </p:sp>
    </p:spTree>
    <p:extLst>
      <p:ext uri="{BB962C8B-B14F-4D97-AF65-F5344CB8AC3E}">
        <p14:creationId xmlns:p14="http://schemas.microsoft.com/office/powerpoint/2010/main" val="4205889725"/>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163</Words>
  <Application>Microsoft Office PowerPoint</Application>
  <PresentationFormat>عرض على الشاشة (3:4)‏</PresentationFormat>
  <Paragraphs>34</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نسق Office</vt:lpstr>
      <vt:lpstr>اشخاص الحق:  المعنى القانوني للشخص: كل كائن او تكوين يصلح لاكتساب الحقوق والتحمل بالالتزامات .     </vt:lpstr>
      <vt:lpstr>اولا:الشخص الطبيعي:  الشخص الطبيعي هو الانسان فهو الذي تثبت له الشخصيه القانونيه اصلا وبمجرد ولادته ويصلح ان يكون دائن او مدين .</vt:lpstr>
      <vt:lpstr>بداية الشخصية الطبيعية:  تبدأ الشخصية الطبيعية بمجرد الولادة،   والولادة: هي انفصال الولد عن الأم واستقلاله بكيان مادي منفصل عن الكيان المادي لها، وتحقق الحياة عند المولود ولو لحظة واحدة بعد الانفصال التام.   وتثبت الولادة بمستند رسمي تسمى بشهادة الميلاد ويكون للشخص كافة الحقوق من ميراث أو وصية أو نسب. </vt:lpstr>
      <vt:lpstr>انتهاء الشخصيه الطبيعيه:   تنتهي الشخصية الطبيعية بالوفاة، والوفاة نوعان:   1-  وفاة حقيقية: وهي انقطاع النفس وتوقف القلب وانتهاء                        الحياة.  2-  الوفاة الحكمية: وهي الوفاة بحكم من المحكمة.  الأصل أن الشخصية القانونية تنقضي بوفاة الإنسان وفاة حقيقية، إلا أن هناك بعض الحالات الاستثنائية لهذا الأصل؟</vt:lpstr>
      <vt:lpstr>أ- امتداد شخصية المتوفى بعد وفاته: حيث انه إذا توفي شخص وكان عليه ديون فتبقى أمواله تحت ملكته إلى أن تسدد ديونه وتنفذ وصاياه تطبيقا للقاعدة (لأ تركه إلا بعد سداد الديون).</vt:lpstr>
      <vt:lpstr>ب- انقضاء الشخصية القانونية قبل التحقق من الوفاة ويكون في حالتين:   الحالة الأولى: حالة المفقود، وهو الغائب عن موطنه وانقطعت أخباره بحيث أنه لا يعرف انه حي أو ميت، والفقدان نوعان:  أ.  مفقود لا يغلب عليه الهلاك ويحكم بوفاته إذا أكمل عمر المثل        وهو 70سنه          ب. المفقود الذي يغلب فيه الهلاك فيحكم عليه القاضي بوفاته بعد         مضي أربع سنوات على فقدانه.  </vt:lpstr>
      <vt:lpstr>الحالة الثانية: حالة الغائب، وهو الشخص الذي ترك وطنه ولا زال على قيد الحياة وفي هذه الحالة يقوم القاضي بتعين وكيل ليدير مصالحه حتى عودته.</vt:lpstr>
      <vt:lpstr>خصائص الشخص الطبيعي:    1- الاسم:  حيث أن لكل شخص اسم شخصي أو لقب يميزه عن الآخرين والاسم حق شخصي وواجب فهو حق يميزه عن الناس وهو واجب لان الأنظمة تفرض على كل شخص أن يسمى باسم من اجل تدعيم الامن وحرصا على استقرار المعاملات والمراكز و الأوضاع القانونية في المجتمع.  </vt:lpstr>
      <vt:lpstr>2- الحالة الانتماء لبلد معين أو مركز معين في الأسرة أو لدين معين، أي أن هناك ثلاث أنواع للحالة هي:  أ- الحالة السياسية: أي انتماء الشخص لدولة معينة وحصوله على جنسيتها. </vt:lpstr>
      <vt:lpstr>ب- الحالة الاجتماعية أو المدنية: وهي الصفة التي تحدد مركز          الشخص في الأسرة سواء كان أب أو زوجا.  ج- الحالة الدينية: حيث يحق للمسلم الزواج بكتابية في ما يحرم          التوارث بسبب اختلاف الدين. </vt:lpstr>
      <vt:lpstr>3- الموطن .    وهو المقر القانوني للشخص أي مكان مخاطبته بكل ما يتعلق بالشؤون القانونية, والموطن يختلف عن محل الوجود حيث يكون محل الوجود مؤقتا. فهو ارتباط الشخص بمكان معين بحيث يفترض تواجده فيه بصفه دائمه وبنية الاستقرار وهو اما ان يكون : - عام . - خاص .</vt:lpstr>
      <vt:lpstr>- الموطن العام . وهو ينقسم الى : أ- الموطن الارادي او الاختياري : اختلف موقف التشريعات القانونيه في تحديد الموطن الاختياري وفي طريقة تعيينه فالبعض يصوره تصويرا واقعيا، بينما البعض الاخر يصوره تصويرا حكميا كالتالي :  1- التصوير الواقعي للموطن: ويتحدد الموطن وفقا لهذا التصوير بالمكان الذي بقيم فيه الشخص عادة.  </vt:lpstr>
      <vt:lpstr>فترد فكرة الموطن الى فكرة حقيقيه واقعيه وهي محل الاقامه الفعليه المستقره للشخص. ويتطلب هذا التصوير لتحقيق فكرة الموطن ان تكون الاقامه بنيه الاستقرار بمعنى ان لاتكون وقتيه حتى لو تغيب عنه صاحبة مدة من الزمن طالت او قصرت مادام ان لديه نية العوده اليه.</vt:lpstr>
      <vt:lpstr>2- التصوير الحكمي :  الموطن يتحدد وفقا لهذا التصوير بالمكان الذي يباشر فيه الشخص اعماله .  فهو المتجر بالنسبه للتاجر والمصنع بالنسبه لرجل الصناعه ولا اهميه هنا لمكان الاقامه الفعلي لكل منهما.</vt:lpstr>
      <vt:lpstr>ب- الموطن الالزامي.   اذا كان الاصل ان الشخص هو الذي يحدد باختياره موطنه القانوني فان القانون يفرض موطنا الزاميا لبعض الفئات لاعتبارات خاصة: فكل من الزوجه مثلا او عديمي الاهليه والقاصر والغائب، يفرض لهم القانون موطنا اجباريا هو موطن من ينوب عنهم وليا كان او وصيا او زوجا.</vt:lpstr>
      <vt:lpstr>- الموطن الخاص .  وهو مايعرف بموطن الاعمال . فيكون للشخص بجانب الموطن العام الذي يتعلق بكافة اوجه نشاطه، موطنا خاص يتعلق بنشاط معين من جملة انشطته على وجه التحديد والتخصيص.</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اشخاص الحق:  المعنى القانوني للشخص: كل كائن او تكوين يصلح لاكتساب الحقوق والتحمل بالالتزامات .     </dc:title>
  <dc:creator>bshair almansour</dc:creator>
  <cp:lastModifiedBy>HP</cp:lastModifiedBy>
  <cp:revision>2</cp:revision>
  <dcterms:created xsi:type="dcterms:W3CDTF">2015-08-21T21:02:38Z</dcterms:created>
  <dcterms:modified xsi:type="dcterms:W3CDTF">2015-11-25T18:04:29Z</dcterms:modified>
</cp:coreProperties>
</file>