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1620148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253763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182651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F5BB9C8-C8F7-42DF-B738-D55C63444891}"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1324849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F5BB9C8-C8F7-42DF-B738-D55C63444891}" type="datetimeFigureOut">
              <a:rPr lang="ar-SA" smtClean="0"/>
              <a:t>07/11/36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2052664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F5BB9C8-C8F7-42DF-B738-D55C63444891}" type="datetimeFigureOut">
              <a:rPr lang="ar-SA" smtClean="0"/>
              <a:t>07/11/36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3584733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F5BB9C8-C8F7-42DF-B738-D55C63444891}" type="datetimeFigureOut">
              <a:rPr lang="ar-SA" smtClean="0"/>
              <a:t>07/11/36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3414411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F5BB9C8-C8F7-42DF-B738-D55C63444891}"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3535740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F5BB9C8-C8F7-42DF-B738-D55C63444891}" type="datetimeFigureOut">
              <a:rPr lang="ar-SA" smtClean="0"/>
              <a:t>07/11/36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313252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1479913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4C5C44D-F812-4AA8-B6DF-C00AE321DCDB}" type="slidenum">
              <a:rPr lang="ar-SA" smtClean="0"/>
              <a:t>‹#›</a:t>
            </a:fld>
            <a:endParaRPr lang="ar-SA"/>
          </a:p>
        </p:txBody>
      </p:sp>
    </p:spTree>
    <p:extLst>
      <p:ext uri="{BB962C8B-B14F-4D97-AF65-F5344CB8AC3E}">
        <p14:creationId xmlns:p14="http://schemas.microsoft.com/office/powerpoint/2010/main" val="223348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F5BB9C8-C8F7-42DF-B738-D55C63444891}" type="datetimeFigureOut">
              <a:rPr lang="ar-SA" smtClean="0"/>
              <a:t>07/11/36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4C5C44D-F812-4AA8-B6DF-C00AE321DCDB}" type="slidenum">
              <a:rPr lang="ar-SA" smtClean="0"/>
              <a:t>‹#›</a:t>
            </a:fld>
            <a:endParaRPr lang="ar-SA"/>
          </a:p>
        </p:txBody>
      </p:sp>
    </p:spTree>
    <p:extLst>
      <p:ext uri="{BB962C8B-B14F-4D97-AF65-F5344CB8AC3E}">
        <p14:creationId xmlns:p14="http://schemas.microsoft.com/office/powerpoint/2010/main" val="3274845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286280"/>
          </a:xfrm>
        </p:spPr>
        <p:txBody>
          <a:bodyPr>
            <a:normAutofit fontScale="90000"/>
          </a:bodyPr>
          <a:lstStyle/>
          <a:p>
            <a:pPr algn="r"/>
            <a:r>
              <a:rPr lang="ar-SA" sz="2800" dirty="0" smtClean="0">
                <a:solidFill>
                  <a:schemeClr val="accent2">
                    <a:lumMod val="75000"/>
                  </a:schemeClr>
                </a:solidFill>
              </a:rPr>
              <a:t>تقسيمات الحقوق:</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endParaRPr lang="ar-SA" sz="2800" dirty="0">
              <a:solidFill>
                <a:schemeClr val="accent2">
                  <a:lumMod val="75000"/>
                </a:schemeClr>
              </a:solidFill>
            </a:endParaRPr>
          </a:p>
        </p:txBody>
      </p:sp>
      <p:sp>
        <p:nvSpPr>
          <p:cNvPr id="3" name="شكل بيضاوي 2"/>
          <p:cNvSpPr/>
          <p:nvPr/>
        </p:nvSpPr>
        <p:spPr>
          <a:xfrm>
            <a:off x="6286512" y="4214818"/>
            <a:ext cx="2571768" cy="171451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الحقوق الغير ماليه.</a:t>
            </a:r>
            <a:endParaRPr lang="ar-SA" b="1" dirty="0">
              <a:solidFill>
                <a:schemeClr val="tx1"/>
              </a:solidFill>
            </a:endParaRPr>
          </a:p>
        </p:txBody>
      </p:sp>
      <p:sp>
        <p:nvSpPr>
          <p:cNvPr id="4" name="شكل بيضاوي 3"/>
          <p:cNvSpPr/>
          <p:nvPr/>
        </p:nvSpPr>
        <p:spPr>
          <a:xfrm>
            <a:off x="3357554" y="4143380"/>
            <a:ext cx="2571768" cy="171451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الحقوق </a:t>
            </a:r>
            <a:r>
              <a:rPr lang="ar-SA" b="1" dirty="0" err="1" smtClean="0">
                <a:solidFill>
                  <a:schemeClr val="tx1"/>
                </a:solidFill>
              </a:rPr>
              <a:t>الماليه</a:t>
            </a:r>
            <a:r>
              <a:rPr lang="ar-SA" b="1" dirty="0" smtClean="0">
                <a:solidFill>
                  <a:schemeClr val="tx1"/>
                </a:solidFill>
              </a:rPr>
              <a:t>.</a:t>
            </a:r>
            <a:endParaRPr lang="ar-SA" b="1" dirty="0">
              <a:solidFill>
                <a:schemeClr val="tx1"/>
              </a:solidFill>
            </a:endParaRPr>
          </a:p>
        </p:txBody>
      </p:sp>
      <p:sp>
        <p:nvSpPr>
          <p:cNvPr id="5" name="شكل بيضاوي 4"/>
          <p:cNvSpPr/>
          <p:nvPr/>
        </p:nvSpPr>
        <p:spPr>
          <a:xfrm>
            <a:off x="428596" y="4143380"/>
            <a:ext cx="2571768" cy="171451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الحقوق </a:t>
            </a:r>
            <a:r>
              <a:rPr lang="ar-SA" b="1" dirty="0" err="1" smtClean="0">
                <a:solidFill>
                  <a:schemeClr val="tx1"/>
                </a:solidFill>
              </a:rPr>
              <a:t>المختلطه</a:t>
            </a:r>
            <a:r>
              <a:rPr lang="ar-SA" b="1" dirty="0" smtClean="0">
                <a:solidFill>
                  <a:schemeClr val="tx1"/>
                </a:solidFill>
              </a:rPr>
              <a:t>.</a:t>
            </a:r>
            <a:endParaRPr lang="ar-SA" b="1" dirty="0">
              <a:solidFill>
                <a:schemeClr val="tx1"/>
              </a:solidFill>
            </a:endParaRPr>
          </a:p>
        </p:txBody>
      </p:sp>
      <p:pic>
        <p:nvPicPr>
          <p:cNvPr id="6" name="صورة 5"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7" name="عنصر نائب لرقم الشريحة 6"/>
          <p:cNvSpPr>
            <a:spLocks noGrp="1"/>
          </p:cNvSpPr>
          <p:nvPr>
            <p:ph type="sldNum" sz="quarter" idx="12"/>
          </p:nvPr>
        </p:nvSpPr>
        <p:spPr/>
        <p:txBody>
          <a:bodyPr/>
          <a:lstStyle/>
          <a:p>
            <a:fld id="{0B34F065-1154-456A-91E3-76DE8E75E17B}" type="slidenum">
              <a:rPr lang="ar-SA" smtClean="0"/>
              <a:pPr/>
              <a:t>1</a:t>
            </a:fld>
            <a:endParaRPr lang="ar-SA"/>
          </a:p>
        </p:txBody>
      </p:sp>
    </p:spTree>
    <p:extLst>
      <p:ext uri="{BB962C8B-B14F-4D97-AF65-F5344CB8AC3E}">
        <p14:creationId xmlns:p14="http://schemas.microsoft.com/office/powerpoint/2010/main" val="2131171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428868"/>
            <a:ext cx="8229600" cy="3143272"/>
          </a:xfrm>
        </p:spPr>
        <p:txBody>
          <a:bodyPr>
            <a:normAutofit/>
          </a:bodyPr>
          <a:lstStyle/>
          <a:p>
            <a:pPr algn="r"/>
            <a:r>
              <a:rPr lang="ar-SA" sz="2800" dirty="0" err="1" smtClean="0">
                <a:solidFill>
                  <a:srgbClr val="002060"/>
                </a:solidFill>
              </a:rPr>
              <a:t>اولا</a:t>
            </a:r>
            <a:r>
              <a:rPr lang="ar-SA" sz="2800" dirty="0" smtClean="0">
                <a:solidFill>
                  <a:srgbClr val="002060"/>
                </a:solidFill>
              </a:rPr>
              <a:t>:الحقوق الغير ماليه. </a:t>
            </a:r>
            <a:br>
              <a:rPr lang="ar-SA" sz="2800" dirty="0" smtClean="0">
                <a:solidFill>
                  <a:srgbClr val="002060"/>
                </a:solidFill>
              </a:rPr>
            </a:br>
            <a:r>
              <a:rPr lang="ar-SA" sz="2800" dirty="0" smtClean="0">
                <a:solidFill>
                  <a:schemeClr val="bg1"/>
                </a:solidFill>
              </a:rPr>
              <a:t/>
            </a:r>
            <a:br>
              <a:rPr lang="ar-SA" sz="2800" dirty="0" smtClean="0">
                <a:solidFill>
                  <a:schemeClr val="bg1"/>
                </a:solidFill>
              </a:rPr>
            </a:br>
            <a:r>
              <a:rPr lang="ar-SA" sz="2800" dirty="0" smtClean="0">
                <a:solidFill>
                  <a:schemeClr val="tx1"/>
                </a:solidFill>
              </a:rPr>
              <a:t>تجمع الحقوق غير ماليه كل من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الحقوق </a:t>
            </a:r>
            <a:r>
              <a:rPr lang="ar-SA" sz="2800" dirty="0" err="1" smtClean="0">
                <a:solidFill>
                  <a:schemeClr val="tx1"/>
                </a:solidFill>
              </a:rPr>
              <a:t>السياسيه</a:t>
            </a:r>
            <a:r>
              <a:rPr lang="ar-SA" sz="2800" dirty="0" smtClean="0">
                <a:solidFill>
                  <a:schemeClr val="tx1"/>
                </a:solidFill>
              </a:rPr>
              <a:t>.</a:t>
            </a:r>
            <a:br>
              <a:rPr lang="ar-SA" sz="2800" dirty="0" smtClean="0">
                <a:solidFill>
                  <a:schemeClr val="tx1"/>
                </a:solidFill>
              </a:rPr>
            </a:br>
            <a:r>
              <a:rPr lang="ar-SA" sz="2800" dirty="0" smtClean="0">
                <a:solidFill>
                  <a:schemeClr val="tx1"/>
                </a:solidFill>
              </a:rPr>
              <a:t>الحقوق </a:t>
            </a:r>
            <a:r>
              <a:rPr lang="ar-SA" sz="2800" dirty="0" err="1" smtClean="0">
                <a:solidFill>
                  <a:schemeClr val="tx1"/>
                </a:solidFill>
              </a:rPr>
              <a:t>اللصيقه</a:t>
            </a:r>
            <a:r>
              <a:rPr lang="ar-SA" sz="2800" dirty="0" smtClean="0">
                <a:solidFill>
                  <a:schemeClr val="tx1"/>
                </a:solidFill>
              </a:rPr>
              <a:t> </a:t>
            </a:r>
            <a:r>
              <a:rPr lang="ar-SA" sz="2800" dirty="0" err="1" smtClean="0">
                <a:solidFill>
                  <a:schemeClr val="tx1"/>
                </a:solidFill>
              </a:rPr>
              <a:t>بالشخصيه</a:t>
            </a:r>
            <a:r>
              <a:rPr lang="ar-SA" sz="2800" dirty="0" smtClean="0">
                <a:solidFill>
                  <a:schemeClr val="tx1"/>
                </a:solidFill>
              </a:rPr>
              <a:t>.</a:t>
            </a:r>
            <a:br>
              <a:rPr lang="ar-SA" sz="2800" dirty="0" smtClean="0">
                <a:solidFill>
                  <a:schemeClr val="tx1"/>
                </a:solidFill>
              </a:rPr>
            </a:br>
            <a:r>
              <a:rPr lang="ar-SA" sz="2800" dirty="0" smtClean="0">
                <a:solidFill>
                  <a:schemeClr val="tx1"/>
                </a:solidFill>
              </a:rPr>
              <a:t>حقوق </a:t>
            </a:r>
            <a:r>
              <a:rPr lang="ar-SA" sz="2800" dirty="0" err="1" smtClean="0">
                <a:solidFill>
                  <a:schemeClr val="tx1"/>
                </a:solidFill>
              </a:rPr>
              <a:t>الاسره</a:t>
            </a:r>
            <a:r>
              <a:rPr lang="ar-SA" sz="2800" dirty="0" smtClean="0">
                <a:solidFill>
                  <a:schemeClr val="tx1"/>
                </a:solidFill>
              </a:rPr>
              <a:t>.</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a:t>
            </a:fld>
            <a:endParaRPr lang="ar-SA"/>
          </a:p>
        </p:txBody>
      </p:sp>
    </p:spTree>
    <p:extLst>
      <p:ext uri="{BB962C8B-B14F-4D97-AF65-F5344CB8AC3E}">
        <p14:creationId xmlns:p14="http://schemas.microsoft.com/office/powerpoint/2010/main" val="1403564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071678"/>
            <a:ext cx="8229600" cy="4786322"/>
          </a:xfrm>
        </p:spPr>
        <p:txBody>
          <a:bodyPr>
            <a:normAutofit/>
          </a:bodyPr>
          <a:lstStyle/>
          <a:p>
            <a:pPr algn="r"/>
            <a:r>
              <a:rPr lang="ar-SA" sz="2400" u="sng" dirty="0" smtClean="0">
                <a:solidFill>
                  <a:schemeClr val="accent2">
                    <a:lumMod val="75000"/>
                  </a:schemeClr>
                </a:solidFill>
              </a:rPr>
              <a:t>1- الحقوق </a:t>
            </a:r>
            <a:r>
              <a:rPr lang="ar-SA" sz="2400" u="sng" dirty="0" err="1" smtClean="0">
                <a:solidFill>
                  <a:schemeClr val="accent2">
                    <a:lumMod val="75000"/>
                  </a:schemeClr>
                </a:solidFill>
              </a:rPr>
              <a:t>السياسيه</a:t>
            </a:r>
            <a:r>
              <a:rPr lang="ar-SA" sz="2400" u="sng" dirty="0" smtClean="0">
                <a:solidFill>
                  <a:schemeClr val="accent2">
                    <a:lumMod val="75000"/>
                  </a:schemeClr>
                </a:solidFill>
              </a:rPr>
              <a:t>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وهي الحقوق التي يقررها القانون لبعض </a:t>
            </a:r>
            <a:r>
              <a:rPr lang="ar-SA" sz="2400" dirty="0" err="1" smtClean="0">
                <a:solidFill>
                  <a:schemeClr val="tx1"/>
                </a:solidFill>
              </a:rPr>
              <a:t>الاشخاص</a:t>
            </a:r>
            <a:r>
              <a:rPr lang="ar-SA" sz="2400" dirty="0" smtClean="0">
                <a:solidFill>
                  <a:schemeClr val="tx1"/>
                </a:solidFill>
              </a:rPr>
              <a:t> </a:t>
            </a:r>
            <a:r>
              <a:rPr lang="ar-SA" sz="2400" dirty="0" err="1" smtClean="0">
                <a:solidFill>
                  <a:schemeClr val="tx1"/>
                </a:solidFill>
              </a:rPr>
              <a:t>بااعتبارهم</a:t>
            </a:r>
            <a:r>
              <a:rPr lang="ar-SA" sz="2400" dirty="0" smtClean="0">
                <a:solidFill>
                  <a:schemeClr val="tx1"/>
                </a:solidFill>
              </a:rPr>
              <a:t> منتمين الى بلد معين، تخولهم هذه الحقوق </a:t>
            </a:r>
            <a:r>
              <a:rPr lang="ar-SA" sz="2400" dirty="0" err="1" smtClean="0">
                <a:solidFill>
                  <a:schemeClr val="tx1"/>
                </a:solidFill>
              </a:rPr>
              <a:t>المساهمه</a:t>
            </a:r>
            <a:r>
              <a:rPr lang="ar-SA" sz="2400" dirty="0" smtClean="0">
                <a:solidFill>
                  <a:schemeClr val="tx1"/>
                </a:solidFill>
              </a:rPr>
              <a:t> في </a:t>
            </a:r>
            <a:r>
              <a:rPr lang="ar-SA" sz="2400" dirty="0" err="1" smtClean="0">
                <a:solidFill>
                  <a:schemeClr val="tx1"/>
                </a:solidFill>
              </a:rPr>
              <a:t>ادارة</a:t>
            </a:r>
            <a:r>
              <a:rPr lang="ar-SA" sz="2400" dirty="0" smtClean="0">
                <a:solidFill>
                  <a:schemeClr val="tx1"/>
                </a:solidFill>
              </a:rPr>
              <a:t> شؤون البلاد.</a:t>
            </a:r>
            <a:br>
              <a:rPr lang="ar-SA" sz="2400" dirty="0" smtClean="0">
                <a:solidFill>
                  <a:schemeClr val="tx1"/>
                </a:solidFill>
              </a:rPr>
            </a:br>
            <a:r>
              <a:rPr lang="ar-SA" sz="2400" dirty="0" smtClean="0">
                <a:solidFill>
                  <a:schemeClr val="tx1"/>
                </a:solidFill>
              </a:rPr>
              <a:t>ومثلها حق الانتخابات وحق الترشيح وحق تولي الوظائف </a:t>
            </a:r>
            <a:r>
              <a:rPr lang="ar-SA" sz="2400" dirty="0" err="1" smtClean="0">
                <a:solidFill>
                  <a:schemeClr val="tx1"/>
                </a:solidFill>
              </a:rPr>
              <a:t>العامه</a:t>
            </a:r>
            <a:r>
              <a:rPr lang="ar-SA" sz="2400" dirty="0" smtClean="0">
                <a:solidFill>
                  <a:schemeClr val="tx1"/>
                </a:solidFill>
              </a:rPr>
              <a:t>.</a:t>
            </a:r>
            <a:br>
              <a:rPr lang="ar-SA" sz="2400" dirty="0" smtClean="0">
                <a:solidFill>
                  <a:schemeClr val="tx1"/>
                </a:solidFill>
              </a:rPr>
            </a:br>
            <a:r>
              <a:rPr lang="ar-SA" sz="2400" dirty="0" smtClean="0">
                <a:solidFill>
                  <a:schemeClr val="tx1"/>
                </a:solidFill>
              </a:rPr>
              <a:t>هذه الحقوق </a:t>
            </a:r>
            <a:r>
              <a:rPr lang="ar-SA" sz="2400" dirty="0" err="1" smtClean="0">
                <a:solidFill>
                  <a:schemeClr val="tx1"/>
                </a:solidFill>
              </a:rPr>
              <a:t>قاصره</a:t>
            </a:r>
            <a:r>
              <a:rPr lang="ar-SA" sz="2400" dirty="0" smtClean="0">
                <a:solidFill>
                  <a:schemeClr val="tx1"/>
                </a:solidFill>
              </a:rPr>
              <a:t> على المواطنين دون </a:t>
            </a:r>
            <a:r>
              <a:rPr lang="ar-SA" sz="2400" dirty="0" err="1" smtClean="0">
                <a:solidFill>
                  <a:schemeClr val="tx1"/>
                </a:solidFill>
              </a:rPr>
              <a:t>الاجانب</a:t>
            </a:r>
            <a:r>
              <a:rPr lang="ar-SA" sz="2400" dirty="0" smtClean="0">
                <a:solidFill>
                  <a:schemeClr val="tx1"/>
                </a:solidFill>
              </a:rPr>
              <a:t> فإنها </a:t>
            </a:r>
            <a:r>
              <a:rPr lang="ar-SA" sz="2400" dirty="0" err="1" smtClean="0">
                <a:solidFill>
                  <a:schemeClr val="tx1"/>
                </a:solidFill>
              </a:rPr>
              <a:t>لاتثبت</a:t>
            </a:r>
            <a:r>
              <a:rPr lang="ar-SA" sz="2400" dirty="0" smtClean="0">
                <a:solidFill>
                  <a:schemeClr val="tx1"/>
                </a:solidFill>
              </a:rPr>
              <a:t> لكل المواطنين </a:t>
            </a:r>
            <a:r>
              <a:rPr lang="ar-SA" sz="2400" dirty="0" err="1" smtClean="0">
                <a:solidFill>
                  <a:schemeClr val="tx1"/>
                </a:solidFill>
              </a:rPr>
              <a:t>وانما</a:t>
            </a:r>
            <a:r>
              <a:rPr lang="ar-SA" sz="2400" dirty="0" smtClean="0">
                <a:solidFill>
                  <a:schemeClr val="tx1"/>
                </a:solidFill>
              </a:rPr>
              <a:t> تثبت لمن توافرت فيه شروط معينه </a:t>
            </a:r>
            <a:r>
              <a:rPr lang="ar-SA" sz="2400" dirty="0" err="1" smtClean="0">
                <a:solidFill>
                  <a:schemeClr val="tx1"/>
                </a:solidFill>
              </a:rPr>
              <a:t>كااشتراط</a:t>
            </a:r>
            <a:r>
              <a:rPr lang="ar-SA" sz="2400" dirty="0" smtClean="0">
                <a:solidFill>
                  <a:schemeClr val="tx1"/>
                </a:solidFill>
              </a:rPr>
              <a:t> العمر مثلا .</a:t>
            </a:r>
            <a:br>
              <a:rPr lang="ar-SA" sz="2400" dirty="0" smtClean="0">
                <a:solidFill>
                  <a:schemeClr val="tx1"/>
                </a:solidFill>
              </a:rPr>
            </a:br>
            <a:r>
              <a:rPr lang="ar-SA" sz="2400" dirty="0" smtClean="0">
                <a:solidFill>
                  <a:schemeClr val="tx1"/>
                </a:solidFill>
              </a:rPr>
              <a:t>ويتولى القانون </a:t>
            </a:r>
            <a:r>
              <a:rPr lang="ar-SA" sz="2400" dirty="0" err="1" smtClean="0">
                <a:solidFill>
                  <a:schemeClr val="tx1"/>
                </a:solidFill>
              </a:rPr>
              <a:t>الاداري</a:t>
            </a:r>
            <a:r>
              <a:rPr lang="ar-SA" sz="2400" dirty="0" smtClean="0">
                <a:solidFill>
                  <a:schemeClr val="tx1"/>
                </a:solidFill>
              </a:rPr>
              <a:t> والقانون الدستوري في </a:t>
            </a:r>
            <a:r>
              <a:rPr lang="ar-SA" sz="2400" dirty="0" err="1" smtClean="0">
                <a:solidFill>
                  <a:schemeClr val="tx1"/>
                </a:solidFill>
              </a:rPr>
              <a:t>الدوله</a:t>
            </a:r>
            <a:r>
              <a:rPr lang="ar-SA" sz="2400" dirty="0" smtClean="0">
                <a:solidFill>
                  <a:schemeClr val="tx1"/>
                </a:solidFill>
              </a:rPr>
              <a:t> تحديد هذه الحقوق وكيفية ممارستها.</a:t>
            </a: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Tree>
    <p:extLst>
      <p:ext uri="{BB962C8B-B14F-4D97-AF65-F5344CB8AC3E}">
        <p14:creationId xmlns:p14="http://schemas.microsoft.com/office/powerpoint/2010/main" val="3327762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500570"/>
          </a:xfrm>
        </p:spPr>
        <p:txBody>
          <a:bodyPr>
            <a:normAutofit/>
          </a:bodyPr>
          <a:lstStyle/>
          <a:p>
            <a:pPr algn="r"/>
            <a:r>
              <a:rPr lang="ar-SA" sz="2800" u="sng" dirty="0" smtClean="0">
                <a:solidFill>
                  <a:schemeClr val="accent2">
                    <a:lumMod val="75000"/>
                  </a:schemeClr>
                </a:solidFill>
              </a:rPr>
              <a:t>2-الحقوق </a:t>
            </a:r>
            <a:r>
              <a:rPr lang="ar-SA" sz="2800" u="sng" dirty="0" err="1" smtClean="0">
                <a:solidFill>
                  <a:schemeClr val="accent2">
                    <a:lumMod val="75000"/>
                  </a:schemeClr>
                </a:solidFill>
              </a:rPr>
              <a:t>اللصيقه</a:t>
            </a:r>
            <a:r>
              <a:rPr lang="ar-SA" sz="2800" u="sng" dirty="0" smtClean="0">
                <a:solidFill>
                  <a:schemeClr val="accent2">
                    <a:lumMod val="75000"/>
                  </a:schemeClr>
                </a:solidFill>
              </a:rPr>
              <a:t>  </a:t>
            </a:r>
            <a:r>
              <a:rPr lang="ar-SA" sz="2800" u="sng" dirty="0" err="1" smtClean="0">
                <a:solidFill>
                  <a:schemeClr val="accent2">
                    <a:lumMod val="75000"/>
                  </a:schemeClr>
                </a:solidFill>
              </a:rPr>
              <a:t>بالشخصيه</a:t>
            </a:r>
            <a:r>
              <a:rPr lang="ar-SA" sz="2800" u="sng" dirty="0" smtClean="0">
                <a:solidFill>
                  <a:schemeClr val="accent2">
                    <a:lumMod val="75000"/>
                  </a:schemeClr>
                </a:solidFill>
              </a:rPr>
              <a:t>:</a:t>
            </a: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tx1"/>
                </a:solidFill>
              </a:rPr>
              <a:t>وهي الحقوق التي تثبت للشخص </a:t>
            </a:r>
            <a:r>
              <a:rPr lang="ar-SA" sz="2800" dirty="0" err="1" smtClean="0">
                <a:solidFill>
                  <a:schemeClr val="tx1"/>
                </a:solidFill>
              </a:rPr>
              <a:t>بااعتباره</a:t>
            </a:r>
            <a:r>
              <a:rPr lang="ar-SA" sz="2800" dirty="0" smtClean="0">
                <a:solidFill>
                  <a:schemeClr val="tx1"/>
                </a:solidFill>
              </a:rPr>
              <a:t> </a:t>
            </a:r>
            <a:r>
              <a:rPr lang="ar-SA" sz="2800" dirty="0" err="1" smtClean="0">
                <a:solidFill>
                  <a:schemeClr val="tx1"/>
                </a:solidFill>
              </a:rPr>
              <a:t>انسانا</a:t>
            </a:r>
            <a:r>
              <a:rPr lang="ar-SA" sz="2800" dirty="0" smtClean="0">
                <a:solidFill>
                  <a:schemeClr val="tx1"/>
                </a:solidFill>
              </a:rPr>
              <a:t> وبغض النظر عن مدى توافر رابطه </a:t>
            </a:r>
            <a:r>
              <a:rPr lang="ar-SA" sz="2800" dirty="0" err="1" smtClean="0">
                <a:solidFill>
                  <a:schemeClr val="tx1"/>
                </a:solidFill>
              </a:rPr>
              <a:t>الجنسيه</a:t>
            </a:r>
            <a:r>
              <a:rPr lang="ar-SA" sz="2800" dirty="0" smtClean="0">
                <a:solidFill>
                  <a:schemeClr val="tx1"/>
                </a:solidFill>
              </a:rPr>
              <a:t> في </a:t>
            </a:r>
            <a:r>
              <a:rPr lang="ar-SA" sz="2800" dirty="0" err="1" smtClean="0">
                <a:solidFill>
                  <a:schemeClr val="tx1"/>
                </a:solidFill>
              </a:rPr>
              <a:t>الدوله</a:t>
            </a:r>
            <a:r>
              <a:rPr lang="ar-SA" sz="2800" dirty="0" smtClean="0">
                <a:solidFill>
                  <a:schemeClr val="tx1"/>
                </a:solidFill>
              </a:rPr>
              <a:t> التي يقيم فيه الشخص من عدمها. فهي تتناول مقومات وعناصر هذه </a:t>
            </a:r>
            <a:r>
              <a:rPr lang="ar-SA" sz="2800" dirty="0" err="1" smtClean="0">
                <a:solidFill>
                  <a:schemeClr val="tx1"/>
                </a:solidFill>
              </a:rPr>
              <a:t>الشخصيه</a:t>
            </a:r>
            <a:r>
              <a:rPr lang="ar-SA" sz="2800" dirty="0" smtClean="0">
                <a:solidFill>
                  <a:schemeClr val="tx1"/>
                </a:solidFill>
              </a:rPr>
              <a:t> </a:t>
            </a:r>
            <a:r>
              <a:rPr lang="ar-SA" sz="2800" dirty="0" err="1" smtClean="0">
                <a:solidFill>
                  <a:schemeClr val="tx1"/>
                </a:solidFill>
              </a:rPr>
              <a:t>الانسانيه</a:t>
            </a:r>
            <a:r>
              <a:rPr lang="ar-SA" sz="2800" dirty="0" smtClean="0">
                <a:solidFill>
                  <a:schemeClr val="tx1"/>
                </a:solidFill>
              </a:rPr>
              <a:t> في مظاهر </a:t>
            </a:r>
            <a:r>
              <a:rPr lang="ar-SA" sz="2800" dirty="0" err="1" smtClean="0">
                <a:solidFill>
                  <a:schemeClr val="tx1"/>
                </a:solidFill>
              </a:rPr>
              <a:t>مختلفه</a:t>
            </a:r>
            <a:r>
              <a:rPr lang="ar-SA" sz="2800" dirty="0" smtClean="0">
                <a:solidFill>
                  <a:schemeClr val="tx1"/>
                </a:solidFill>
              </a:rPr>
              <a:t>.</a:t>
            </a:r>
            <a:br>
              <a:rPr lang="ar-SA" sz="2800" dirty="0" smtClean="0">
                <a:solidFill>
                  <a:schemeClr val="tx1"/>
                </a:solidFill>
              </a:rPr>
            </a:br>
            <a:r>
              <a:rPr lang="ar-SA" sz="2800" dirty="0" smtClean="0">
                <a:solidFill>
                  <a:schemeClr val="tx1"/>
                </a:solidFill>
              </a:rPr>
              <a:t>وبالتالي يتمتع بهذه الحقوق المواطنون </a:t>
            </a:r>
            <a:r>
              <a:rPr lang="ar-SA" sz="2800" dirty="0" err="1" smtClean="0">
                <a:solidFill>
                  <a:schemeClr val="tx1"/>
                </a:solidFill>
              </a:rPr>
              <a:t>والاجانب</a:t>
            </a:r>
            <a:r>
              <a:rPr lang="ar-SA" sz="2800" dirty="0" smtClean="0">
                <a:solidFill>
                  <a:schemeClr val="tx1"/>
                </a:solidFill>
              </a:rPr>
              <a:t> على حد سواء. </a:t>
            </a:r>
            <a:br>
              <a:rPr lang="ar-SA" sz="2800" dirty="0" smtClean="0">
                <a:solidFill>
                  <a:schemeClr val="tx1"/>
                </a:solidFill>
              </a:rPr>
            </a:br>
            <a:r>
              <a:rPr lang="ar-SA" sz="2800" dirty="0" smtClean="0">
                <a:solidFill>
                  <a:schemeClr val="tx1"/>
                </a:solidFill>
              </a:rPr>
              <a:t>وهي تنقسم الى:</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4</a:t>
            </a:fld>
            <a:endParaRPr lang="ar-SA"/>
          </a:p>
        </p:txBody>
      </p:sp>
    </p:spTree>
    <p:extLst>
      <p:ext uri="{BB962C8B-B14F-4D97-AF65-F5344CB8AC3E}">
        <p14:creationId xmlns:p14="http://schemas.microsoft.com/office/powerpoint/2010/main" val="728030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5143512"/>
          </a:xfrm>
        </p:spPr>
        <p:txBody>
          <a:bodyPr>
            <a:normAutofit/>
          </a:bodyPr>
          <a:lstStyle/>
          <a:p>
            <a:pPr algn="r"/>
            <a:r>
              <a:rPr lang="ar-SA" sz="2800" u="sng" dirty="0" smtClean="0">
                <a:solidFill>
                  <a:schemeClr val="tx1"/>
                </a:solidFill>
              </a:rPr>
              <a:t>- </a:t>
            </a:r>
            <a:r>
              <a:rPr lang="ar-SA" sz="2800" u="sng" dirty="0" err="1" smtClean="0">
                <a:solidFill>
                  <a:schemeClr val="tx1"/>
                </a:solidFill>
              </a:rPr>
              <a:t>الحمايه</a:t>
            </a:r>
            <a:r>
              <a:rPr lang="ar-SA" sz="2800" u="sng" dirty="0" smtClean="0">
                <a:solidFill>
                  <a:schemeClr val="tx1"/>
                </a:solidFill>
              </a:rPr>
              <a:t> الماديه </a:t>
            </a:r>
            <a:r>
              <a:rPr lang="ar-SA" sz="2800" u="sng" dirty="0" err="1" smtClean="0">
                <a:solidFill>
                  <a:schemeClr val="tx1"/>
                </a:solidFill>
              </a:rPr>
              <a:t>للانسان</a:t>
            </a:r>
            <a:r>
              <a:rPr lang="ar-SA" sz="2800" u="sng" dirty="0" smtClean="0">
                <a:solidFill>
                  <a:schemeClr val="tx1"/>
                </a:solidFill>
              </a:rPr>
              <a:t> :</a:t>
            </a:r>
            <a:r>
              <a:rPr lang="ar-SA" sz="2800" dirty="0" smtClean="0">
                <a:solidFill>
                  <a:schemeClr val="tx1"/>
                </a:solidFill>
              </a:rPr>
              <a:t/>
            </a:r>
            <a:br>
              <a:rPr lang="ar-SA" sz="2800" dirty="0" smtClean="0">
                <a:solidFill>
                  <a:schemeClr val="tx1"/>
                </a:solidFill>
              </a:rPr>
            </a:br>
            <a:r>
              <a:rPr lang="ar-SA" sz="2800" dirty="0" smtClean="0">
                <a:solidFill>
                  <a:schemeClr val="tx1"/>
                </a:solidFill>
              </a:rPr>
              <a:t>يأتي في طليعة الحقوق </a:t>
            </a:r>
            <a:r>
              <a:rPr lang="ar-SA" sz="2800" dirty="0" err="1" smtClean="0">
                <a:solidFill>
                  <a:schemeClr val="tx1"/>
                </a:solidFill>
              </a:rPr>
              <a:t>الصيقه</a:t>
            </a:r>
            <a:r>
              <a:rPr lang="ar-SA" sz="2800" dirty="0" smtClean="0">
                <a:solidFill>
                  <a:schemeClr val="tx1"/>
                </a:solidFill>
              </a:rPr>
              <a:t> </a:t>
            </a:r>
            <a:r>
              <a:rPr lang="ar-SA" sz="2800" dirty="0" err="1" smtClean="0">
                <a:solidFill>
                  <a:schemeClr val="tx1"/>
                </a:solidFill>
              </a:rPr>
              <a:t>بالشخصيه</a:t>
            </a:r>
            <a:r>
              <a:rPr lang="ar-SA" sz="2800" dirty="0" smtClean="0">
                <a:solidFill>
                  <a:schemeClr val="tx1"/>
                </a:solidFill>
              </a:rPr>
              <a:t> حق </a:t>
            </a:r>
            <a:r>
              <a:rPr lang="ar-SA" sz="2800" dirty="0" err="1" smtClean="0">
                <a:solidFill>
                  <a:schemeClr val="tx1"/>
                </a:solidFill>
              </a:rPr>
              <a:t>الانسان</a:t>
            </a:r>
            <a:r>
              <a:rPr lang="ar-SA" sz="2800" dirty="0" smtClean="0">
                <a:solidFill>
                  <a:schemeClr val="tx1"/>
                </a:solidFill>
              </a:rPr>
              <a:t> في الحياة وحقه في سلامة جسمه بأعضائه </a:t>
            </a:r>
            <a:r>
              <a:rPr lang="ar-SA" sz="2800" dirty="0" err="1" smtClean="0">
                <a:solidFill>
                  <a:schemeClr val="tx1"/>
                </a:solidFill>
              </a:rPr>
              <a:t>المختلفه</a:t>
            </a:r>
            <a:r>
              <a:rPr lang="ar-SA" sz="2800" dirty="0" smtClean="0">
                <a:solidFill>
                  <a:schemeClr val="tx1"/>
                </a:solidFill>
              </a:rPr>
              <a:t> من أي اعتداء يقع عليه.</a:t>
            </a:r>
            <a:br>
              <a:rPr lang="ar-SA" sz="2800" dirty="0" smtClean="0">
                <a:solidFill>
                  <a:schemeClr val="tx1"/>
                </a:solidFill>
              </a:rPr>
            </a:br>
            <a:r>
              <a:rPr lang="ar-SA" sz="2800" dirty="0" smtClean="0">
                <a:solidFill>
                  <a:schemeClr val="tx1"/>
                </a:solidFill>
              </a:rPr>
              <a:t>فمقتضى هذا الحق وجوب امتناع </a:t>
            </a:r>
            <a:r>
              <a:rPr lang="ar-SA" sz="2800" dirty="0" err="1" smtClean="0">
                <a:solidFill>
                  <a:schemeClr val="tx1"/>
                </a:solidFill>
              </a:rPr>
              <a:t>الاخرين</a:t>
            </a:r>
            <a:r>
              <a:rPr lang="ar-SA" sz="2800" dirty="0" smtClean="0">
                <a:solidFill>
                  <a:schemeClr val="tx1"/>
                </a:solidFill>
              </a:rPr>
              <a:t> عن المساس </a:t>
            </a:r>
            <a:r>
              <a:rPr lang="ar-SA" sz="2800" dirty="0" err="1" smtClean="0">
                <a:solidFill>
                  <a:schemeClr val="tx1"/>
                </a:solidFill>
              </a:rPr>
              <a:t>به</a:t>
            </a:r>
            <a:r>
              <a:rPr lang="ar-SA" sz="2800" dirty="0" smtClean="0">
                <a:solidFill>
                  <a:schemeClr val="tx1"/>
                </a:solidFill>
              </a:rPr>
              <a:t>، </a:t>
            </a:r>
            <a:r>
              <a:rPr lang="ar-SA" sz="2800" dirty="0" err="1" smtClean="0">
                <a:solidFill>
                  <a:schemeClr val="tx1"/>
                </a:solidFill>
              </a:rPr>
              <a:t>او</a:t>
            </a:r>
            <a:r>
              <a:rPr lang="ar-SA" sz="2800" dirty="0" smtClean="0">
                <a:solidFill>
                  <a:schemeClr val="tx1"/>
                </a:solidFill>
              </a:rPr>
              <a:t> الاعتداء عليه بأي صوره من صور الاعتداء ، سواء بالقتل </a:t>
            </a:r>
            <a:r>
              <a:rPr lang="ar-SA" sz="2800" dirty="0" err="1" smtClean="0">
                <a:solidFill>
                  <a:schemeClr val="tx1"/>
                </a:solidFill>
              </a:rPr>
              <a:t>او</a:t>
            </a:r>
            <a:r>
              <a:rPr lang="ar-SA" sz="2800" dirty="0" smtClean="0">
                <a:solidFill>
                  <a:schemeClr val="tx1"/>
                </a:solidFill>
              </a:rPr>
              <a:t> الجرح </a:t>
            </a:r>
            <a:r>
              <a:rPr lang="ar-SA" sz="2800" dirty="0" err="1" smtClean="0">
                <a:solidFill>
                  <a:schemeClr val="tx1"/>
                </a:solidFill>
              </a:rPr>
              <a:t>او</a:t>
            </a:r>
            <a:r>
              <a:rPr lang="ar-SA" sz="2800" dirty="0" smtClean="0">
                <a:solidFill>
                  <a:schemeClr val="tx1"/>
                </a:solidFill>
              </a:rPr>
              <a:t> الضرب ، حيث يولد </a:t>
            </a:r>
            <a:r>
              <a:rPr lang="ar-SA" sz="2800" dirty="0" err="1" smtClean="0">
                <a:solidFill>
                  <a:schemeClr val="tx1"/>
                </a:solidFill>
              </a:rPr>
              <a:t>الاعنداء</a:t>
            </a:r>
            <a:r>
              <a:rPr lang="ar-SA" sz="2800" dirty="0" smtClean="0">
                <a:solidFill>
                  <a:schemeClr val="tx1"/>
                </a:solidFill>
              </a:rPr>
              <a:t> على أي حال تم </a:t>
            </a:r>
            <a:r>
              <a:rPr lang="ar-SA" sz="2800" dirty="0" err="1" smtClean="0">
                <a:solidFill>
                  <a:schemeClr val="tx1"/>
                </a:solidFill>
              </a:rPr>
              <a:t>مسؤوليه</a:t>
            </a:r>
            <a:r>
              <a:rPr lang="ar-SA" sz="2800" dirty="0" smtClean="0">
                <a:solidFill>
                  <a:schemeClr val="tx1"/>
                </a:solidFill>
              </a:rPr>
              <a:t> </a:t>
            </a:r>
            <a:r>
              <a:rPr lang="ar-SA" sz="2800" dirty="0" err="1" smtClean="0">
                <a:solidFill>
                  <a:schemeClr val="tx1"/>
                </a:solidFill>
              </a:rPr>
              <a:t>جنائيه</a:t>
            </a:r>
            <a:r>
              <a:rPr lang="ar-SA" sz="2800" dirty="0" smtClean="0">
                <a:solidFill>
                  <a:schemeClr val="tx1"/>
                </a:solidFill>
              </a:rPr>
              <a:t>.</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5</a:t>
            </a:fld>
            <a:endParaRPr lang="ar-SA"/>
          </a:p>
        </p:txBody>
      </p:sp>
    </p:spTree>
    <p:extLst>
      <p:ext uri="{BB962C8B-B14F-4D97-AF65-F5344CB8AC3E}">
        <p14:creationId xmlns:p14="http://schemas.microsoft.com/office/powerpoint/2010/main" val="3021257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00306"/>
            <a:ext cx="8229600" cy="4143404"/>
          </a:xfrm>
        </p:spPr>
        <p:txBody>
          <a:bodyPr>
            <a:normAutofit/>
          </a:bodyPr>
          <a:lstStyle/>
          <a:p>
            <a:pPr algn="r"/>
            <a:r>
              <a:rPr lang="ar-SA" sz="2800" u="sng" dirty="0" smtClean="0">
                <a:solidFill>
                  <a:schemeClr val="tx1"/>
                </a:solidFill>
              </a:rPr>
              <a:t>- </a:t>
            </a:r>
            <a:r>
              <a:rPr lang="ar-SA" sz="2800" u="sng" dirty="0" err="1" smtClean="0">
                <a:solidFill>
                  <a:schemeClr val="tx1"/>
                </a:solidFill>
              </a:rPr>
              <a:t>الحمايه</a:t>
            </a:r>
            <a:r>
              <a:rPr lang="ar-SA" sz="2800" u="sng" dirty="0" smtClean="0">
                <a:solidFill>
                  <a:schemeClr val="tx1"/>
                </a:solidFill>
              </a:rPr>
              <a:t> </a:t>
            </a:r>
            <a:r>
              <a:rPr lang="ar-SA" sz="2800" u="sng" dirty="0" err="1" smtClean="0">
                <a:solidFill>
                  <a:schemeClr val="tx1"/>
                </a:solidFill>
              </a:rPr>
              <a:t>المعنويه</a:t>
            </a:r>
            <a:r>
              <a:rPr lang="ar-SA" sz="2800" u="sng" dirty="0" smtClean="0">
                <a:solidFill>
                  <a:schemeClr val="tx1"/>
                </a:solidFill>
              </a:rPr>
              <a:t> </a:t>
            </a:r>
            <a:r>
              <a:rPr lang="ar-SA" sz="2800" u="sng" dirty="0" err="1" smtClean="0">
                <a:solidFill>
                  <a:schemeClr val="tx1"/>
                </a:solidFill>
              </a:rPr>
              <a:t>للانسان</a:t>
            </a:r>
            <a:r>
              <a:rPr lang="ar-SA" sz="2800" u="sng" dirty="0" smtClean="0">
                <a:solidFill>
                  <a:schemeClr val="tx1"/>
                </a:solidFill>
              </a:rPr>
              <a:t> :</a:t>
            </a:r>
            <a:r>
              <a:rPr lang="ar-SA" sz="2800" dirty="0" smtClean="0">
                <a:solidFill>
                  <a:schemeClr val="tx1"/>
                </a:solidFill>
              </a:rPr>
              <a:t/>
            </a:r>
            <a:br>
              <a:rPr lang="ar-SA" sz="2800" dirty="0" smtClean="0">
                <a:solidFill>
                  <a:schemeClr val="tx1"/>
                </a:solidFill>
              </a:rPr>
            </a:br>
            <a:r>
              <a:rPr lang="ar-SA" sz="2800" dirty="0" smtClean="0">
                <a:solidFill>
                  <a:schemeClr val="tx1"/>
                </a:solidFill>
              </a:rPr>
              <a:t>تتناول </a:t>
            </a:r>
            <a:r>
              <a:rPr lang="ar-SA" sz="2800" dirty="0" err="1" smtClean="0">
                <a:solidFill>
                  <a:schemeClr val="tx1"/>
                </a:solidFill>
              </a:rPr>
              <a:t>الحمايه</a:t>
            </a:r>
            <a:r>
              <a:rPr lang="ar-SA" sz="2800" dirty="0" smtClean="0">
                <a:solidFill>
                  <a:schemeClr val="tx1"/>
                </a:solidFill>
              </a:rPr>
              <a:t> </a:t>
            </a:r>
            <a:r>
              <a:rPr lang="ar-SA" sz="2800" dirty="0" err="1" smtClean="0">
                <a:solidFill>
                  <a:schemeClr val="tx1"/>
                </a:solidFill>
              </a:rPr>
              <a:t>المعنويه</a:t>
            </a:r>
            <a:r>
              <a:rPr lang="ar-SA" sz="2800" dirty="0" smtClean="0">
                <a:solidFill>
                  <a:schemeClr val="tx1"/>
                </a:solidFill>
              </a:rPr>
              <a:t> </a:t>
            </a:r>
            <a:r>
              <a:rPr lang="ar-SA" sz="2800" dirty="0" err="1" smtClean="0">
                <a:solidFill>
                  <a:schemeClr val="tx1"/>
                </a:solidFill>
              </a:rPr>
              <a:t>للانسان</a:t>
            </a:r>
            <a:r>
              <a:rPr lang="ar-SA" sz="2800" dirty="0" smtClean="0">
                <a:solidFill>
                  <a:schemeClr val="tx1"/>
                </a:solidFill>
              </a:rPr>
              <a:t> المقومات </a:t>
            </a:r>
            <a:r>
              <a:rPr lang="ar-SA" sz="2800" dirty="0" err="1" smtClean="0">
                <a:solidFill>
                  <a:schemeClr val="tx1"/>
                </a:solidFill>
              </a:rPr>
              <a:t>اللازمه</a:t>
            </a:r>
            <a:r>
              <a:rPr lang="ar-SA" sz="2800" dirty="0" smtClean="0">
                <a:solidFill>
                  <a:schemeClr val="tx1"/>
                </a:solidFill>
              </a:rPr>
              <a:t> لشخصه من </a:t>
            </a:r>
            <a:r>
              <a:rPr lang="ar-SA" sz="2800" dirty="0" err="1" smtClean="0">
                <a:solidFill>
                  <a:schemeClr val="tx1"/>
                </a:solidFill>
              </a:rPr>
              <a:t>الناحيه</a:t>
            </a:r>
            <a:r>
              <a:rPr lang="ar-SA" sz="2800" dirty="0" smtClean="0">
                <a:solidFill>
                  <a:schemeClr val="tx1"/>
                </a:solidFill>
              </a:rPr>
              <a:t> </a:t>
            </a:r>
            <a:r>
              <a:rPr lang="ar-SA" sz="2800" dirty="0" err="1" smtClean="0">
                <a:solidFill>
                  <a:schemeClr val="tx1"/>
                </a:solidFill>
              </a:rPr>
              <a:t>الادبيه</a:t>
            </a:r>
            <a:r>
              <a:rPr lang="ar-SA" sz="2800" dirty="0" smtClean="0">
                <a:solidFill>
                  <a:schemeClr val="tx1"/>
                </a:solidFill>
              </a:rPr>
              <a:t> </a:t>
            </a:r>
            <a:r>
              <a:rPr lang="ar-SA" sz="2800" dirty="0" err="1" smtClean="0">
                <a:solidFill>
                  <a:schemeClr val="tx1"/>
                </a:solidFill>
              </a:rPr>
              <a:t>والمعنويه</a:t>
            </a:r>
            <a:r>
              <a:rPr lang="ar-SA" sz="2800" dirty="0" smtClean="0">
                <a:solidFill>
                  <a:schemeClr val="tx1"/>
                </a:solidFill>
              </a:rPr>
              <a:t> التي </a:t>
            </a:r>
            <a:r>
              <a:rPr lang="ar-SA" sz="2800" dirty="0" err="1" smtClean="0">
                <a:solidFill>
                  <a:schemeClr val="tx1"/>
                </a:solidFill>
              </a:rPr>
              <a:t>لاغنى</a:t>
            </a:r>
            <a:r>
              <a:rPr lang="ar-SA" sz="2800" dirty="0" smtClean="0">
                <a:solidFill>
                  <a:schemeClr val="tx1"/>
                </a:solidFill>
              </a:rPr>
              <a:t> </a:t>
            </a:r>
            <a:r>
              <a:rPr lang="ar-SA" sz="2800" dirty="0" err="1" smtClean="0">
                <a:solidFill>
                  <a:schemeClr val="tx1"/>
                </a:solidFill>
              </a:rPr>
              <a:t>للانسان</a:t>
            </a:r>
            <a:r>
              <a:rPr lang="ar-SA" sz="2800" dirty="0" smtClean="0">
                <a:solidFill>
                  <a:schemeClr val="tx1"/>
                </a:solidFill>
              </a:rPr>
              <a:t> عنها للعيش وسط </a:t>
            </a:r>
            <a:r>
              <a:rPr lang="ar-SA" sz="2800" dirty="0" err="1" smtClean="0">
                <a:solidFill>
                  <a:schemeClr val="tx1"/>
                </a:solidFill>
              </a:rPr>
              <a:t>الجماعه</a:t>
            </a:r>
            <a:r>
              <a:rPr lang="ar-SA" sz="2800" dirty="0" smtClean="0">
                <a:solidFill>
                  <a:schemeClr val="tx1"/>
                </a:solidFill>
              </a:rPr>
              <a:t>.</a:t>
            </a:r>
            <a:br>
              <a:rPr lang="ar-SA" sz="2800" dirty="0" smtClean="0">
                <a:solidFill>
                  <a:schemeClr val="tx1"/>
                </a:solidFill>
              </a:rPr>
            </a:br>
            <a:r>
              <a:rPr lang="ar-SA" sz="2800" dirty="0" smtClean="0">
                <a:solidFill>
                  <a:schemeClr val="tx1"/>
                </a:solidFill>
              </a:rPr>
              <a:t>وتشمل هذه المقومات </a:t>
            </a:r>
            <a:r>
              <a:rPr lang="ar-SA" sz="2800" dirty="0" err="1" smtClean="0">
                <a:solidFill>
                  <a:schemeClr val="tx1"/>
                </a:solidFill>
              </a:rPr>
              <a:t>المعنويه</a:t>
            </a:r>
            <a:r>
              <a:rPr lang="ar-SA" sz="2800" dirty="0" smtClean="0">
                <a:solidFill>
                  <a:schemeClr val="tx1"/>
                </a:solidFill>
              </a:rPr>
              <a:t> على حق </a:t>
            </a:r>
            <a:r>
              <a:rPr lang="ar-SA" sz="2800" dirty="0" err="1" smtClean="0">
                <a:solidFill>
                  <a:schemeClr val="tx1"/>
                </a:solidFill>
              </a:rPr>
              <a:t>الانسان</a:t>
            </a:r>
            <a:r>
              <a:rPr lang="ar-SA" sz="2800" dirty="0" smtClean="0">
                <a:solidFill>
                  <a:schemeClr val="tx1"/>
                </a:solidFill>
              </a:rPr>
              <a:t> في الشرف </a:t>
            </a:r>
            <a:r>
              <a:rPr lang="ar-SA" sz="2800" dirty="0" err="1" smtClean="0">
                <a:solidFill>
                  <a:schemeClr val="tx1"/>
                </a:solidFill>
              </a:rPr>
              <a:t>والسمعه</a:t>
            </a:r>
            <a:r>
              <a:rPr lang="ar-SA" sz="2800" dirty="0" smtClean="0">
                <a:solidFill>
                  <a:schemeClr val="tx1"/>
                </a:solidFill>
              </a:rPr>
              <a:t> وحقه في عدم تشويه صورته ، وحقه في </a:t>
            </a:r>
            <a:r>
              <a:rPr lang="ar-SA" sz="2800" dirty="0" err="1" smtClean="0">
                <a:solidFill>
                  <a:schemeClr val="tx1"/>
                </a:solidFill>
              </a:rPr>
              <a:t>السريه</a:t>
            </a:r>
            <a:r>
              <a:rPr lang="ar-SA" sz="2800" dirty="0" smtClean="0">
                <a:solidFill>
                  <a:schemeClr val="tx1"/>
                </a:solidFill>
              </a:rPr>
              <a:t> ونسبة نتاجه الفكري </a:t>
            </a:r>
            <a:r>
              <a:rPr lang="ar-SA" sz="2800" dirty="0" err="1" smtClean="0">
                <a:solidFill>
                  <a:schemeClr val="tx1"/>
                </a:solidFill>
              </a:rPr>
              <a:t>اليه</a:t>
            </a:r>
            <a:r>
              <a:rPr lang="ar-SA" sz="2800" dirty="0" smtClean="0">
                <a:solidFill>
                  <a:schemeClr val="tx1"/>
                </a:solidFill>
              </a:rPr>
              <a:t>.</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6</a:t>
            </a:fld>
            <a:endParaRPr lang="ar-SA"/>
          </a:p>
        </p:txBody>
      </p:sp>
    </p:spTree>
    <p:extLst>
      <p:ext uri="{BB962C8B-B14F-4D97-AF65-F5344CB8AC3E}">
        <p14:creationId xmlns:p14="http://schemas.microsoft.com/office/powerpoint/2010/main" val="3356172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428736"/>
            <a:ext cx="8229600" cy="5429264"/>
          </a:xfrm>
        </p:spPr>
        <p:txBody>
          <a:bodyPr>
            <a:normAutofit/>
          </a:bodyPr>
          <a:lstStyle/>
          <a:p>
            <a:pPr algn="r"/>
            <a:r>
              <a:rPr lang="ar-SA" sz="2800" u="sng" dirty="0" smtClean="0">
                <a:solidFill>
                  <a:schemeClr val="accent2">
                    <a:lumMod val="75000"/>
                  </a:schemeClr>
                </a:solidFill>
              </a:rPr>
              <a:t>3-حقوق </a:t>
            </a:r>
            <a:r>
              <a:rPr lang="ar-SA" sz="2800" u="sng" dirty="0" err="1" smtClean="0">
                <a:solidFill>
                  <a:schemeClr val="accent2">
                    <a:lumMod val="75000"/>
                  </a:schemeClr>
                </a:solidFill>
              </a:rPr>
              <a:t>الاسره</a:t>
            </a:r>
            <a:r>
              <a:rPr lang="ar-SA" sz="2800" u="sng" dirty="0" smtClean="0">
                <a:solidFill>
                  <a:schemeClr val="accent2">
                    <a:lumMod val="75000"/>
                  </a:schemeClr>
                </a:solidFill>
              </a:rPr>
              <a:t> :</a:t>
            </a:r>
            <a:r>
              <a:rPr lang="ar-SA" sz="2800" u="sng" dirty="0" smtClean="0">
                <a:solidFill>
                  <a:schemeClr val="tx1"/>
                </a:solidFill>
              </a:rPr>
              <a:t/>
            </a:r>
            <a:br>
              <a:rPr lang="ar-SA" sz="2800" u="sng"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هي الحقوق التي تثبت للشخص </a:t>
            </a:r>
            <a:r>
              <a:rPr lang="ar-SA" sz="2800" dirty="0" err="1" smtClean="0">
                <a:solidFill>
                  <a:schemeClr val="tx1"/>
                </a:solidFill>
              </a:rPr>
              <a:t>بااعتباره</a:t>
            </a:r>
            <a:r>
              <a:rPr lang="ar-SA" sz="2800" dirty="0" smtClean="0">
                <a:solidFill>
                  <a:schemeClr val="tx1"/>
                </a:solidFill>
              </a:rPr>
              <a:t> عضوا في </a:t>
            </a:r>
            <a:r>
              <a:rPr lang="ar-SA" sz="2800" dirty="0" err="1" smtClean="0">
                <a:solidFill>
                  <a:schemeClr val="tx1"/>
                </a:solidFill>
              </a:rPr>
              <a:t>اسره</a:t>
            </a:r>
            <a:r>
              <a:rPr lang="ar-SA" sz="2800" dirty="0" smtClean="0">
                <a:solidFill>
                  <a:schemeClr val="tx1"/>
                </a:solidFill>
              </a:rPr>
              <a:t>.</a:t>
            </a:r>
            <a:br>
              <a:rPr lang="ar-SA" sz="2800" dirty="0" smtClean="0">
                <a:solidFill>
                  <a:schemeClr val="tx1"/>
                </a:solidFill>
              </a:rPr>
            </a:br>
            <a:r>
              <a:rPr lang="ar-SA" sz="2800" dirty="0" err="1" smtClean="0">
                <a:solidFill>
                  <a:schemeClr val="tx1"/>
                </a:solidFill>
              </a:rPr>
              <a:t>الاسره</a:t>
            </a:r>
            <a:r>
              <a:rPr lang="ar-SA" sz="2800" dirty="0" smtClean="0">
                <a:solidFill>
                  <a:schemeClr val="tx1"/>
                </a:solidFill>
              </a:rPr>
              <a:t> هي مجموعة من </a:t>
            </a:r>
            <a:r>
              <a:rPr lang="ar-SA" sz="2800" dirty="0" err="1" smtClean="0">
                <a:solidFill>
                  <a:schemeClr val="tx1"/>
                </a:solidFill>
              </a:rPr>
              <a:t>الافراد</a:t>
            </a:r>
            <a:r>
              <a:rPr lang="ar-SA" sz="2800" dirty="0" smtClean="0">
                <a:solidFill>
                  <a:schemeClr val="tx1"/>
                </a:solidFill>
              </a:rPr>
              <a:t> تربط بينهم صلة </a:t>
            </a:r>
            <a:r>
              <a:rPr lang="ar-SA" sz="2800" dirty="0" err="1" smtClean="0">
                <a:solidFill>
                  <a:schemeClr val="tx1"/>
                </a:solidFill>
              </a:rPr>
              <a:t>قرابه</a:t>
            </a:r>
            <a:r>
              <a:rPr lang="ar-SA" sz="2800" dirty="0" smtClean="0">
                <a:solidFill>
                  <a:schemeClr val="tx1"/>
                </a:solidFill>
              </a:rPr>
              <a:t> نسب </a:t>
            </a:r>
            <a:r>
              <a:rPr lang="ar-SA" sz="2800" dirty="0" err="1" smtClean="0">
                <a:solidFill>
                  <a:schemeClr val="tx1"/>
                </a:solidFill>
              </a:rPr>
              <a:t>او</a:t>
            </a:r>
            <a:r>
              <a:rPr lang="ar-SA" sz="2800" dirty="0" smtClean="0">
                <a:solidFill>
                  <a:schemeClr val="tx1"/>
                </a:solidFill>
              </a:rPr>
              <a:t> قرابة مصاهره.</a:t>
            </a:r>
            <a:br>
              <a:rPr lang="ar-SA" sz="2800" dirty="0" smtClean="0">
                <a:solidFill>
                  <a:schemeClr val="tx1"/>
                </a:solidFill>
              </a:rPr>
            </a:br>
            <a:r>
              <a:rPr lang="ar-SA" sz="2800" dirty="0" smtClean="0">
                <a:solidFill>
                  <a:schemeClr val="tx1"/>
                </a:solidFill>
              </a:rPr>
              <a:t>وتختلف هذه الحقوق باختلاف موقع الشخص في </a:t>
            </a:r>
            <a:r>
              <a:rPr lang="ar-SA" sz="2800" dirty="0" err="1" smtClean="0">
                <a:solidFill>
                  <a:schemeClr val="tx1"/>
                </a:solidFill>
              </a:rPr>
              <a:t>الاسره</a:t>
            </a:r>
            <a:r>
              <a:rPr lang="ar-SA" sz="2800" dirty="0" smtClean="0">
                <a:solidFill>
                  <a:schemeClr val="tx1"/>
                </a:solidFill>
              </a:rPr>
              <a:t> زوجا كان </a:t>
            </a:r>
            <a:r>
              <a:rPr lang="ar-SA" sz="2800" dirty="0" err="1" smtClean="0">
                <a:solidFill>
                  <a:schemeClr val="tx1"/>
                </a:solidFill>
              </a:rPr>
              <a:t>او</a:t>
            </a:r>
            <a:r>
              <a:rPr lang="ar-SA" sz="2800" dirty="0" smtClean="0">
                <a:solidFill>
                  <a:schemeClr val="tx1"/>
                </a:solidFill>
              </a:rPr>
              <a:t> زوجه </a:t>
            </a:r>
            <a:r>
              <a:rPr lang="ar-SA" sz="2800" dirty="0" err="1" smtClean="0">
                <a:solidFill>
                  <a:schemeClr val="tx1"/>
                </a:solidFill>
              </a:rPr>
              <a:t>او</a:t>
            </a:r>
            <a:r>
              <a:rPr lang="ar-SA" sz="2800" dirty="0" smtClean="0">
                <a:solidFill>
                  <a:schemeClr val="tx1"/>
                </a:solidFill>
              </a:rPr>
              <a:t> ابنا </a:t>
            </a:r>
            <a:r>
              <a:rPr lang="ar-SA" sz="2800" dirty="0" err="1" smtClean="0">
                <a:solidFill>
                  <a:schemeClr val="tx1"/>
                </a:solidFill>
              </a:rPr>
              <a:t>او</a:t>
            </a:r>
            <a:r>
              <a:rPr lang="ar-SA" sz="2800" dirty="0" smtClean="0">
                <a:solidFill>
                  <a:schemeClr val="tx1"/>
                </a:solidFill>
              </a:rPr>
              <a:t> بنتا.</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7</a:t>
            </a:fld>
            <a:endParaRPr lang="ar-SA"/>
          </a:p>
        </p:txBody>
      </p:sp>
    </p:spTree>
    <p:extLst>
      <p:ext uri="{BB962C8B-B14F-4D97-AF65-F5344CB8AC3E}">
        <p14:creationId xmlns:p14="http://schemas.microsoft.com/office/powerpoint/2010/main" val="2545379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286280"/>
          </a:xfrm>
        </p:spPr>
        <p:txBody>
          <a:bodyPr>
            <a:normAutofit/>
          </a:bodyPr>
          <a:lstStyle/>
          <a:p>
            <a:pPr algn="r"/>
            <a:r>
              <a:rPr lang="ar-SA" sz="2400" u="sng" dirty="0" smtClean="0">
                <a:solidFill>
                  <a:schemeClr val="accent2">
                    <a:lumMod val="75000"/>
                  </a:schemeClr>
                </a:solidFill>
              </a:rPr>
              <a:t>خصائص الحقوق غير ماليه:</a:t>
            </a:r>
            <a:r>
              <a:rPr lang="ar-SA" sz="2400" u="sng" dirty="0" smtClean="0">
                <a:solidFill>
                  <a:schemeClr val="tx1"/>
                </a:solidFill>
              </a:rPr>
              <a:t/>
            </a:r>
            <a:br>
              <a:rPr lang="ar-SA" sz="2400" u="sng"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1-غير قابلة للتنازل أي التبادل والتعامل المالي بعوض أو بغير عوض </a:t>
            </a:r>
            <a:r>
              <a:rPr lang="ar-SA" sz="2400" dirty="0" err="1" smtClean="0">
                <a:solidFill>
                  <a:schemeClr val="tx1"/>
                </a:solidFill>
              </a:rPr>
              <a:t>بإستثناء</a:t>
            </a:r>
            <a:r>
              <a:rPr lang="ar-SA" sz="2400" dirty="0" smtClean="0">
                <a:solidFill>
                  <a:schemeClr val="tx1"/>
                </a:solidFill>
              </a:rPr>
              <a:t> نص القانون على ذلك أو </a:t>
            </a:r>
            <a:r>
              <a:rPr lang="ar-SA" sz="2400" dirty="0" err="1" smtClean="0">
                <a:solidFill>
                  <a:schemeClr val="tx1"/>
                </a:solidFill>
              </a:rPr>
              <a:t>إتجاه</a:t>
            </a:r>
            <a:r>
              <a:rPr lang="ar-SA" sz="2400" dirty="0" smtClean="0">
                <a:solidFill>
                  <a:schemeClr val="tx1"/>
                </a:solidFill>
              </a:rPr>
              <a:t> إرادة الشخص لذلك كالتبرع بالدم مثلا</a:t>
            </a:r>
            <a:r>
              <a:rPr lang="ar-SA" sz="2400" b="0" dirty="0" smtClean="0">
                <a:solidFill>
                  <a:schemeClr val="tx1"/>
                </a:solidFill>
              </a:rPr>
              <a:t/>
            </a:r>
            <a:br>
              <a:rPr lang="ar-SA" sz="2400" b="0" dirty="0" smtClean="0">
                <a:solidFill>
                  <a:schemeClr val="tx1"/>
                </a:solidFill>
              </a:rPr>
            </a:br>
            <a:r>
              <a:rPr lang="ar-SA" sz="2400" dirty="0" smtClean="0">
                <a:solidFill>
                  <a:schemeClr val="tx1"/>
                </a:solidFill>
              </a:rPr>
              <a:t>2-في حال </a:t>
            </a:r>
            <a:r>
              <a:rPr lang="ar-SA" sz="2400" dirty="0" err="1" smtClean="0">
                <a:solidFill>
                  <a:schemeClr val="tx1"/>
                </a:solidFill>
              </a:rPr>
              <a:t>الإعتداء</a:t>
            </a:r>
            <a:r>
              <a:rPr lang="ar-SA" sz="2400" dirty="0" smtClean="0">
                <a:solidFill>
                  <a:schemeClr val="tx1"/>
                </a:solidFill>
              </a:rPr>
              <a:t> عليها يمكن التقاضي لرد </a:t>
            </a:r>
            <a:r>
              <a:rPr lang="ar-SA" sz="2400" dirty="0" err="1" smtClean="0">
                <a:solidFill>
                  <a:schemeClr val="tx1"/>
                </a:solidFill>
              </a:rPr>
              <a:t>الإعتبار</a:t>
            </a:r>
            <a:r>
              <a:rPr lang="ar-SA" sz="2400" dirty="0" smtClean="0">
                <a:solidFill>
                  <a:schemeClr val="tx1"/>
                </a:solidFill>
              </a:rPr>
              <a:t> أو التعويض المادي</a:t>
            </a:r>
            <a:r>
              <a:rPr lang="ar-SA" sz="2400" b="0" dirty="0" smtClean="0">
                <a:solidFill>
                  <a:schemeClr val="tx1"/>
                </a:solidFill>
              </a:rPr>
              <a:t/>
            </a:r>
            <a:br>
              <a:rPr lang="ar-SA" sz="2400" b="0" dirty="0" smtClean="0">
                <a:solidFill>
                  <a:schemeClr val="tx1"/>
                </a:solidFill>
              </a:rPr>
            </a:br>
            <a:r>
              <a:rPr lang="ar-SA" sz="2400" dirty="0" smtClean="0">
                <a:solidFill>
                  <a:schemeClr val="tx1"/>
                </a:solidFill>
              </a:rPr>
              <a:t>3-غير قابلة للحجز مقابل حق كحجز ميت في مستشفى حتى تدفع مصاريف علاجه</a:t>
            </a:r>
            <a:r>
              <a:rPr lang="ar-SA" sz="2400" b="0" dirty="0" smtClean="0">
                <a:solidFill>
                  <a:schemeClr val="tx1"/>
                </a:solidFill>
              </a:rPr>
              <a:t/>
            </a:r>
            <a:br>
              <a:rPr lang="ar-SA" sz="2400" b="0" dirty="0" smtClean="0">
                <a:solidFill>
                  <a:schemeClr val="tx1"/>
                </a:solidFill>
              </a:rPr>
            </a:br>
            <a:r>
              <a:rPr lang="ar-SA" sz="2400" dirty="0" smtClean="0">
                <a:solidFill>
                  <a:schemeClr val="tx1"/>
                </a:solidFill>
              </a:rPr>
              <a:t>4-غير قابلة للكسب بالتقادم ولا تسقط بالتقادم</a:t>
            </a:r>
            <a:r>
              <a:rPr lang="ar-SA" sz="2400" b="0" dirty="0" smtClean="0">
                <a:solidFill>
                  <a:schemeClr val="tx1"/>
                </a:solidFill>
              </a:rPr>
              <a:t/>
            </a:r>
            <a:br>
              <a:rPr lang="ar-SA" sz="2400" b="0" dirty="0" smtClean="0">
                <a:solidFill>
                  <a:schemeClr val="tx1"/>
                </a:solidFill>
              </a:rPr>
            </a:b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8</a:t>
            </a:fld>
            <a:endParaRPr lang="ar-SA"/>
          </a:p>
        </p:txBody>
      </p:sp>
    </p:spTree>
    <p:extLst>
      <p:ext uri="{BB962C8B-B14F-4D97-AF65-F5344CB8AC3E}">
        <p14:creationId xmlns:p14="http://schemas.microsoft.com/office/powerpoint/2010/main" val="3580164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429156"/>
          </a:xfrm>
        </p:spPr>
        <p:txBody>
          <a:bodyPr>
            <a:normAutofit/>
          </a:bodyPr>
          <a:lstStyle/>
          <a:p>
            <a:pPr algn="r"/>
            <a:r>
              <a:rPr lang="ar-SA" sz="2800" u="sng" dirty="0" smtClean="0">
                <a:solidFill>
                  <a:srgbClr val="002060"/>
                </a:solidFill>
              </a:rPr>
              <a:t>ثانيا:الحقوق المالية . </a:t>
            </a:r>
            <a:r>
              <a:rPr lang="ar-SA" sz="2800" dirty="0" smtClean="0">
                <a:solidFill>
                  <a:schemeClr val="bg1"/>
                </a:solidFill>
              </a:rPr>
              <a:t/>
            </a:r>
            <a:br>
              <a:rPr lang="ar-SA" sz="2800" dirty="0" smtClean="0">
                <a:solidFill>
                  <a:schemeClr val="bg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الحقوق المالية قدرات أو مجالات نشاط تحققها قواعد القانون الخاص, </a:t>
            </a:r>
            <a:r>
              <a:rPr lang="ar-SA" sz="2800" dirty="0" err="1" smtClean="0">
                <a:solidFill>
                  <a:schemeClr val="tx1"/>
                </a:solidFill>
              </a:rPr>
              <a:t>و</a:t>
            </a:r>
            <a:r>
              <a:rPr lang="ar-SA" sz="2800" dirty="0" smtClean="0">
                <a:solidFill>
                  <a:schemeClr val="tx1"/>
                </a:solidFill>
              </a:rPr>
              <a:t> هي التي تدخل في دائرة التعامل </a:t>
            </a:r>
            <a:r>
              <a:rPr lang="ar-SA" sz="2800" dirty="0" err="1" smtClean="0">
                <a:solidFill>
                  <a:schemeClr val="tx1"/>
                </a:solidFill>
              </a:rPr>
              <a:t>و</a:t>
            </a:r>
            <a:r>
              <a:rPr lang="ar-SA" sz="2800" dirty="0" smtClean="0">
                <a:solidFill>
                  <a:schemeClr val="tx1"/>
                </a:solidFill>
              </a:rPr>
              <a:t> هي :</a:t>
            </a:r>
            <a:br>
              <a:rPr lang="ar-SA" sz="2800" dirty="0" smtClean="0">
                <a:solidFill>
                  <a:schemeClr val="tx1"/>
                </a:solidFill>
              </a:rPr>
            </a:br>
            <a:r>
              <a:rPr lang="ar-SA" sz="2800" dirty="0" smtClean="0">
                <a:solidFill>
                  <a:schemeClr val="tx1"/>
                </a:solidFill>
              </a:rPr>
              <a:t> 1- حقوق عينية .</a:t>
            </a:r>
            <a:br>
              <a:rPr lang="ar-SA" sz="2800" dirty="0" smtClean="0">
                <a:solidFill>
                  <a:schemeClr val="tx1"/>
                </a:solidFill>
              </a:rPr>
            </a:br>
            <a:r>
              <a:rPr lang="ar-SA" sz="2800" dirty="0" smtClean="0">
                <a:solidFill>
                  <a:schemeClr val="tx1"/>
                </a:solidFill>
              </a:rPr>
              <a:t>2- حقوق شخصية. </a:t>
            </a:r>
            <a:br>
              <a:rPr lang="ar-SA" sz="2800" dirty="0" smtClean="0">
                <a:solidFill>
                  <a:schemeClr val="tx1"/>
                </a:solidFill>
              </a:rPr>
            </a:br>
            <a:r>
              <a:rPr lang="ar-SA" sz="2800" dirty="0" smtClean="0">
                <a:solidFill>
                  <a:schemeClr val="bg1"/>
                </a:solidFill>
              </a:rPr>
              <a:t/>
            </a:r>
            <a:br>
              <a:rPr lang="ar-SA" sz="2800" dirty="0" smtClean="0">
                <a:solidFill>
                  <a:schemeClr val="bg1"/>
                </a:solidFill>
              </a:rPr>
            </a:br>
            <a:endParaRPr lang="ar-SA" sz="2800" dirty="0">
              <a:solidFill>
                <a:schemeClr val="bg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9</a:t>
            </a:fld>
            <a:endParaRPr lang="ar-SA"/>
          </a:p>
        </p:txBody>
      </p:sp>
    </p:spTree>
    <p:extLst>
      <p:ext uri="{BB962C8B-B14F-4D97-AF65-F5344CB8AC3E}">
        <p14:creationId xmlns:p14="http://schemas.microsoft.com/office/powerpoint/2010/main" val="2242902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5143512"/>
          </a:xfrm>
        </p:spPr>
        <p:txBody>
          <a:bodyPr>
            <a:normAutofit/>
          </a:bodyPr>
          <a:lstStyle/>
          <a:p>
            <a:pPr algn="r"/>
            <a:r>
              <a:rPr lang="ar-SA" sz="2800" u="sng" dirty="0" smtClean="0">
                <a:solidFill>
                  <a:schemeClr val="accent2">
                    <a:lumMod val="75000"/>
                  </a:schemeClr>
                </a:solidFill>
              </a:rPr>
              <a:t>1-الحقوق </a:t>
            </a:r>
            <a:r>
              <a:rPr lang="ar-SA" sz="2800" u="sng" dirty="0" err="1" smtClean="0">
                <a:solidFill>
                  <a:schemeClr val="accent2">
                    <a:lumMod val="75000"/>
                  </a:schemeClr>
                </a:solidFill>
              </a:rPr>
              <a:t>العينيه</a:t>
            </a:r>
            <a:r>
              <a:rPr lang="ar-SA" sz="2800" u="sng" dirty="0" smtClean="0">
                <a:solidFill>
                  <a:schemeClr val="accent2">
                    <a:lumMod val="75000"/>
                  </a:schemeClr>
                </a:solidFill>
              </a:rPr>
              <a:t> :</a:t>
            </a:r>
            <a:r>
              <a:rPr lang="ar-SA" sz="2800" u="sng" dirty="0" smtClean="0">
                <a:solidFill>
                  <a:schemeClr val="tx1"/>
                </a:solidFill>
              </a:rPr>
              <a:t/>
            </a:r>
            <a:br>
              <a:rPr lang="ar-SA" sz="2800" u="sng" dirty="0" smtClean="0">
                <a:solidFill>
                  <a:schemeClr val="tx1"/>
                </a:solidFill>
              </a:rPr>
            </a:br>
            <a:r>
              <a:rPr lang="ar-SA" sz="2800" u="sng" dirty="0" smtClean="0">
                <a:solidFill>
                  <a:schemeClr val="tx1"/>
                </a:solidFill>
              </a:rPr>
              <a:t>تنقسم الى حقوق عينيه </a:t>
            </a:r>
            <a:r>
              <a:rPr lang="ar-SA" sz="2800" u="sng" dirty="0" err="1" smtClean="0">
                <a:solidFill>
                  <a:schemeClr val="tx1"/>
                </a:solidFill>
              </a:rPr>
              <a:t>اصليه</a:t>
            </a:r>
            <a:r>
              <a:rPr lang="ar-SA" sz="2800" u="sng" dirty="0" smtClean="0">
                <a:solidFill>
                  <a:schemeClr val="tx1"/>
                </a:solidFill>
              </a:rPr>
              <a:t> وحقوق عينيه </a:t>
            </a:r>
            <a:r>
              <a:rPr lang="ar-SA" sz="2800" u="sng" dirty="0" err="1" smtClean="0">
                <a:solidFill>
                  <a:schemeClr val="tx1"/>
                </a:solidFill>
              </a:rPr>
              <a:t>بالتبعيه</a:t>
            </a:r>
            <a:r>
              <a:rPr lang="ar-SA" sz="2800" u="sng" dirty="0" smtClean="0">
                <a:solidFill>
                  <a:schemeClr val="tx1"/>
                </a:solidFill>
              </a:rPr>
              <a:t>:</a:t>
            </a:r>
            <a:br>
              <a:rPr lang="ar-SA" sz="2800" u="sng"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أ- الحقوق العينية الأصلية </a:t>
            </a:r>
            <a:r>
              <a:rPr lang="ar-SA" sz="2800" dirty="0" err="1" smtClean="0">
                <a:solidFill>
                  <a:schemeClr val="tx1"/>
                </a:solidFill>
              </a:rPr>
              <a:t>و</a:t>
            </a:r>
            <a:r>
              <a:rPr lang="ar-SA" sz="2800" dirty="0" smtClean="0">
                <a:solidFill>
                  <a:schemeClr val="tx1"/>
                </a:solidFill>
              </a:rPr>
              <a:t> هي حقوق ذات وجود مستقل, أي أنها لا تسند إلى حق أخر،وسلطة صاحب الحق فيها لا تخرج عن هذه السلطات الثلاث (سلطة الاستعمال ،سلطة الاستغلال ، سلطة التصرف) </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Tree>
    <p:extLst>
      <p:ext uri="{BB962C8B-B14F-4D97-AF65-F5344CB8AC3E}">
        <p14:creationId xmlns:p14="http://schemas.microsoft.com/office/powerpoint/2010/main" val="3909888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786322"/>
          </a:xfrm>
        </p:spPr>
        <p:txBody>
          <a:bodyPr>
            <a:normAutofit/>
          </a:bodyPr>
          <a:lstStyle/>
          <a:p>
            <a:pPr algn="r"/>
            <a:r>
              <a:rPr lang="ar-SA" sz="2400" dirty="0" smtClean="0">
                <a:solidFill>
                  <a:schemeClr val="tx1"/>
                </a:solidFill>
              </a:rPr>
              <a:t/>
            </a:r>
            <a:br>
              <a:rPr lang="ar-SA" sz="2400" dirty="0" smtClean="0">
                <a:solidFill>
                  <a:schemeClr val="tx1"/>
                </a:solidFill>
              </a:rPr>
            </a:br>
            <a:r>
              <a:rPr lang="ar-SA" sz="3100" dirty="0" smtClean="0">
                <a:solidFill>
                  <a:schemeClr val="accent2">
                    <a:lumMod val="75000"/>
                  </a:schemeClr>
                </a:solidFill>
              </a:rPr>
              <a:t> واهم هذه الحقوق:</a:t>
            </a:r>
            <a:r>
              <a:rPr lang="he-IL" sz="2400" dirty="0" smtClean="0">
                <a:solidFill>
                  <a:schemeClr val="tx1"/>
                </a:solidFill>
              </a:rPr>
              <a:t/>
            </a:r>
            <a:br>
              <a:rPr lang="he-IL" sz="2400" dirty="0" smtClean="0">
                <a:solidFill>
                  <a:schemeClr val="tx1"/>
                </a:solidFill>
              </a:rPr>
            </a:br>
            <a:r>
              <a:rPr lang="ar-SA" sz="2400" u="sng" dirty="0" smtClean="0">
                <a:solidFill>
                  <a:schemeClr val="tx1"/>
                </a:solidFill>
              </a:rPr>
              <a:t>- حق الملكية </a:t>
            </a:r>
            <a:r>
              <a:rPr lang="he-IL" sz="2400" dirty="0" smtClean="0">
                <a:solidFill>
                  <a:schemeClr val="tx1"/>
                </a:solidFill>
              </a:rPr>
              <a:t>׃ </a:t>
            </a:r>
            <a:r>
              <a:rPr lang="ar-SA" sz="2400" dirty="0" smtClean="0">
                <a:solidFill>
                  <a:schemeClr val="tx1"/>
                </a:solidFill>
              </a:rPr>
              <a:t>يعد حق الملكية </a:t>
            </a:r>
            <a:r>
              <a:rPr lang="ar-SA" sz="2400" dirty="0" err="1" smtClean="0">
                <a:solidFill>
                  <a:schemeClr val="tx1"/>
                </a:solidFill>
              </a:rPr>
              <a:t>اقوى</a:t>
            </a:r>
            <a:r>
              <a:rPr lang="ar-SA" sz="2400" dirty="0" smtClean="0">
                <a:solidFill>
                  <a:schemeClr val="tx1"/>
                </a:solidFill>
              </a:rPr>
              <a:t> الحقوق </a:t>
            </a:r>
            <a:r>
              <a:rPr lang="ar-SA" sz="2400" dirty="0" err="1" smtClean="0">
                <a:solidFill>
                  <a:schemeClr val="tx1"/>
                </a:solidFill>
              </a:rPr>
              <a:t>العينيه</a:t>
            </a:r>
            <a:r>
              <a:rPr lang="ar-SA" sz="2400" dirty="0" smtClean="0">
                <a:solidFill>
                  <a:schemeClr val="tx1"/>
                </a:solidFill>
              </a:rPr>
              <a:t> </a:t>
            </a:r>
            <a:r>
              <a:rPr lang="ar-SA" sz="2400" dirty="0" err="1" smtClean="0">
                <a:solidFill>
                  <a:schemeClr val="tx1"/>
                </a:solidFill>
              </a:rPr>
              <a:t>الاصليه</a:t>
            </a:r>
            <a:r>
              <a:rPr lang="ar-SA" sz="2400" dirty="0" smtClean="0">
                <a:solidFill>
                  <a:schemeClr val="tx1"/>
                </a:solidFill>
              </a:rPr>
              <a:t> </a:t>
            </a:r>
            <a:r>
              <a:rPr lang="ar-SA" sz="2400" dirty="0" err="1" smtClean="0">
                <a:solidFill>
                  <a:schemeClr val="tx1"/>
                </a:solidFill>
              </a:rPr>
              <a:t>نتيحة</a:t>
            </a:r>
            <a:r>
              <a:rPr lang="ar-SA" sz="2400" dirty="0" smtClean="0">
                <a:solidFill>
                  <a:schemeClr val="tx1"/>
                </a:solidFill>
              </a:rPr>
              <a:t> اجتماع السلطات الثلاث في يد صاحب الحق.فيستطيع صاحب الحق استعمال </a:t>
            </a:r>
            <a:r>
              <a:rPr lang="ar-SA" sz="2400" dirty="0" err="1" smtClean="0">
                <a:solidFill>
                  <a:schemeClr val="tx1"/>
                </a:solidFill>
              </a:rPr>
              <a:t>الشي</a:t>
            </a:r>
            <a:r>
              <a:rPr lang="ar-SA" sz="2400" dirty="0" smtClean="0">
                <a:solidFill>
                  <a:schemeClr val="tx1"/>
                </a:solidFill>
              </a:rPr>
              <a:t> محل الحق </a:t>
            </a:r>
            <a:r>
              <a:rPr lang="ar-SA" sz="2400" dirty="0" err="1" smtClean="0">
                <a:solidFill>
                  <a:schemeClr val="tx1"/>
                </a:solidFill>
              </a:rPr>
              <a:t>او</a:t>
            </a:r>
            <a:r>
              <a:rPr lang="ar-SA" sz="2400" dirty="0" smtClean="0">
                <a:solidFill>
                  <a:schemeClr val="tx1"/>
                </a:solidFill>
              </a:rPr>
              <a:t> استغلاله </a:t>
            </a:r>
            <a:r>
              <a:rPr lang="ar-SA" sz="2400" dirty="0" err="1" smtClean="0">
                <a:solidFill>
                  <a:schemeClr val="tx1"/>
                </a:solidFill>
              </a:rPr>
              <a:t>او</a:t>
            </a:r>
            <a:r>
              <a:rPr lang="ar-SA" sz="2400" dirty="0" smtClean="0">
                <a:solidFill>
                  <a:schemeClr val="tx1"/>
                </a:solidFill>
              </a:rPr>
              <a:t> التصرف فيه.</a:t>
            </a:r>
            <a:br>
              <a:rPr lang="ar-SA" sz="2400" dirty="0" smtClean="0">
                <a:solidFill>
                  <a:schemeClr val="tx1"/>
                </a:solidFill>
              </a:rPr>
            </a:br>
            <a:r>
              <a:rPr lang="ar-SA" sz="2400" dirty="0" smtClean="0">
                <a:solidFill>
                  <a:schemeClr val="tx1"/>
                </a:solidFill>
              </a:rPr>
              <a:t>مثاله:مالك المنزل يتحقق له :</a:t>
            </a:r>
            <a:br>
              <a:rPr lang="ar-SA" sz="2400" dirty="0" smtClean="0">
                <a:solidFill>
                  <a:schemeClr val="tx1"/>
                </a:solidFill>
              </a:rPr>
            </a:br>
            <a:r>
              <a:rPr lang="ar-SA" sz="2400" dirty="0" smtClean="0">
                <a:solidFill>
                  <a:schemeClr val="tx1"/>
                </a:solidFill>
              </a:rPr>
              <a:t>سلطة الاستعمال من خلال استعمال المنزل بسكناه</a:t>
            </a:r>
            <a:br>
              <a:rPr lang="ar-SA" sz="2400" dirty="0" smtClean="0">
                <a:solidFill>
                  <a:schemeClr val="tx1"/>
                </a:solidFill>
              </a:rPr>
            </a:br>
            <a:r>
              <a:rPr lang="ar-SA" sz="2400" dirty="0" smtClean="0">
                <a:solidFill>
                  <a:schemeClr val="tx1"/>
                </a:solidFill>
              </a:rPr>
              <a:t>وسلطة الاستغلال من خلال تأجيره له </a:t>
            </a:r>
            <a:r>
              <a:rPr lang="ar-SA" sz="2400" dirty="0" err="1" smtClean="0">
                <a:solidFill>
                  <a:schemeClr val="tx1"/>
                </a:solidFill>
              </a:rPr>
              <a:t>والاستفاده</a:t>
            </a:r>
            <a:r>
              <a:rPr lang="ar-SA" sz="2400" dirty="0" smtClean="0">
                <a:solidFill>
                  <a:schemeClr val="tx1"/>
                </a:solidFill>
              </a:rPr>
              <a:t> من </a:t>
            </a:r>
            <a:r>
              <a:rPr lang="ar-SA" sz="2400" dirty="0" err="1" smtClean="0">
                <a:solidFill>
                  <a:schemeClr val="tx1"/>
                </a:solidFill>
              </a:rPr>
              <a:t>مايدره</a:t>
            </a:r>
            <a:r>
              <a:rPr lang="ar-SA" sz="2400" dirty="0" smtClean="0">
                <a:solidFill>
                  <a:schemeClr val="tx1"/>
                </a:solidFill>
              </a:rPr>
              <a:t> عليه من </a:t>
            </a:r>
            <a:r>
              <a:rPr lang="ar-SA" sz="2400" dirty="0" err="1" smtClean="0">
                <a:solidFill>
                  <a:schemeClr val="tx1"/>
                </a:solidFill>
              </a:rPr>
              <a:t>اموال</a:t>
            </a:r>
            <a:r>
              <a:rPr lang="ar-SA" sz="2400" dirty="0" smtClean="0">
                <a:solidFill>
                  <a:schemeClr val="tx1"/>
                </a:solidFill>
              </a:rPr>
              <a:t>.</a:t>
            </a:r>
            <a:br>
              <a:rPr lang="ar-SA" sz="2400" dirty="0" smtClean="0">
                <a:solidFill>
                  <a:schemeClr val="tx1"/>
                </a:solidFill>
              </a:rPr>
            </a:br>
            <a:r>
              <a:rPr lang="ar-SA" sz="2400" dirty="0" smtClean="0">
                <a:solidFill>
                  <a:schemeClr val="tx1"/>
                </a:solidFill>
              </a:rPr>
              <a:t>وسلطة التصرف فيه سواء كان تصرف مادي بالبناء فيه </a:t>
            </a:r>
            <a:r>
              <a:rPr lang="ar-SA" sz="2400" dirty="0" err="1" smtClean="0">
                <a:solidFill>
                  <a:schemeClr val="tx1"/>
                </a:solidFill>
              </a:rPr>
              <a:t>او</a:t>
            </a:r>
            <a:r>
              <a:rPr lang="ar-SA" sz="2400" dirty="0" smtClean="0">
                <a:solidFill>
                  <a:schemeClr val="tx1"/>
                </a:solidFill>
              </a:rPr>
              <a:t> الهدم </a:t>
            </a:r>
            <a:r>
              <a:rPr lang="ar-SA" sz="2400" dirty="0" err="1" smtClean="0">
                <a:solidFill>
                  <a:schemeClr val="tx1"/>
                </a:solidFill>
              </a:rPr>
              <a:t>او</a:t>
            </a:r>
            <a:r>
              <a:rPr lang="ar-SA" sz="2400" dirty="0" smtClean="0">
                <a:solidFill>
                  <a:schemeClr val="tx1"/>
                </a:solidFill>
              </a:rPr>
              <a:t> تصرف قانوني ببيعه </a:t>
            </a:r>
            <a:r>
              <a:rPr lang="ar-SA" sz="2400" dirty="0" err="1" smtClean="0">
                <a:solidFill>
                  <a:schemeClr val="tx1"/>
                </a:solidFill>
              </a:rPr>
              <a:t>او</a:t>
            </a:r>
            <a:r>
              <a:rPr lang="ar-SA" sz="2400" dirty="0" smtClean="0">
                <a:solidFill>
                  <a:schemeClr val="tx1"/>
                </a:solidFill>
              </a:rPr>
              <a:t> بالتنازل عنه </a:t>
            </a:r>
            <a:r>
              <a:rPr lang="ar-SA" sz="2400" dirty="0" err="1" smtClean="0">
                <a:solidFill>
                  <a:schemeClr val="tx1"/>
                </a:solidFill>
              </a:rPr>
              <a:t>او</a:t>
            </a:r>
            <a:r>
              <a:rPr lang="ar-SA" sz="2400" dirty="0" smtClean="0">
                <a:solidFill>
                  <a:schemeClr val="tx1"/>
                </a:solidFill>
              </a:rPr>
              <a:t> </a:t>
            </a:r>
            <a:r>
              <a:rPr lang="ar-SA" sz="2400" dirty="0" err="1" smtClean="0">
                <a:solidFill>
                  <a:schemeClr val="tx1"/>
                </a:solidFill>
              </a:rPr>
              <a:t>بالهبه</a:t>
            </a:r>
            <a:r>
              <a:rPr lang="ar-SA" sz="2400" dirty="0" smtClean="0">
                <a:solidFill>
                  <a:schemeClr val="tx1"/>
                </a:solidFill>
              </a:rPr>
              <a:t> </a:t>
            </a:r>
            <a:r>
              <a:rPr lang="ar-SA" sz="2400" dirty="0" err="1" smtClean="0">
                <a:solidFill>
                  <a:schemeClr val="tx1"/>
                </a:solidFill>
              </a:rPr>
              <a:t>او</a:t>
            </a:r>
            <a:r>
              <a:rPr lang="ar-SA" sz="2400" dirty="0" smtClean="0">
                <a:solidFill>
                  <a:schemeClr val="tx1"/>
                </a:solidFill>
              </a:rPr>
              <a:t> بترتيب حق رهن </a:t>
            </a:r>
            <a:r>
              <a:rPr lang="ar-SA" sz="2400" dirty="0" err="1" smtClean="0">
                <a:solidFill>
                  <a:schemeClr val="tx1"/>
                </a:solidFill>
              </a:rPr>
              <a:t>او</a:t>
            </a:r>
            <a:r>
              <a:rPr lang="ar-SA" sz="2400" dirty="0" smtClean="0">
                <a:solidFill>
                  <a:schemeClr val="tx1"/>
                </a:solidFill>
              </a:rPr>
              <a:t> ارتفاق عليه</a:t>
            </a:r>
            <a:br>
              <a:rPr lang="ar-SA" sz="2400" dirty="0" smtClean="0">
                <a:solidFill>
                  <a:schemeClr val="tx1"/>
                </a:solidFill>
              </a:rPr>
            </a:br>
            <a:endParaRPr lang="ar-SA" sz="24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Tree>
    <p:extLst>
      <p:ext uri="{BB962C8B-B14F-4D97-AF65-F5344CB8AC3E}">
        <p14:creationId xmlns:p14="http://schemas.microsoft.com/office/powerpoint/2010/main" val="1444275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572032"/>
          </a:xfrm>
        </p:spPr>
        <p:txBody>
          <a:bodyPr>
            <a:normAutofit/>
          </a:bodyPr>
          <a:lstStyle/>
          <a:p>
            <a:pPr algn="r"/>
            <a:r>
              <a:rPr lang="ar-SA" sz="2800" u="sng" dirty="0" smtClean="0">
                <a:solidFill>
                  <a:schemeClr val="tx1"/>
                </a:solidFill>
              </a:rPr>
              <a:t>-حق الانتفاع </a:t>
            </a:r>
            <a:r>
              <a:rPr lang="he-IL" sz="2800" dirty="0" smtClean="0">
                <a:solidFill>
                  <a:schemeClr val="tx1"/>
                </a:solidFill>
              </a:rPr>
              <a:t>׃ </a:t>
            </a:r>
            <a:r>
              <a:rPr lang="ar-SA" sz="2800" dirty="0" smtClean="0">
                <a:solidFill>
                  <a:schemeClr val="tx1"/>
                </a:solidFill>
              </a:rPr>
              <a:t>وهو حق يخول للمنتفع سلطة استعمال </a:t>
            </a:r>
            <a:r>
              <a:rPr lang="ar-SA" sz="2800" dirty="0" err="1" smtClean="0">
                <a:solidFill>
                  <a:schemeClr val="tx1"/>
                </a:solidFill>
              </a:rPr>
              <a:t>و</a:t>
            </a:r>
            <a:r>
              <a:rPr lang="ar-SA" sz="2800" dirty="0" smtClean="0">
                <a:solidFill>
                  <a:schemeClr val="tx1"/>
                </a:solidFill>
              </a:rPr>
              <a:t> استغلال شي مملوك لغيره دون التصرف مثل حق المستأجر بالانتفاع من العين </a:t>
            </a:r>
            <a:r>
              <a:rPr lang="ar-SA" sz="2800" dirty="0" err="1" smtClean="0">
                <a:solidFill>
                  <a:schemeClr val="tx1"/>
                </a:solidFill>
              </a:rPr>
              <a:t>المؤجره</a:t>
            </a:r>
            <a:r>
              <a:rPr lang="ar-SA" sz="2800" dirty="0" smtClean="0">
                <a:solidFill>
                  <a:schemeClr val="tx1"/>
                </a:solidFill>
              </a:rPr>
              <a:t>. </a:t>
            </a:r>
            <a:br>
              <a:rPr lang="ar-SA" sz="2800" dirty="0" smtClean="0">
                <a:solidFill>
                  <a:schemeClr val="tx1"/>
                </a:solidFill>
              </a:rPr>
            </a:br>
            <a:r>
              <a:rPr lang="ar-SA" sz="2800" u="sng" dirty="0" smtClean="0">
                <a:solidFill>
                  <a:schemeClr val="tx1"/>
                </a:solidFill>
              </a:rPr>
              <a:t>- حق الارتفاق </a:t>
            </a:r>
            <a:r>
              <a:rPr lang="he-IL" sz="2800" dirty="0" smtClean="0">
                <a:solidFill>
                  <a:schemeClr val="tx1"/>
                </a:solidFill>
              </a:rPr>
              <a:t>׃ </a:t>
            </a:r>
            <a:r>
              <a:rPr lang="ar-SA" sz="2800" dirty="0" smtClean="0">
                <a:solidFill>
                  <a:schemeClr val="tx1"/>
                </a:solidFill>
              </a:rPr>
              <a:t>وهو حق يجعل حدا لمنفعة عقار لفائدة عقار آخر لشخص آخر كما يجوز أن يترتب الارتفاق على مال</a:t>
            </a:r>
            <a:br>
              <a:rPr lang="ar-SA" sz="2800" dirty="0" smtClean="0">
                <a:solidFill>
                  <a:schemeClr val="tx1"/>
                </a:solidFill>
              </a:rPr>
            </a:br>
            <a:r>
              <a:rPr lang="ar-SA" sz="2800" dirty="0" smtClean="0">
                <a:solidFill>
                  <a:schemeClr val="tx1"/>
                </a:solidFill>
              </a:rPr>
              <a:t>مثال </a:t>
            </a:r>
            <a:r>
              <a:rPr lang="he-IL" sz="2800" dirty="0" smtClean="0">
                <a:solidFill>
                  <a:schemeClr val="tx1"/>
                </a:solidFill>
              </a:rPr>
              <a:t>׃ </a:t>
            </a:r>
            <a:r>
              <a:rPr lang="ar-SA" sz="2800" dirty="0" smtClean="0">
                <a:solidFill>
                  <a:schemeClr val="tx1"/>
                </a:solidFill>
              </a:rPr>
              <a:t>انتفاع حديقة مزروعة من مرور مياه جاءت من الحديقة المجاورة.</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Tree>
    <p:extLst>
      <p:ext uri="{BB962C8B-B14F-4D97-AF65-F5344CB8AC3E}">
        <p14:creationId xmlns:p14="http://schemas.microsoft.com/office/powerpoint/2010/main" val="3981106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786322"/>
          </a:xfrm>
        </p:spPr>
        <p:txBody>
          <a:bodyPr>
            <a:normAutofit/>
          </a:bodyPr>
          <a:lstStyle/>
          <a:p>
            <a:pPr algn="r"/>
            <a:r>
              <a:rPr lang="ar-SA" sz="2800" u="sng" dirty="0" smtClean="0">
                <a:solidFill>
                  <a:schemeClr val="accent2">
                    <a:lumMod val="75000"/>
                  </a:schemeClr>
                </a:solidFill>
              </a:rPr>
              <a:t>- حق الاستعمال وحق السكنى:</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هو الحق الذي يخول لصاحبه سلطة استعمال شي مملوك للغير.</a:t>
            </a:r>
            <a:br>
              <a:rPr lang="ar-SA" sz="2800" dirty="0" smtClean="0">
                <a:solidFill>
                  <a:schemeClr val="tx1"/>
                </a:solidFill>
              </a:rPr>
            </a:br>
            <a:r>
              <a:rPr lang="ar-SA" sz="2800" dirty="0" smtClean="0">
                <a:solidFill>
                  <a:schemeClr val="tx1"/>
                </a:solidFill>
              </a:rPr>
              <a:t>أي </a:t>
            </a:r>
            <a:r>
              <a:rPr lang="ar-SA" sz="2800" dirty="0" err="1" smtClean="0">
                <a:solidFill>
                  <a:schemeClr val="tx1"/>
                </a:solidFill>
              </a:rPr>
              <a:t>ان</a:t>
            </a:r>
            <a:r>
              <a:rPr lang="ar-SA" sz="2800" dirty="0" smtClean="0">
                <a:solidFill>
                  <a:schemeClr val="tx1"/>
                </a:solidFill>
              </a:rPr>
              <a:t> صاحب الحق بالاستعمال </a:t>
            </a:r>
            <a:r>
              <a:rPr lang="ar-SA" sz="2800" dirty="0" err="1" smtClean="0">
                <a:solidFill>
                  <a:schemeClr val="tx1"/>
                </a:solidFill>
              </a:rPr>
              <a:t>او</a:t>
            </a:r>
            <a:r>
              <a:rPr lang="ar-SA" sz="2800" dirty="0" smtClean="0">
                <a:solidFill>
                  <a:schemeClr val="tx1"/>
                </a:solidFill>
              </a:rPr>
              <a:t> السكنى ينشأ له حق عيني </a:t>
            </a:r>
            <a:r>
              <a:rPr lang="ar-SA" sz="2800" dirty="0" err="1" smtClean="0">
                <a:solidFill>
                  <a:schemeClr val="tx1"/>
                </a:solidFill>
              </a:rPr>
              <a:t>لايجوز</a:t>
            </a:r>
            <a:r>
              <a:rPr lang="ar-SA" sz="2800" dirty="0" smtClean="0">
                <a:solidFill>
                  <a:schemeClr val="tx1"/>
                </a:solidFill>
              </a:rPr>
              <a:t> له </a:t>
            </a:r>
            <a:r>
              <a:rPr lang="ar-SA" sz="2800" dirty="0" err="1" smtClean="0">
                <a:solidFill>
                  <a:schemeClr val="tx1"/>
                </a:solidFill>
              </a:rPr>
              <a:t>ان</a:t>
            </a:r>
            <a:r>
              <a:rPr lang="ar-SA" sz="2800" dirty="0" smtClean="0">
                <a:solidFill>
                  <a:schemeClr val="tx1"/>
                </a:solidFill>
              </a:rPr>
              <a:t> يتنازل عنه لغيره.</a:t>
            </a:r>
            <a:br>
              <a:rPr lang="ar-SA" sz="2800" dirty="0" smtClean="0">
                <a:solidFill>
                  <a:schemeClr val="tx1"/>
                </a:solidFill>
              </a:rPr>
            </a:br>
            <a:r>
              <a:rPr lang="ar-SA" sz="2800" dirty="0" smtClean="0">
                <a:solidFill>
                  <a:schemeClr val="tx1"/>
                </a:solidFill>
              </a:rPr>
              <a:t>مثال : </a:t>
            </a:r>
            <a:r>
              <a:rPr lang="ar-SA" sz="2800" dirty="0" err="1" smtClean="0">
                <a:solidFill>
                  <a:schemeClr val="tx1"/>
                </a:solidFill>
              </a:rPr>
              <a:t>اذا</a:t>
            </a:r>
            <a:r>
              <a:rPr lang="ar-SA" sz="2800" dirty="0" smtClean="0">
                <a:solidFill>
                  <a:schemeClr val="tx1"/>
                </a:solidFill>
              </a:rPr>
              <a:t> كان محل الحق منزلا فليس له </a:t>
            </a:r>
            <a:r>
              <a:rPr lang="ar-SA" sz="2800" dirty="0" err="1" smtClean="0">
                <a:solidFill>
                  <a:schemeClr val="tx1"/>
                </a:solidFill>
              </a:rPr>
              <a:t>الا</a:t>
            </a:r>
            <a:r>
              <a:rPr lang="ar-SA" sz="2800" dirty="0" smtClean="0">
                <a:solidFill>
                  <a:schemeClr val="tx1"/>
                </a:solidFill>
              </a:rPr>
              <a:t> سكنى المنزل دون </a:t>
            </a:r>
            <a:r>
              <a:rPr lang="ar-SA" sz="2800" dirty="0" err="1" smtClean="0">
                <a:solidFill>
                  <a:schemeClr val="tx1"/>
                </a:solidFill>
              </a:rPr>
              <a:t>ان</a:t>
            </a:r>
            <a:r>
              <a:rPr lang="ar-SA" sz="2800" dirty="0" smtClean="0">
                <a:solidFill>
                  <a:schemeClr val="tx1"/>
                </a:solidFill>
              </a:rPr>
              <a:t> يكون له إجارته </a:t>
            </a:r>
            <a:r>
              <a:rPr lang="ar-SA" sz="2800" dirty="0" err="1" smtClean="0">
                <a:solidFill>
                  <a:schemeClr val="tx1"/>
                </a:solidFill>
              </a:rPr>
              <a:t>للاستفاده</a:t>
            </a:r>
            <a:r>
              <a:rPr lang="ar-SA" sz="2800" dirty="0" smtClean="0">
                <a:solidFill>
                  <a:schemeClr val="tx1"/>
                </a:solidFill>
              </a:rPr>
              <a:t> من ريعه.</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13</a:t>
            </a:fld>
            <a:endParaRPr lang="ar-SA"/>
          </a:p>
        </p:txBody>
      </p:sp>
    </p:spTree>
    <p:extLst>
      <p:ext uri="{BB962C8B-B14F-4D97-AF65-F5344CB8AC3E}">
        <p14:creationId xmlns:p14="http://schemas.microsoft.com/office/powerpoint/2010/main" val="3889245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071546"/>
            <a:ext cx="8229600" cy="5572164"/>
          </a:xfrm>
        </p:spPr>
        <p:txBody>
          <a:bodyPr>
            <a:normAutofit/>
          </a:bodyPr>
          <a:lstStyle/>
          <a:p>
            <a:pPr algn="r"/>
            <a:r>
              <a:rPr lang="ar-SA" sz="2800" u="sng" dirty="0" smtClean="0">
                <a:solidFill>
                  <a:schemeClr val="accent2">
                    <a:lumMod val="75000"/>
                  </a:schemeClr>
                </a:solidFill>
              </a:rPr>
              <a:t>- حق الحكر:</a:t>
            </a: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tx1"/>
                </a:solidFill>
              </a:rPr>
              <a:t>وهو احد الحقوق </a:t>
            </a:r>
            <a:r>
              <a:rPr lang="ar-SA" sz="2800" dirty="0" err="1" smtClean="0">
                <a:solidFill>
                  <a:schemeClr val="tx1"/>
                </a:solidFill>
              </a:rPr>
              <a:t>المأخوذه</a:t>
            </a:r>
            <a:r>
              <a:rPr lang="ar-SA" sz="2800" dirty="0" smtClean="0">
                <a:solidFill>
                  <a:schemeClr val="tx1"/>
                </a:solidFill>
              </a:rPr>
              <a:t> من الفقه الإسلامي ” يتم بمقتضى هذا الحق للمحتكر </a:t>
            </a:r>
            <a:r>
              <a:rPr lang="ar-SA" sz="2800" dirty="0" err="1" smtClean="0">
                <a:solidFill>
                  <a:schemeClr val="tx1"/>
                </a:solidFill>
              </a:rPr>
              <a:t>ان</a:t>
            </a:r>
            <a:r>
              <a:rPr lang="ar-SA" sz="2800" dirty="0" smtClean="0">
                <a:solidFill>
                  <a:schemeClr val="tx1"/>
                </a:solidFill>
              </a:rPr>
              <a:t> ينتفع مقابل </a:t>
            </a:r>
            <a:r>
              <a:rPr lang="ar-SA" sz="2800" dirty="0" err="1" smtClean="0">
                <a:solidFill>
                  <a:schemeClr val="tx1"/>
                </a:solidFill>
              </a:rPr>
              <a:t>اجرة</a:t>
            </a:r>
            <a:r>
              <a:rPr lang="ar-SA" sz="2800" dirty="0" smtClean="0">
                <a:solidFill>
                  <a:schemeClr val="tx1"/>
                </a:solidFill>
              </a:rPr>
              <a:t> المثل بأرض مملوكه لشخص آخر بالبناء عليها </a:t>
            </a:r>
            <a:r>
              <a:rPr lang="ar-SA" sz="2800" dirty="0" err="1" smtClean="0">
                <a:solidFill>
                  <a:schemeClr val="tx1"/>
                </a:solidFill>
              </a:rPr>
              <a:t>او</a:t>
            </a:r>
            <a:r>
              <a:rPr lang="ar-SA" sz="2800" dirty="0" smtClean="0">
                <a:solidFill>
                  <a:schemeClr val="tx1"/>
                </a:solidFill>
              </a:rPr>
              <a:t> غرسها“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14</a:t>
            </a:fld>
            <a:endParaRPr lang="ar-SA"/>
          </a:p>
        </p:txBody>
      </p:sp>
    </p:spTree>
    <p:extLst>
      <p:ext uri="{BB962C8B-B14F-4D97-AF65-F5344CB8AC3E}">
        <p14:creationId xmlns:p14="http://schemas.microsoft.com/office/powerpoint/2010/main" val="40017740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85926"/>
            <a:ext cx="8229600" cy="4857784"/>
          </a:xfrm>
        </p:spPr>
        <p:txBody>
          <a:bodyPr>
            <a:normAutofit/>
          </a:bodyPr>
          <a:lstStyle/>
          <a:p>
            <a:pPr algn="r"/>
            <a:r>
              <a:rPr lang="ar-SA" sz="2800" u="sng" dirty="0" smtClean="0">
                <a:solidFill>
                  <a:schemeClr val="accent2">
                    <a:lumMod val="75000"/>
                  </a:schemeClr>
                </a:solidFill>
              </a:rPr>
              <a:t>ب- الحقوق العينية التبعية </a:t>
            </a:r>
            <a:r>
              <a:rPr lang="he-IL" sz="2800" u="sng" dirty="0" smtClean="0">
                <a:solidFill>
                  <a:schemeClr val="accent2">
                    <a:lumMod val="75000"/>
                  </a:schemeClr>
                </a:solidFill>
              </a:rPr>
              <a:t>׃</a:t>
            </a:r>
            <a:r>
              <a:rPr lang="ar-SA" sz="2800" dirty="0" smtClean="0">
                <a:solidFill>
                  <a:schemeClr val="tx1"/>
                </a:solidFill>
              </a:rPr>
              <a:t/>
            </a:r>
            <a:br>
              <a:rPr lang="ar-SA" sz="2800" dirty="0" smtClean="0">
                <a:solidFill>
                  <a:schemeClr val="tx1"/>
                </a:solidFill>
              </a:rPr>
            </a:br>
            <a:r>
              <a:rPr lang="he-IL" sz="2800" dirty="0" smtClean="0">
                <a:solidFill>
                  <a:schemeClr val="accent2">
                    <a:lumMod val="60000"/>
                    <a:lumOff val="40000"/>
                  </a:schemeClr>
                </a:solidFill>
              </a:rPr>
              <a:t> </a:t>
            </a:r>
            <a:r>
              <a:rPr lang="ar-SA" sz="2800" dirty="0" smtClean="0">
                <a:solidFill>
                  <a:schemeClr val="accent2">
                    <a:lumMod val="60000"/>
                    <a:lumOff val="40000"/>
                  </a:schemeClr>
                </a:solidFill>
              </a:rPr>
              <a:t>مميزات الحق </a:t>
            </a:r>
            <a:r>
              <a:rPr lang="ar-SA" sz="2800" dirty="0" err="1" smtClean="0">
                <a:solidFill>
                  <a:schemeClr val="accent2">
                    <a:lumMod val="60000"/>
                    <a:lumOff val="40000"/>
                  </a:schemeClr>
                </a:solidFill>
              </a:rPr>
              <a:t>العينى</a:t>
            </a:r>
            <a:r>
              <a:rPr lang="ar-SA" sz="2800" dirty="0" smtClean="0">
                <a:solidFill>
                  <a:schemeClr val="accent2">
                    <a:lumMod val="60000"/>
                    <a:lumOff val="40000"/>
                  </a:schemeClr>
                </a:solidFill>
              </a:rPr>
              <a:t> </a:t>
            </a:r>
            <a:r>
              <a:rPr lang="ar-SA" sz="2800" dirty="0" err="1" smtClean="0">
                <a:solidFill>
                  <a:schemeClr val="accent2">
                    <a:lumMod val="60000"/>
                    <a:lumOff val="40000"/>
                  </a:schemeClr>
                </a:solidFill>
              </a:rPr>
              <a:t>التبعى</a:t>
            </a:r>
            <a:r>
              <a:rPr lang="ar-SA" sz="2800" dirty="0" smtClean="0">
                <a:solidFill>
                  <a:schemeClr val="accent2">
                    <a:lumMod val="60000"/>
                    <a:lumOff val="40000"/>
                  </a:schemeClr>
                </a:solidFill>
              </a:rPr>
              <a:t>: </a:t>
            </a:r>
            <a:r>
              <a:rPr lang="ar-SA" sz="2800" dirty="0" smtClean="0">
                <a:solidFill>
                  <a:schemeClr val="tx1"/>
                </a:solidFill>
              </a:rPr>
              <a:t/>
            </a:r>
            <a:br>
              <a:rPr lang="ar-SA" sz="2800" dirty="0" smtClean="0">
                <a:solidFill>
                  <a:schemeClr val="tx1"/>
                </a:solidFill>
              </a:rPr>
            </a:br>
            <a:r>
              <a:rPr lang="ar-SA" sz="2800" dirty="0" smtClean="0">
                <a:solidFill>
                  <a:schemeClr val="tx1"/>
                </a:solidFill>
              </a:rPr>
              <a:t>- ميزة التتبع: يعطى الحق </a:t>
            </a:r>
            <a:r>
              <a:rPr lang="ar-SA" sz="2800" dirty="0" err="1" smtClean="0">
                <a:solidFill>
                  <a:schemeClr val="tx1"/>
                </a:solidFill>
              </a:rPr>
              <a:t>العينى</a:t>
            </a:r>
            <a:r>
              <a:rPr lang="ar-SA" sz="2800" dirty="0" smtClean="0">
                <a:solidFill>
                  <a:schemeClr val="tx1"/>
                </a:solidFill>
              </a:rPr>
              <a:t> </a:t>
            </a:r>
            <a:r>
              <a:rPr lang="ar-SA" sz="2800" dirty="0" err="1" smtClean="0">
                <a:solidFill>
                  <a:schemeClr val="tx1"/>
                </a:solidFill>
              </a:rPr>
              <a:t>التبعى</a:t>
            </a:r>
            <a:r>
              <a:rPr lang="ar-SA" sz="2800" dirty="0" smtClean="0">
                <a:solidFill>
                  <a:schemeClr val="tx1"/>
                </a:solidFill>
              </a:rPr>
              <a:t> للدائن حق تتبع المال الواقع عليه الحق (التأمين </a:t>
            </a:r>
            <a:r>
              <a:rPr lang="ar-SA" sz="2800" dirty="0" err="1" smtClean="0">
                <a:solidFill>
                  <a:schemeClr val="tx1"/>
                </a:solidFill>
              </a:rPr>
              <a:t>العينى</a:t>
            </a:r>
            <a:r>
              <a:rPr lang="ar-SA" sz="2800" dirty="0" smtClean="0">
                <a:solidFill>
                  <a:schemeClr val="tx1"/>
                </a:solidFill>
              </a:rPr>
              <a:t>) </a:t>
            </a:r>
            <a:r>
              <a:rPr lang="ar-SA" sz="2800" dirty="0" err="1" smtClean="0">
                <a:solidFill>
                  <a:schemeClr val="tx1"/>
                </a:solidFill>
              </a:rPr>
              <a:t>فى</a:t>
            </a:r>
            <a:r>
              <a:rPr lang="ar-SA" sz="2800" dirty="0" smtClean="0">
                <a:solidFill>
                  <a:schemeClr val="tx1"/>
                </a:solidFill>
              </a:rPr>
              <a:t> </a:t>
            </a:r>
            <a:r>
              <a:rPr lang="ar-SA" sz="2800" dirty="0" err="1" smtClean="0">
                <a:solidFill>
                  <a:schemeClr val="tx1"/>
                </a:solidFill>
              </a:rPr>
              <a:t>أى</a:t>
            </a:r>
            <a:r>
              <a:rPr lang="ar-SA" sz="2800" dirty="0" smtClean="0">
                <a:solidFill>
                  <a:schemeClr val="tx1"/>
                </a:solidFill>
              </a:rPr>
              <a:t> يد كانت وذلك للحجز عليه واستيفاء حقه منه.</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15</a:t>
            </a:fld>
            <a:endParaRPr lang="ar-SA"/>
          </a:p>
        </p:txBody>
      </p:sp>
    </p:spTree>
    <p:extLst>
      <p:ext uri="{BB962C8B-B14F-4D97-AF65-F5344CB8AC3E}">
        <p14:creationId xmlns:p14="http://schemas.microsoft.com/office/powerpoint/2010/main" val="1686377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00174"/>
            <a:ext cx="8229600" cy="5143536"/>
          </a:xfrm>
        </p:spPr>
        <p:txBody>
          <a:bodyPr>
            <a:normAutofit/>
          </a:bodyPr>
          <a:lstStyle/>
          <a:p>
            <a:pPr algn="r"/>
            <a:r>
              <a:rPr lang="ar-SA" sz="2800" dirty="0" smtClean="0">
                <a:solidFill>
                  <a:schemeClr val="tx1"/>
                </a:solidFill>
              </a:rPr>
              <a:t>ميزة الأولوية: يقصد </a:t>
            </a:r>
            <a:r>
              <a:rPr lang="ar-SA" sz="2800" dirty="0" err="1" smtClean="0">
                <a:solidFill>
                  <a:schemeClr val="tx1"/>
                </a:solidFill>
              </a:rPr>
              <a:t>بها</a:t>
            </a:r>
            <a:r>
              <a:rPr lang="ar-SA" sz="2800" dirty="0" smtClean="0">
                <a:solidFill>
                  <a:schemeClr val="tx1"/>
                </a:solidFill>
              </a:rPr>
              <a:t> الأسبقية أو الأفضلية على </a:t>
            </a:r>
            <a:r>
              <a:rPr lang="ar-SA" sz="2800" dirty="0" err="1" smtClean="0">
                <a:solidFill>
                  <a:schemeClr val="tx1"/>
                </a:solidFill>
              </a:rPr>
              <a:t>سائرالدائنين</a:t>
            </a:r>
            <a:r>
              <a:rPr lang="ar-SA" sz="2800" dirty="0" smtClean="0">
                <a:solidFill>
                  <a:schemeClr val="tx1"/>
                </a:solidFill>
              </a:rPr>
              <a:t>: </a:t>
            </a:r>
            <a:r>
              <a:rPr lang="ar-SA" sz="2800" dirty="0" err="1" smtClean="0">
                <a:solidFill>
                  <a:schemeClr val="tx1"/>
                </a:solidFill>
              </a:rPr>
              <a:t>أى</a:t>
            </a:r>
            <a:r>
              <a:rPr lang="ar-SA" sz="2800" dirty="0" smtClean="0">
                <a:solidFill>
                  <a:schemeClr val="tx1"/>
                </a:solidFill>
              </a:rPr>
              <a:t> أنه إذا تم الحجز على المال من دائن صاحب تامين </a:t>
            </a:r>
            <a:r>
              <a:rPr lang="ar-SA" sz="2800" dirty="0" err="1" smtClean="0">
                <a:solidFill>
                  <a:schemeClr val="tx1"/>
                </a:solidFill>
              </a:rPr>
              <a:t>عينى</a:t>
            </a:r>
            <a:r>
              <a:rPr lang="ar-SA" sz="2800" dirty="0" smtClean="0">
                <a:solidFill>
                  <a:schemeClr val="tx1"/>
                </a:solidFill>
              </a:rPr>
              <a:t> ودائن عادى ليس له تأمين </a:t>
            </a:r>
            <a:r>
              <a:rPr lang="ar-SA" sz="2800" dirty="0" err="1" smtClean="0">
                <a:solidFill>
                  <a:schemeClr val="tx1"/>
                </a:solidFill>
              </a:rPr>
              <a:t>عينى</a:t>
            </a:r>
            <a:r>
              <a:rPr lang="ar-SA" sz="2800" dirty="0" smtClean="0">
                <a:solidFill>
                  <a:schemeClr val="tx1"/>
                </a:solidFill>
              </a:rPr>
              <a:t> على هذا المال ولم يكفى المال للوفاء بالدينين معاً.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16</a:t>
            </a:fld>
            <a:endParaRPr lang="ar-SA"/>
          </a:p>
        </p:txBody>
      </p:sp>
    </p:spTree>
    <p:extLst>
      <p:ext uri="{BB962C8B-B14F-4D97-AF65-F5344CB8AC3E}">
        <p14:creationId xmlns:p14="http://schemas.microsoft.com/office/powerpoint/2010/main" val="2557089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5143512"/>
          </a:xfrm>
        </p:spPr>
        <p:txBody>
          <a:bodyPr>
            <a:normAutofit/>
          </a:bodyPr>
          <a:lstStyle/>
          <a:p>
            <a:pPr algn="r"/>
            <a:r>
              <a:rPr lang="ar-SA" sz="2800" dirty="0" smtClean="0">
                <a:solidFill>
                  <a:schemeClr val="accent2">
                    <a:lumMod val="75000"/>
                  </a:schemeClr>
                </a:solidFill>
              </a:rPr>
              <a:t>وقد حدد القانون الحقوق العينية التبعية بثلاثة حقوق </a:t>
            </a:r>
            <a:r>
              <a:rPr lang="ar-SA" sz="2800" dirty="0" err="1" smtClean="0">
                <a:solidFill>
                  <a:schemeClr val="accent2">
                    <a:lumMod val="75000"/>
                  </a:schemeClr>
                </a:solidFill>
              </a:rPr>
              <a:t>هى</a:t>
            </a:r>
            <a:r>
              <a:rPr lang="ar-SA" sz="2800" dirty="0" smtClean="0">
                <a:solidFill>
                  <a:schemeClr val="accent2">
                    <a:lumMod val="75000"/>
                  </a:schemeClr>
                </a:solidFill>
              </a:rPr>
              <a:t> :</a:t>
            </a:r>
            <a:r>
              <a:rPr lang="ar-SA" sz="2800" dirty="0" smtClean="0">
                <a:solidFill>
                  <a:schemeClr val="tx1"/>
                </a:solidFill>
              </a:rPr>
              <a:t/>
            </a:r>
            <a:br>
              <a:rPr lang="ar-SA" sz="2800" dirty="0" smtClean="0">
                <a:solidFill>
                  <a:schemeClr val="tx1"/>
                </a:solidFill>
              </a:rPr>
            </a:br>
            <a:r>
              <a:rPr lang="ar-SA" sz="2800" dirty="0" smtClean="0">
                <a:solidFill>
                  <a:schemeClr val="tx1"/>
                </a:solidFill>
              </a:rPr>
              <a:t>- حق الرهن.</a:t>
            </a:r>
            <a:br>
              <a:rPr lang="ar-SA" sz="2800" dirty="0" smtClean="0">
                <a:solidFill>
                  <a:schemeClr val="tx1"/>
                </a:solidFill>
              </a:rPr>
            </a:br>
            <a:r>
              <a:rPr lang="ar-SA" sz="2800" dirty="0" smtClean="0">
                <a:solidFill>
                  <a:schemeClr val="tx1"/>
                </a:solidFill>
              </a:rPr>
              <a:t>- حق الاختصاص .</a:t>
            </a:r>
            <a:br>
              <a:rPr lang="ar-SA" sz="2800" dirty="0" smtClean="0">
                <a:solidFill>
                  <a:schemeClr val="tx1"/>
                </a:solidFill>
              </a:rPr>
            </a:br>
            <a:r>
              <a:rPr lang="ar-SA" sz="2800" dirty="0" smtClean="0">
                <a:solidFill>
                  <a:schemeClr val="tx1"/>
                </a:solidFill>
              </a:rPr>
              <a:t>- حق الامتياز.</a:t>
            </a:r>
            <a:br>
              <a:rPr lang="ar-SA" sz="2800" dirty="0" smtClean="0">
                <a:solidFill>
                  <a:schemeClr val="tx1"/>
                </a:solidFill>
              </a:rPr>
            </a:b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17</a:t>
            </a:fld>
            <a:endParaRPr lang="ar-SA"/>
          </a:p>
        </p:txBody>
      </p:sp>
    </p:spTree>
    <p:extLst>
      <p:ext uri="{BB962C8B-B14F-4D97-AF65-F5344CB8AC3E}">
        <p14:creationId xmlns:p14="http://schemas.microsoft.com/office/powerpoint/2010/main" val="15723818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500594"/>
          </a:xfrm>
        </p:spPr>
        <p:txBody>
          <a:bodyPr>
            <a:normAutofit/>
          </a:bodyPr>
          <a:lstStyle/>
          <a:p>
            <a:pPr algn="r"/>
            <a:r>
              <a:rPr lang="ar-SA" sz="2800" dirty="0" smtClean="0">
                <a:solidFill>
                  <a:schemeClr val="tx1"/>
                </a:solidFill>
              </a:rPr>
              <a:t>- حق الرهن :</a:t>
            </a:r>
            <a:br>
              <a:rPr lang="ar-SA" sz="2800" dirty="0" smtClean="0">
                <a:solidFill>
                  <a:schemeClr val="tx1"/>
                </a:solidFill>
              </a:rPr>
            </a:br>
            <a:r>
              <a:rPr lang="ar-SA" sz="2800" dirty="0" smtClean="0">
                <a:solidFill>
                  <a:schemeClr val="tx1"/>
                </a:solidFill>
              </a:rPr>
              <a:t>وهو ذلك الحق الذي يتقرر بموجب اتفاق بين الدائن والمدين في صورة عقد بينهما وهو على نوعين:</a:t>
            </a:r>
            <a:br>
              <a:rPr lang="ar-SA" sz="2800" dirty="0" smtClean="0">
                <a:solidFill>
                  <a:schemeClr val="tx1"/>
                </a:solidFill>
              </a:rPr>
            </a:br>
            <a:r>
              <a:rPr lang="ar-SA" sz="2800" u="sng" dirty="0" smtClean="0">
                <a:solidFill>
                  <a:schemeClr val="tx1"/>
                </a:solidFill>
              </a:rPr>
              <a:t>الرهن </a:t>
            </a:r>
            <a:r>
              <a:rPr lang="ar-SA" sz="2800" u="sng" dirty="0" err="1" smtClean="0">
                <a:solidFill>
                  <a:schemeClr val="tx1"/>
                </a:solidFill>
              </a:rPr>
              <a:t>الرسمى</a:t>
            </a:r>
            <a:r>
              <a:rPr lang="ar-SA" sz="2800" dirty="0" smtClean="0">
                <a:solidFill>
                  <a:schemeClr val="tx1"/>
                </a:solidFill>
              </a:rPr>
              <a:t>: - الرهن </a:t>
            </a:r>
            <a:r>
              <a:rPr lang="ar-SA" sz="2800" dirty="0" err="1" smtClean="0">
                <a:solidFill>
                  <a:schemeClr val="tx1"/>
                </a:solidFill>
              </a:rPr>
              <a:t>الرسمى</a:t>
            </a:r>
            <a:r>
              <a:rPr lang="ar-SA" sz="2800" dirty="0" smtClean="0">
                <a:solidFill>
                  <a:schemeClr val="tx1"/>
                </a:solidFill>
              </a:rPr>
              <a:t> حق </a:t>
            </a:r>
            <a:r>
              <a:rPr lang="ar-SA" sz="2800" dirty="0" err="1" smtClean="0">
                <a:solidFill>
                  <a:schemeClr val="tx1"/>
                </a:solidFill>
              </a:rPr>
              <a:t>عينى</a:t>
            </a:r>
            <a:r>
              <a:rPr lang="ar-SA" sz="2800" dirty="0" smtClean="0">
                <a:solidFill>
                  <a:schemeClr val="tx1"/>
                </a:solidFill>
              </a:rPr>
              <a:t> </a:t>
            </a:r>
            <a:r>
              <a:rPr lang="ar-SA" sz="2800" dirty="0" err="1" smtClean="0">
                <a:solidFill>
                  <a:schemeClr val="tx1"/>
                </a:solidFill>
              </a:rPr>
              <a:t>تبعى</a:t>
            </a:r>
            <a:r>
              <a:rPr lang="ar-SA" sz="2800" dirty="0" smtClean="0">
                <a:solidFill>
                  <a:schemeClr val="tx1"/>
                </a:solidFill>
              </a:rPr>
              <a:t> يرد على عقار ولا يرد على منقول ويخول صاحبه ميزتي التقدم والتتبع. وهو حق لا ينشأ إلا من خلال عقد </a:t>
            </a:r>
            <a:r>
              <a:rPr lang="ar-SA" sz="2800" dirty="0" err="1" smtClean="0">
                <a:solidFill>
                  <a:schemeClr val="tx1"/>
                </a:solidFill>
              </a:rPr>
              <a:t>شكلى</a:t>
            </a:r>
            <a:r>
              <a:rPr lang="ar-SA" sz="2800" dirty="0" smtClean="0">
                <a:solidFill>
                  <a:schemeClr val="tx1"/>
                </a:solidFill>
              </a:rPr>
              <a:t> </a:t>
            </a:r>
            <a:r>
              <a:rPr lang="ar-SA" sz="2800" dirty="0" err="1" smtClean="0">
                <a:solidFill>
                  <a:schemeClr val="tx1"/>
                </a:solidFill>
              </a:rPr>
              <a:t>أى</a:t>
            </a:r>
            <a:r>
              <a:rPr lang="ar-SA" sz="2800" dirty="0" smtClean="0">
                <a:solidFill>
                  <a:schemeClr val="tx1"/>
                </a:solidFill>
              </a:rPr>
              <a:t> لابد من إفراغه </a:t>
            </a:r>
            <a:r>
              <a:rPr lang="ar-SA" sz="2800" dirty="0" err="1" smtClean="0">
                <a:solidFill>
                  <a:schemeClr val="tx1"/>
                </a:solidFill>
              </a:rPr>
              <a:t>فى</a:t>
            </a:r>
            <a:r>
              <a:rPr lang="ar-SA" sz="2800" dirty="0" smtClean="0">
                <a:solidFill>
                  <a:schemeClr val="tx1"/>
                </a:solidFill>
              </a:rPr>
              <a:t> شكل معين بحيث إذا ما تخلف هذا الشكل ترتب عليه عدم انعقاد الرهن.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18</a:t>
            </a:fld>
            <a:endParaRPr lang="ar-SA"/>
          </a:p>
        </p:txBody>
      </p:sp>
    </p:spTree>
    <p:extLst>
      <p:ext uri="{BB962C8B-B14F-4D97-AF65-F5344CB8AC3E}">
        <p14:creationId xmlns:p14="http://schemas.microsoft.com/office/powerpoint/2010/main" val="2582993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429156"/>
          </a:xfrm>
        </p:spPr>
        <p:txBody>
          <a:bodyPr>
            <a:normAutofit/>
          </a:bodyPr>
          <a:lstStyle/>
          <a:p>
            <a:pPr algn="r"/>
            <a:r>
              <a:rPr lang="ar-SA" sz="2800" u="sng" dirty="0" smtClean="0">
                <a:solidFill>
                  <a:schemeClr val="tx1"/>
                </a:solidFill>
              </a:rPr>
              <a:t>الرهن </a:t>
            </a:r>
            <a:r>
              <a:rPr lang="ar-SA" sz="2800" u="sng" dirty="0" err="1" smtClean="0">
                <a:solidFill>
                  <a:schemeClr val="tx1"/>
                </a:solidFill>
              </a:rPr>
              <a:t>الحيازى</a:t>
            </a:r>
            <a:r>
              <a:rPr lang="ar-SA" sz="2800" dirty="0" smtClean="0">
                <a:solidFill>
                  <a:schemeClr val="tx1"/>
                </a:solidFill>
              </a:rPr>
              <a:t>: هو حق </a:t>
            </a:r>
            <a:r>
              <a:rPr lang="ar-SA" sz="2800" dirty="0" err="1" smtClean="0">
                <a:solidFill>
                  <a:schemeClr val="tx1"/>
                </a:solidFill>
              </a:rPr>
              <a:t>عينى</a:t>
            </a:r>
            <a:r>
              <a:rPr lang="ar-SA" sz="2800" dirty="0" smtClean="0">
                <a:solidFill>
                  <a:schemeClr val="tx1"/>
                </a:solidFill>
              </a:rPr>
              <a:t> </a:t>
            </a:r>
            <a:r>
              <a:rPr lang="ar-SA" sz="2800" dirty="0" err="1" smtClean="0">
                <a:solidFill>
                  <a:schemeClr val="tx1"/>
                </a:solidFill>
              </a:rPr>
              <a:t>تبعى</a:t>
            </a:r>
            <a:r>
              <a:rPr lang="ar-SA" sz="2800" dirty="0" smtClean="0">
                <a:solidFill>
                  <a:schemeClr val="tx1"/>
                </a:solidFill>
              </a:rPr>
              <a:t> </a:t>
            </a:r>
            <a:r>
              <a:rPr lang="ar-SA" sz="2800" dirty="0" err="1" smtClean="0">
                <a:solidFill>
                  <a:schemeClr val="tx1"/>
                </a:solidFill>
              </a:rPr>
              <a:t>يردعلى</a:t>
            </a:r>
            <a:r>
              <a:rPr lang="ar-SA" sz="2800" dirty="0" smtClean="0">
                <a:solidFill>
                  <a:schemeClr val="tx1"/>
                </a:solidFill>
              </a:rPr>
              <a:t> المنقول كما يرد على العقار وهو حق يخول لصاحبه استيفاء دينه متقدما على </a:t>
            </a:r>
            <a:r>
              <a:rPr lang="ar-SA" sz="2800" dirty="0" err="1" smtClean="0">
                <a:solidFill>
                  <a:schemeClr val="tx1"/>
                </a:solidFill>
              </a:rPr>
              <a:t>سائرالدائنين</a:t>
            </a:r>
            <a:r>
              <a:rPr lang="ar-SA" sz="2800" dirty="0" smtClean="0">
                <a:solidFill>
                  <a:schemeClr val="tx1"/>
                </a:solidFill>
              </a:rPr>
              <a:t> ويخوله كذلك أن يتتبع المال محل حقه </a:t>
            </a:r>
            <a:r>
              <a:rPr lang="ar-SA" sz="2800" dirty="0" err="1" smtClean="0">
                <a:solidFill>
                  <a:schemeClr val="tx1"/>
                </a:solidFill>
              </a:rPr>
              <a:t>فى</a:t>
            </a:r>
            <a:r>
              <a:rPr lang="ar-SA" sz="2800" dirty="0" smtClean="0">
                <a:solidFill>
                  <a:schemeClr val="tx1"/>
                </a:solidFill>
              </a:rPr>
              <a:t> </a:t>
            </a:r>
            <a:r>
              <a:rPr lang="ar-SA" sz="2800" dirty="0" err="1" smtClean="0">
                <a:solidFill>
                  <a:schemeClr val="tx1"/>
                </a:solidFill>
              </a:rPr>
              <a:t>أى</a:t>
            </a:r>
            <a:r>
              <a:rPr lang="ar-SA" sz="2800" dirty="0" smtClean="0">
                <a:solidFill>
                  <a:schemeClr val="tx1"/>
                </a:solidFill>
              </a:rPr>
              <a:t> يد يكون.</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19</a:t>
            </a:fld>
            <a:endParaRPr lang="ar-SA"/>
          </a:p>
        </p:txBody>
      </p:sp>
    </p:spTree>
    <p:extLst>
      <p:ext uri="{BB962C8B-B14F-4D97-AF65-F5344CB8AC3E}">
        <p14:creationId xmlns:p14="http://schemas.microsoft.com/office/powerpoint/2010/main" val="2300980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4857784"/>
          </a:xfrm>
        </p:spPr>
        <p:txBody>
          <a:bodyPr>
            <a:normAutofit/>
          </a:bodyPr>
          <a:lstStyle/>
          <a:p>
            <a:pPr algn="r"/>
            <a:r>
              <a:rPr lang="ar-SA" sz="2800" dirty="0" smtClean="0">
                <a:solidFill>
                  <a:schemeClr val="tx1"/>
                </a:solidFill>
              </a:rPr>
              <a:t>- حق الاختصاص:</a:t>
            </a:r>
            <a:br>
              <a:rPr lang="ar-SA" sz="2800" dirty="0" smtClean="0">
                <a:solidFill>
                  <a:schemeClr val="tx1"/>
                </a:solidFill>
              </a:rPr>
            </a:br>
            <a:r>
              <a:rPr lang="ar-SA" sz="2800" dirty="0" smtClean="0">
                <a:solidFill>
                  <a:schemeClr val="tx1"/>
                </a:solidFill>
              </a:rPr>
              <a:t> حق الاختصاص هو حق </a:t>
            </a:r>
            <a:r>
              <a:rPr lang="ar-SA" sz="2800" dirty="0" err="1" smtClean="0">
                <a:solidFill>
                  <a:schemeClr val="tx1"/>
                </a:solidFill>
              </a:rPr>
              <a:t>عينى</a:t>
            </a:r>
            <a:r>
              <a:rPr lang="ar-SA" sz="2800" dirty="0" smtClean="0">
                <a:solidFill>
                  <a:schemeClr val="tx1"/>
                </a:solidFill>
              </a:rPr>
              <a:t> </a:t>
            </a:r>
            <a:r>
              <a:rPr lang="ar-SA" sz="2800" dirty="0" err="1" smtClean="0">
                <a:solidFill>
                  <a:schemeClr val="tx1"/>
                </a:solidFill>
              </a:rPr>
              <a:t>تبعى</a:t>
            </a:r>
            <a:r>
              <a:rPr lang="ar-SA" sz="2800" dirty="0" smtClean="0">
                <a:solidFill>
                  <a:schemeClr val="tx1"/>
                </a:solidFill>
              </a:rPr>
              <a:t> يخول صاحبه سلطة </a:t>
            </a:r>
            <a:r>
              <a:rPr lang="ar-SA" sz="2800" dirty="0" err="1" smtClean="0">
                <a:solidFill>
                  <a:schemeClr val="tx1"/>
                </a:solidFill>
              </a:rPr>
              <a:t>مباشرةعلى</a:t>
            </a:r>
            <a:r>
              <a:rPr lang="ar-SA" sz="2800" dirty="0" smtClean="0">
                <a:solidFill>
                  <a:schemeClr val="tx1"/>
                </a:solidFill>
              </a:rPr>
              <a:t> عقار مملوك لمدينة فلا يرد حق الاختصاص إلا على العقارات ولا يمكن أن يرد على المنقول هذا ولا ينشأ حق الاختصاص عن عقد </a:t>
            </a:r>
            <a:r>
              <a:rPr lang="ar-SA" sz="2800" dirty="0" err="1" smtClean="0">
                <a:solidFill>
                  <a:schemeClr val="tx1"/>
                </a:solidFill>
              </a:rPr>
              <a:t>وانما</a:t>
            </a:r>
            <a:r>
              <a:rPr lang="ar-SA" sz="2800" dirty="0" smtClean="0">
                <a:solidFill>
                  <a:schemeClr val="tx1"/>
                </a:solidFill>
              </a:rPr>
              <a:t> يصدر من القضاء بناء على طلب يقدمه الدائن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20</a:t>
            </a:fld>
            <a:endParaRPr lang="ar-SA"/>
          </a:p>
        </p:txBody>
      </p:sp>
    </p:spTree>
    <p:extLst>
      <p:ext uri="{BB962C8B-B14F-4D97-AF65-F5344CB8AC3E}">
        <p14:creationId xmlns:p14="http://schemas.microsoft.com/office/powerpoint/2010/main" val="1403317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85926"/>
            <a:ext cx="8229600" cy="4786346"/>
          </a:xfrm>
        </p:spPr>
        <p:txBody>
          <a:bodyPr>
            <a:normAutofit/>
          </a:bodyPr>
          <a:lstStyle/>
          <a:p>
            <a:pPr algn="r"/>
            <a:r>
              <a:rPr lang="ar-SA" sz="2800" dirty="0" smtClean="0">
                <a:solidFill>
                  <a:schemeClr val="tx1"/>
                </a:solidFill>
              </a:rPr>
              <a:t>- حقوق الامتياز:</a:t>
            </a:r>
            <a:br>
              <a:rPr lang="ar-SA" sz="2800" dirty="0" smtClean="0">
                <a:solidFill>
                  <a:schemeClr val="tx1"/>
                </a:solidFill>
              </a:rPr>
            </a:br>
            <a:r>
              <a:rPr lang="ar-SA" sz="2800" dirty="0" smtClean="0">
                <a:solidFill>
                  <a:schemeClr val="tx1"/>
                </a:solidFill>
              </a:rPr>
              <a:t> حق </a:t>
            </a:r>
            <a:r>
              <a:rPr lang="ar-SA" sz="2800" dirty="0" err="1" smtClean="0">
                <a:solidFill>
                  <a:schemeClr val="tx1"/>
                </a:solidFill>
              </a:rPr>
              <a:t>الامتيازهو</a:t>
            </a:r>
            <a:r>
              <a:rPr lang="ar-SA" sz="2800" dirty="0" smtClean="0">
                <a:solidFill>
                  <a:schemeClr val="tx1"/>
                </a:solidFill>
              </a:rPr>
              <a:t> حق </a:t>
            </a:r>
            <a:r>
              <a:rPr lang="ar-SA" sz="2800" dirty="0" err="1" smtClean="0">
                <a:solidFill>
                  <a:schemeClr val="tx1"/>
                </a:solidFill>
              </a:rPr>
              <a:t>عينى</a:t>
            </a:r>
            <a:r>
              <a:rPr lang="ar-SA" sz="2800" dirty="0" smtClean="0">
                <a:solidFill>
                  <a:schemeClr val="tx1"/>
                </a:solidFill>
              </a:rPr>
              <a:t> </a:t>
            </a:r>
            <a:r>
              <a:rPr lang="ar-SA" sz="2800" dirty="0" err="1" smtClean="0">
                <a:solidFill>
                  <a:schemeClr val="tx1"/>
                </a:solidFill>
              </a:rPr>
              <a:t>تبعى</a:t>
            </a:r>
            <a:r>
              <a:rPr lang="ar-SA" sz="2800" dirty="0" smtClean="0">
                <a:solidFill>
                  <a:schemeClr val="tx1"/>
                </a:solidFill>
              </a:rPr>
              <a:t> يتقرر بنص القانون يخول الدائن أسبقية </a:t>
            </a:r>
            <a:r>
              <a:rPr lang="ar-SA" sz="2800" dirty="0" err="1" smtClean="0">
                <a:solidFill>
                  <a:schemeClr val="tx1"/>
                </a:solidFill>
              </a:rPr>
              <a:t>فى</a:t>
            </a:r>
            <a:r>
              <a:rPr lang="ar-SA" sz="2800" dirty="0" smtClean="0">
                <a:solidFill>
                  <a:schemeClr val="tx1"/>
                </a:solidFill>
              </a:rPr>
              <a:t> اقتضاء حقه مراعاة لصفته وحق الامتياز يعطى أولوية بنص القانون لبعض من الحقوق مراعاة لصفتها ، ويترتب على ذلك تخويل صاحبها ميزة استيفاء حقه من أموال المدين كلها أو بعضها متقدما بذلك على الدائنين الآخرين .</a:t>
            </a:r>
            <a:endParaRPr lang="ar-SA" sz="2800" dirty="0">
              <a:solidFill>
                <a:schemeClr val="tx1"/>
              </a:solidFill>
            </a:endParaRPr>
          </a:p>
        </p:txBody>
      </p:sp>
      <p:pic>
        <p:nvPicPr>
          <p:cNvPr id="3" name="صورة 2" descr="شعار كلية الحقوق.png"/>
          <p:cNvPicPr>
            <a:picLocks noChangeAspect="1"/>
          </p:cNvPicPr>
          <p:nvPr/>
        </p:nvPicPr>
        <p:blipFill>
          <a:blip r:embed="rId2"/>
          <a:stretch>
            <a:fillRect/>
          </a:stretch>
        </p:blipFill>
        <p:spPr>
          <a:xfrm>
            <a:off x="285720" y="-285776"/>
            <a:ext cx="8858280" cy="3214710"/>
          </a:xfrm>
          <a:prstGeom prst="rect">
            <a:avLst/>
          </a:prstGeom>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21</a:t>
            </a:fld>
            <a:endParaRPr lang="ar-SA"/>
          </a:p>
        </p:txBody>
      </p:sp>
    </p:spTree>
    <p:extLst>
      <p:ext uri="{BB962C8B-B14F-4D97-AF65-F5344CB8AC3E}">
        <p14:creationId xmlns:p14="http://schemas.microsoft.com/office/powerpoint/2010/main" val="3363971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205</Words>
  <Application>Microsoft Office PowerPoint</Application>
  <PresentationFormat>عرض على الشاشة (3:4)‏</PresentationFormat>
  <Paragraphs>45</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نسق Office</vt:lpstr>
      <vt:lpstr>تقسيمات الحقوق:         </vt:lpstr>
      <vt:lpstr>اولا:الحقوق الغير ماليه.   تجمع الحقوق غير ماليه كل من :  الحقوق السياسيه. الحقوق اللصيقه بالشخصيه. حقوق الاسره.</vt:lpstr>
      <vt:lpstr>1- الحقوق السياسيه :  وهي الحقوق التي يقررها القانون لبعض الاشخاص بااعتبارهم منتمين الى بلد معين، تخولهم هذه الحقوق المساهمه في ادارة شؤون البلاد. ومثلها حق الانتخابات وحق الترشيح وحق تولي الوظائف العامه. هذه الحقوق قاصره على المواطنين دون الاجانب فإنها لاتثبت لكل المواطنين وانما تثبت لمن توافرت فيه شروط معينه كااشتراط العمر مثلا . ويتولى القانون الاداري والقانون الدستوري في الدوله تحديد هذه الحقوق وكيفية ممارستها.</vt:lpstr>
      <vt:lpstr>2-الحقوق اللصيقه  بالشخصيه:  وهي الحقوق التي تثبت للشخص بااعتباره انسانا وبغض النظر عن مدى توافر رابطه الجنسيه في الدوله التي يقيم فيه الشخص من عدمها. فهي تتناول مقومات وعناصر هذه الشخصيه الانسانيه في مظاهر مختلفه. وبالتالي يتمتع بهذه الحقوق المواطنون والاجانب على حد سواء.  وهي تنقسم الى:</vt:lpstr>
      <vt:lpstr>- الحمايه الماديه للانسان : يأتي في طليعة الحقوق الصيقه بالشخصيه حق الانسان في الحياة وحقه في سلامة جسمه بأعضائه المختلفه من أي اعتداء يقع عليه. فمقتضى هذا الحق وجوب امتناع الاخرين عن المساس به، او الاعتداء عليه بأي صوره من صور الاعتداء ، سواء بالقتل او الجرح او الضرب ، حيث يولد الاعنداء على أي حال تم مسؤوليه جنائيه.</vt:lpstr>
      <vt:lpstr>- الحمايه المعنويه للانسان : تتناول الحمايه المعنويه للانسان المقومات اللازمه لشخصه من الناحيه الادبيه والمعنويه التي لاغنى للانسان عنها للعيش وسط الجماعه. وتشمل هذه المقومات المعنويه على حق الانسان في الشرف والسمعه وحقه في عدم تشويه صورته ، وحقه في السريه ونسبة نتاجه الفكري اليه.</vt:lpstr>
      <vt:lpstr>3-حقوق الاسره :  هي الحقوق التي تثبت للشخص بااعتباره عضوا في اسره. الاسره هي مجموعة من الافراد تربط بينهم صلة قرابه نسب او قرابة مصاهره. وتختلف هذه الحقوق باختلاف موقع الشخص في الاسره زوجا كان او زوجه او ابنا او بنتا.</vt:lpstr>
      <vt:lpstr>خصائص الحقوق غير ماليه:   1-غير قابلة للتنازل أي التبادل والتعامل المالي بعوض أو بغير عوض بإستثناء نص القانون على ذلك أو إتجاه إرادة الشخص لذلك كالتبرع بالدم مثلا 2-في حال الإعتداء عليها يمكن التقاضي لرد الإعتبار أو التعويض المادي 3-غير قابلة للحجز مقابل حق كحجز ميت في مستشفى حتى تدفع مصاريف علاجه 4-غير قابلة للكسب بالتقادم ولا تسقط بالتقادم </vt:lpstr>
      <vt:lpstr>ثانيا:الحقوق المالية .   الحقوق المالية قدرات أو مجالات نشاط تحققها قواعد القانون الخاص, و هي التي تدخل في دائرة التعامل و هي :  1- حقوق عينية . 2- حقوق شخصية.   </vt:lpstr>
      <vt:lpstr>1-الحقوق العينيه : تنقسم الى حقوق عينيه اصليه وحقوق عينيه بالتبعيه:  أ- الحقوق العينية الأصلية و هي حقوق ذات وجود مستقل, أي أنها لا تسند إلى حق أخر،وسلطة صاحب الحق فيها لا تخرج عن هذه السلطات الثلاث (سلطة الاستعمال ،سلطة الاستغلال ، سلطة التصرف)  </vt:lpstr>
      <vt:lpstr>  واهم هذه الحقوق: - حق الملكية ׃ يعد حق الملكية اقوى الحقوق العينيه الاصليه نتيحة اجتماع السلطات الثلاث في يد صاحب الحق.فيستطيع صاحب الحق استعمال الشي محل الحق او استغلاله او التصرف فيه. مثاله:مالك المنزل يتحقق له : سلطة الاستعمال من خلال استعمال المنزل بسكناه وسلطة الاستغلال من خلال تأجيره له والاستفاده من مايدره عليه من اموال. وسلطة التصرف فيه سواء كان تصرف مادي بالبناء فيه او الهدم او تصرف قانوني ببيعه او بالتنازل عنه او بالهبه او بترتيب حق رهن او ارتفاق عليه </vt:lpstr>
      <vt:lpstr>-حق الانتفاع ׃ وهو حق يخول للمنتفع سلطة استعمال و استغلال شي مملوك لغيره دون التصرف مثل حق المستأجر بالانتفاع من العين المؤجره.  - حق الارتفاق ׃ وهو حق يجعل حدا لمنفعة عقار لفائدة عقار آخر لشخص آخر كما يجوز أن يترتب الارتفاق على مال مثال ׃ انتفاع حديقة مزروعة من مرور مياه جاءت من الحديقة المجاورة.</vt:lpstr>
      <vt:lpstr>- حق الاستعمال وحق السكنى:  هو الحق الذي يخول لصاحبه سلطة استعمال شي مملوك للغير. أي ان صاحب الحق بالاستعمال او السكنى ينشأ له حق عيني لايجوز له ان يتنازل عنه لغيره. مثال : اذا كان محل الحق منزلا فليس له الا سكنى المنزل دون ان يكون له إجارته للاستفاده من ريعه.</vt:lpstr>
      <vt:lpstr>- حق الحكر:  وهو احد الحقوق المأخوذه من الفقه الإسلامي ” يتم بمقتضى هذا الحق للمحتكر ان ينتفع مقابل اجرة المثل بأرض مملوكه لشخص آخر بالبناء عليها او غرسها“ .</vt:lpstr>
      <vt:lpstr>ب- الحقوق العينية التبعية ׃  مميزات الحق العينى التبعى:  - ميزة التتبع: يعطى الحق العينى التبعى للدائن حق تتبع المال الواقع عليه الحق (التأمين العينى) فى أى يد كانت وذلك للحجز عليه واستيفاء حقه منه. </vt:lpstr>
      <vt:lpstr>ميزة الأولوية: يقصد بها الأسبقية أو الأفضلية على سائرالدائنين: أى أنه إذا تم الحجز على المال من دائن صاحب تامين عينى ودائن عادى ليس له تأمين عينى على هذا المال ولم يكفى المال للوفاء بالدينين معاً. </vt:lpstr>
      <vt:lpstr>وقد حدد القانون الحقوق العينية التبعية بثلاثة حقوق هى : - حق الرهن. - حق الاختصاص . - حق الامتياز. </vt:lpstr>
      <vt:lpstr>- حق الرهن : وهو ذلك الحق الذي يتقرر بموجب اتفاق بين الدائن والمدين في صورة عقد بينهما وهو على نوعين: الرهن الرسمى: - الرهن الرسمى حق عينى تبعى يرد على عقار ولا يرد على منقول ويخول صاحبه ميزتي التقدم والتتبع. وهو حق لا ينشأ إلا من خلال عقد شكلى أى لابد من إفراغه فى شكل معين بحيث إذا ما تخلف هذا الشكل ترتب عليه عدم انعقاد الرهن.</vt:lpstr>
      <vt:lpstr>الرهن الحيازى: هو حق عينى تبعى يردعلى المنقول كما يرد على العقار وهو حق يخول لصاحبه استيفاء دينه متقدما على سائرالدائنين ويخوله كذلك أن يتتبع المال محل حقه فى أى يد يكون.</vt:lpstr>
      <vt:lpstr>- حق الاختصاص:  حق الاختصاص هو حق عينى تبعى يخول صاحبه سلطة مباشرةعلى عقار مملوك لمدينة فلا يرد حق الاختصاص إلا على العقارات ولا يمكن أن يرد على المنقول هذا ولا ينشأ حق الاختصاص عن عقد وانما يصدر من القضاء بناء على طلب يقدمه الدائن .</vt:lpstr>
      <vt:lpstr>- حقوق الامتياز:  حق الامتيازهو حق عينى تبعى يتقرر بنص القانون يخول الدائن أسبقية فى اقتضاء حقه مراعاة لصفته وحق الامتياز يعطى أولوية بنص القانون لبعض من الحقوق مراعاة لصفتها ، ويترتب على ذلك تخويل صاحبها ميزة استيفاء حقه من أموال المدين كلها أو بعضها متقدما بذلك على الدائنين الآخرين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تقسيمات الحقوق:         </dc:title>
  <dc:creator>bshair almansour</dc:creator>
  <cp:lastModifiedBy>bshair almansour</cp:lastModifiedBy>
  <cp:revision>1</cp:revision>
  <dcterms:created xsi:type="dcterms:W3CDTF">2015-08-21T20:46:15Z</dcterms:created>
  <dcterms:modified xsi:type="dcterms:W3CDTF">2015-08-21T20:51:35Z</dcterms:modified>
</cp:coreProperties>
</file>