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1326157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262280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2408290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44B2F87-4E2B-4F82-BAFB-C81200AFE1B9}"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1910013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44B2F87-4E2B-4F82-BAFB-C81200AFE1B9}" type="datetimeFigureOut">
              <a:rPr lang="ar-SA" smtClean="0"/>
              <a:t>13/02/37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2186853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44B2F87-4E2B-4F82-BAFB-C81200AFE1B9}" type="datetimeFigureOut">
              <a:rPr lang="ar-SA" smtClean="0"/>
              <a:t>13/02/37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386436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44B2F87-4E2B-4F82-BAFB-C81200AFE1B9}" type="datetimeFigureOut">
              <a:rPr lang="ar-SA" smtClean="0"/>
              <a:t>13/02/37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2016472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44B2F87-4E2B-4F82-BAFB-C81200AFE1B9}"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2284257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44B2F87-4E2B-4F82-BAFB-C81200AFE1B9}" type="datetimeFigureOut">
              <a:rPr lang="ar-SA" smtClean="0"/>
              <a:t>13/02/37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983956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368424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E8E42BF-6E27-4423-B793-23A460D58160}" type="slidenum">
              <a:rPr lang="ar-SA" smtClean="0"/>
              <a:t>‹#›</a:t>
            </a:fld>
            <a:endParaRPr lang="ar-SA"/>
          </a:p>
        </p:txBody>
      </p:sp>
    </p:spTree>
    <p:extLst>
      <p:ext uri="{BB962C8B-B14F-4D97-AF65-F5344CB8AC3E}">
        <p14:creationId xmlns:p14="http://schemas.microsoft.com/office/powerpoint/2010/main" val="4049650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44B2F87-4E2B-4F82-BAFB-C81200AFE1B9}" type="datetimeFigureOut">
              <a:rPr lang="ar-SA" smtClean="0"/>
              <a:t>13/02/37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E8E42BF-6E27-4423-B793-23A460D58160}" type="slidenum">
              <a:rPr lang="ar-SA" smtClean="0"/>
              <a:t>‹#›</a:t>
            </a:fld>
            <a:endParaRPr lang="ar-SA"/>
          </a:p>
        </p:txBody>
      </p:sp>
    </p:spTree>
    <p:extLst>
      <p:ext uri="{BB962C8B-B14F-4D97-AF65-F5344CB8AC3E}">
        <p14:creationId xmlns:p14="http://schemas.microsoft.com/office/powerpoint/2010/main" val="441491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5214950"/>
          </a:xfrm>
        </p:spPr>
        <p:txBody>
          <a:bodyPr>
            <a:normAutofit/>
          </a:bodyPr>
          <a:lstStyle/>
          <a:p>
            <a:pPr algn="r"/>
            <a:r>
              <a:rPr lang="ar-SA" sz="3200" dirty="0" smtClean="0">
                <a:solidFill>
                  <a:schemeClr val="accent2">
                    <a:lumMod val="60000"/>
                    <a:lumOff val="40000"/>
                  </a:schemeClr>
                </a:solidFill>
              </a:rPr>
              <a:t>2- الحقوق </a:t>
            </a:r>
            <a:r>
              <a:rPr lang="ar-SA" sz="3200" dirty="0" err="1" smtClean="0">
                <a:solidFill>
                  <a:schemeClr val="accent2">
                    <a:lumMod val="60000"/>
                    <a:lumOff val="40000"/>
                  </a:schemeClr>
                </a:solidFill>
              </a:rPr>
              <a:t>الشخصيه</a:t>
            </a:r>
            <a:r>
              <a:rPr lang="ar-SA" sz="3200" dirty="0" smtClean="0">
                <a:solidFill>
                  <a:schemeClr val="accent2">
                    <a:lumMod val="60000"/>
                    <a:lumOff val="40000"/>
                  </a:schemeClr>
                </a:solidFill>
              </a:rPr>
              <a:t>.</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هو سلطه </a:t>
            </a:r>
            <a:r>
              <a:rPr lang="ar-SA" sz="2800" dirty="0" smtClean="0">
                <a:solidFill>
                  <a:schemeClr val="tx1"/>
                </a:solidFill>
              </a:rPr>
              <a:t>تثبت </a:t>
            </a:r>
            <a:r>
              <a:rPr lang="ar-SA" sz="2800" dirty="0" smtClean="0">
                <a:solidFill>
                  <a:schemeClr val="tx1"/>
                </a:solidFill>
              </a:rPr>
              <a:t>للدائن تخوله مطالبة المدين لتمكينه من الوصول </a:t>
            </a:r>
            <a:r>
              <a:rPr lang="ar-SA" sz="2800" dirty="0" err="1" smtClean="0">
                <a:solidFill>
                  <a:schemeClr val="tx1"/>
                </a:solidFill>
              </a:rPr>
              <a:t>لاستئثارة</a:t>
            </a:r>
            <a:r>
              <a:rPr lang="ar-SA" sz="2800" dirty="0" smtClean="0">
                <a:solidFill>
                  <a:schemeClr val="tx1"/>
                </a:solidFill>
              </a:rPr>
              <a:t> بمحل الحق.</a:t>
            </a:r>
            <a:br>
              <a:rPr lang="ar-SA" sz="2800" dirty="0" smtClean="0">
                <a:solidFill>
                  <a:schemeClr val="tx1"/>
                </a:solidFill>
              </a:rPr>
            </a:br>
            <a:r>
              <a:rPr lang="ar-SA" sz="2800" dirty="0" smtClean="0">
                <a:solidFill>
                  <a:schemeClr val="tx1"/>
                </a:solidFill>
              </a:rPr>
              <a:t>فالدائن  </a:t>
            </a:r>
            <a:r>
              <a:rPr lang="ar-SA" sz="2800" dirty="0" err="1" smtClean="0">
                <a:solidFill>
                  <a:schemeClr val="tx1"/>
                </a:solidFill>
              </a:rPr>
              <a:t>لايستطيع</a:t>
            </a:r>
            <a:r>
              <a:rPr lang="ar-SA" sz="2800" dirty="0" smtClean="0">
                <a:solidFill>
                  <a:schemeClr val="tx1"/>
                </a:solidFill>
              </a:rPr>
              <a:t> الوصول الى الحق دون تدخل المدين. </a:t>
            </a:r>
            <a:br>
              <a:rPr lang="ar-SA" sz="2800" dirty="0" smtClean="0">
                <a:solidFill>
                  <a:schemeClr val="tx1"/>
                </a:solidFill>
              </a:rPr>
            </a:br>
            <a:r>
              <a:rPr lang="ar-SA" sz="2800" dirty="0" smtClean="0">
                <a:solidFill>
                  <a:schemeClr val="tx1"/>
                </a:solidFill>
              </a:rPr>
              <a:t>فإذا اقرض (س) مبلغا من النقود الى (ص) فان (س) يسمى الدائن </a:t>
            </a:r>
            <a:r>
              <a:rPr lang="ar-SA" sz="2800" dirty="0" err="1" smtClean="0">
                <a:solidFill>
                  <a:schemeClr val="tx1"/>
                </a:solidFill>
              </a:rPr>
              <a:t>و</a:t>
            </a:r>
            <a:r>
              <a:rPr lang="ar-SA" sz="2800" dirty="0" smtClean="0">
                <a:solidFill>
                  <a:schemeClr val="tx1"/>
                </a:solidFill>
              </a:rPr>
              <a:t> (ص ) يسمى المدين.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a:t>
            </a:fld>
            <a:endParaRPr lang="ar-SA"/>
          </a:p>
        </p:txBody>
      </p:sp>
    </p:spTree>
    <p:extLst>
      <p:ext uri="{BB962C8B-B14F-4D97-AF65-F5344CB8AC3E}">
        <p14:creationId xmlns:p14="http://schemas.microsoft.com/office/powerpoint/2010/main" val="167722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57364"/>
            <a:ext cx="8229600" cy="4786346"/>
          </a:xfrm>
        </p:spPr>
        <p:txBody>
          <a:bodyPr>
            <a:normAutofit/>
          </a:bodyPr>
          <a:lstStyle/>
          <a:p>
            <a:pPr algn="r"/>
            <a:r>
              <a:rPr lang="ar-SA" sz="2800" dirty="0" err="1" smtClean="0">
                <a:solidFill>
                  <a:schemeClr val="tx1"/>
                </a:solidFill>
              </a:rPr>
              <a:t>فالعلاقه</a:t>
            </a:r>
            <a:r>
              <a:rPr lang="ar-SA" sz="2800" dirty="0" smtClean="0">
                <a:solidFill>
                  <a:schemeClr val="tx1"/>
                </a:solidFill>
              </a:rPr>
              <a:t> في الحقوق </a:t>
            </a:r>
            <a:r>
              <a:rPr lang="ar-SA" sz="2800" dirty="0" err="1" smtClean="0">
                <a:solidFill>
                  <a:schemeClr val="tx1"/>
                </a:solidFill>
              </a:rPr>
              <a:t>الشخصيه</a:t>
            </a:r>
            <a:r>
              <a:rPr lang="ar-SA" sz="2800" dirty="0" smtClean="0">
                <a:solidFill>
                  <a:schemeClr val="tx1"/>
                </a:solidFill>
              </a:rPr>
              <a:t> تبدو ذات جانبين:</a:t>
            </a:r>
            <a:br>
              <a:rPr lang="ar-SA" sz="2800" dirty="0" smtClean="0">
                <a:solidFill>
                  <a:schemeClr val="tx1"/>
                </a:solidFill>
              </a:rPr>
            </a:br>
            <a:r>
              <a:rPr lang="ar-SA" sz="2800" u="sng" dirty="0" smtClean="0">
                <a:solidFill>
                  <a:schemeClr val="tx1"/>
                </a:solidFill>
              </a:rPr>
              <a:t>جانب ايجابي </a:t>
            </a:r>
            <a:r>
              <a:rPr lang="ar-SA" sz="2800" dirty="0" smtClean="0">
                <a:solidFill>
                  <a:schemeClr val="tx1"/>
                </a:solidFill>
              </a:rPr>
              <a:t>وذلك بالنظر </a:t>
            </a:r>
            <a:r>
              <a:rPr lang="ar-SA" sz="2800" dirty="0" err="1" smtClean="0">
                <a:solidFill>
                  <a:schemeClr val="tx1"/>
                </a:solidFill>
              </a:rPr>
              <a:t>اليها</a:t>
            </a:r>
            <a:r>
              <a:rPr lang="ar-SA" sz="2800" dirty="0" smtClean="0">
                <a:solidFill>
                  <a:schemeClr val="tx1"/>
                </a:solidFill>
              </a:rPr>
              <a:t> من جهة الدائن المقرض (صاحب الحق) وتسمى بحق </a:t>
            </a:r>
            <a:r>
              <a:rPr lang="ar-SA" sz="2800" dirty="0" err="1" smtClean="0">
                <a:solidFill>
                  <a:schemeClr val="tx1"/>
                </a:solidFill>
              </a:rPr>
              <a:t>الدائنيه</a:t>
            </a:r>
            <a:r>
              <a:rPr lang="ar-SA" sz="2800" dirty="0" smtClean="0">
                <a:solidFill>
                  <a:schemeClr val="tx1"/>
                </a:solidFill>
              </a:rPr>
              <a:t>.</a:t>
            </a:r>
            <a:br>
              <a:rPr lang="ar-SA" sz="2800" dirty="0" smtClean="0">
                <a:solidFill>
                  <a:schemeClr val="tx1"/>
                </a:solidFill>
              </a:rPr>
            </a:br>
            <a:r>
              <a:rPr lang="ar-SA" sz="2800" u="sng" dirty="0" smtClean="0">
                <a:solidFill>
                  <a:schemeClr val="tx1"/>
                </a:solidFill>
              </a:rPr>
              <a:t>جانب سلبي  </a:t>
            </a:r>
            <a:r>
              <a:rPr lang="ar-SA" sz="2800" dirty="0" err="1" smtClean="0">
                <a:solidFill>
                  <a:schemeClr val="tx1"/>
                </a:solidFill>
              </a:rPr>
              <a:t>اذا</a:t>
            </a:r>
            <a:r>
              <a:rPr lang="ar-SA" sz="2800" dirty="0" smtClean="0">
                <a:solidFill>
                  <a:schemeClr val="tx1"/>
                </a:solidFill>
              </a:rPr>
              <a:t> ما نظرنا </a:t>
            </a:r>
            <a:r>
              <a:rPr lang="ar-SA" sz="2800" dirty="0" err="1" smtClean="0">
                <a:solidFill>
                  <a:schemeClr val="tx1"/>
                </a:solidFill>
              </a:rPr>
              <a:t>اليها</a:t>
            </a:r>
            <a:r>
              <a:rPr lang="ar-SA" sz="2800" dirty="0" smtClean="0">
                <a:solidFill>
                  <a:schemeClr val="tx1"/>
                </a:solidFill>
              </a:rPr>
              <a:t> من جهة المدين المقترض المحمل بالالتزام وتسمى في هذه </a:t>
            </a:r>
            <a:r>
              <a:rPr lang="ar-SA" sz="2800" dirty="0" err="1" smtClean="0">
                <a:solidFill>
                  <a:schemeClr val="tx1"/>
                </a:solidFill>
              </a:rPr>
              <a:t>الحاله</a:t>
            </a:r>
            <a:r>
              <a:rPr lang="ar-SA" sz="2800" dirty="0" smtClean="0">
                <a:solidFill>
                  <a:schemeClr val="tx1"/>
                </a:solidFill>
              </a:rPr>
              <a:t> بالالتزام.</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a:t>
            </a:fld>
            <a:endParaRPr lang="ar-SA"/>
          </a:p>
        </p:txBody>
      </p:sp>
    </p:spTree>
    <p:extLst>
      <p:ext uri="{BB962C8B-B14F-4D97-AF65-F5344CB8AC3E}">
        <p14:creationId xmlns:p14="http://schemas.microsoft.com/office/powerpoint/2010/main" val="1604566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5214950"/>
          </a:xfrm>
        </p:spPr>
        <p:txBody>
          <a:bodyPr>
            <a:normAutofit/>
          </a:bodyPr>
          <a:lstStyle/>
          <a:p>
            <a:pPr algn="r"/>
            <a:r>
              <a:rPr lang="ar-SA" sz="2800" dirty="0" smtClean="0">
                <a:solidFill>
                  <a:schemeClr val="accent2">
                    <a:lumMod val="75000"/>
                  </a:schemeClr>
                </a:solidFill>
              </a:rPr>
              <a:t>وتتضمن هذه العلاقة كما ورد في التعريف ثلاث صور من الالتزامات </a:t>
            </a:r>
            <a:r>
              <a:rPr lang="ar-SA" sz="2800" dirty="0" err="1" smtClean="0">
                <a:solidFill>
                  <a:schemeClr val="accent2">
                    <a:lumMod val="75000"/>
                  </a:schemeClr>
                </a:solidFill>
              </a:rPr>
              <a:t>الواجبه</a:t>
            </a:r>
            <a:r>
              <a:rPr lang="ar-SA" sz="2800" dirty="0" smtClean="0">
                <a:solidFill>
                  <a:schemeClr val="accent2">
                    <a:lumMod val="75000"/>
                  </a:schemeClr>
                </a:solidFill>
              </a:rPr>
              <a:t> على المدين وهي :</a:t>
            </a:r>
            <a:r>
              <a:rPr lang="ar-SA" sz="2800" dirty="0" smtClean="0">
                <a:solidFill>
                  <a:schemeClr val="tx1"/>
                </a:solidFill>
              </a:rPr>
              <a:t/>
            </a:r>
            <a:br>
              <a:rPr lang="ar-SA" sz="2800" dirty="0" smtClean="0">
                <a:solidFill>
                  <a:schemeClr val="tx1"/>
                </a:solidFill>
              </a:rPr>
            </a:br>
            <a:r>
              <a:rPr lang="ar-SA" sz="2800" dirty="0" smtClean="0">
                <a:solidFill>
                  <a:schemeClr val="tx1"/>
                </a:solidFill>
              </a:rPr>
              <a:t>- </a:t>
            </a:r>
            <a:r>
              <a:rPr lang="ar-SA" sz="2800" u="sng" dirty="0" smtClean="0">
                <a:solidFill>
                  <a:schemeClr val="tx1"/>
                </a:solidFill>
              </a:rPr>
              <a:t>القيام بعمل </a:t>
            </a:r>
            <a:r>
              <a:rPr lang="ar-SA" sz="2800" dirty="0" smtClean="0">
                <a:solidFill>
                  <a:schemeClr val="tx1"/>
                </a:solidFill>
              </a:rPr>
              <a:t>وهو التزام مضمونه قيام المدين بعمل ايجابي لمصلحة الدائن مثل التزام مقاول بالبناء لمصلحة شخص </a:t>
            </a:r>
            <a:r>
              <a:rPr lang="ar-SA" sz="2800" dirty="0" err="1" smtClean="0">
                <a:solidFill>
                  <a:schemeClr val="tx1"/>
                </a:solidFill>
              </a:rPr>
              <a:t>اخر</a:t>
            </a:r>
            <a:r>
              <a:rPr lang="ar-SA" sz="2800" dirty="0" smtClean="0">
                <a:solidFill>
                  <a:schemeClr val="tx1"/>
                </a:solidFill>
              </a:rPr>
              <a:t> وهو التزام ايجابي.</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Tree>
    <p:extLst>
      <p:ext uri="{BB962C8B-B14F-4D97-AF65-F5344CB8AC3E}">
        <p14:creationId xmlns:p14="http://schemas.microsoft.com/office/powerpoint/2010/main" val="313392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286280"/>
          </a:xfrm>
        </p:spPr>
        <p:txBody>
          <a:bodyPr>
            <a:normAutofit/>
          </a:bodyPr>
          <a:lstStyle/>
          <a:p>
            <a:pPr algn="r"/>
            <a:r>
              <a:rPr lang="ar-SA" sz="2800" dirty="0" smtClean="0">
                <a:solidFill>
                  <a:schemeClr val="tx1"/>
                </a:solidFill>
              </a:rPr>
              <a:t>-</a:t>
            </a:r>
            <a:r>
              <a:rPr lang="ar-SA" sz="2800" u="sng" dirty="0" smtClean="0">
                <a:solidFill>
                  <a:schemeClr val="tx1"/>
                </a:solidFill>
              </a:rPr>
              <a:t>الالتزام بالامتناع عن عمل </a:t>
            </a:r>
            <a:r>
              <a:rPr lang="ar-SA" sz="2800" dirty="0" smtClean="0">
                <a:solidFill>
                  <a:schemeClr val="tx1"/>
                </a:solidFill>
              </a:rPr>
              <a:t>كما هو الحال عند الاشتراط على المشتري في بيع المحل التجاري عدم </a:t>
            </a:r>
            <a:r>
              <a:rPr lang="ar-SA" sz="2800" dirty="0" err="1" smtClean="0">
                <a:solidFill>
                  <a:schemeClr val="tx1"/>
                </a:solidFill>
              </a:rPr>
              <a:t>المنافسه</a:t>
            </a:r>
            <a:r>
              <a:rPr lang="ar-SA" sz="2800" dirty="0" smtClean="0">
                <a:solidFill>
                  <a:schemeClr val="tx1"/>
                </a:solidFill>
              </a:rPr>
              <a:t> بممارسة نفس النشاط لمده محدده.</a:t>
            </a:r>
            <a:br>
              <a:rPr lang="ar-SA" sz="2800" dirty="0" smtClean="0">
                <a:solidFill>
                  <a:schemeClr val="tx1"/>
                </a:solidFill>
              </a:rPr>
            </a:br>
            <a:r>
              <a:rPr lang="ar-SA" sz="2800" dirty="0" smtClean="0">
                <a:solidFill>
                  <a:schemeClr val="tx1"/>
                </a:solidFill>
              </a:rPr>
              <a:t>-</a:t>
            </a:r>
            <a:r>
              <a:rPr lang="ar-SA" sz="2800" u="sng" dirty="0" smtClean="0">
                <a:solidFill>
                  <a:schemeClr val="tx1"/>
                </a:solidFill>
              </a:rPr>
              <a:t>الالتزام </a:t>
            </a:r>
            <a:r>
              <a:rPr lang="ar-SA" sz="2800" u="sng" dirty="0" err="1" smtClean="0">
                <a:solidFill>
                  <a:schemeClr val="tx1"/>
                </a:solidFill>
              </a:rPr>
              <a:t>باداء</a:t>
            </a:r>
            <a:r>
              <a:rPr lang="ar-SA" sz="2800" u="sng" dirty="0" smtClean="0">
                <a:solidFill>
                  <a:schemeClr val="tx1"/>
                </a:solidFill>
              </a:rPr>
              <a:t> شي لمصلحة الدائن </a:t>
            </a:r>
            <a:r>
              <a:rPr lang="ar-SA" sz="2800" dirty="0" smtClean="0">
                <a:solidFill>
                  <a:schemeClr val="tx1"/>
                </a:solidFill>
              </a:rPr>
              <a:t>ويقصد بذلك غالبا الالتزام بنقل حق عيني </a:t>
            </a:r>
            <a:r>
              <a:rPr lang="ar-SA" sz="2800" dirty="0" err="1" smtClean="0">
                <a:solidFill>
                  <a:schemeClr val="tx1"/>
                </a:solidFill>
              </a:rPr>
              <a:t>او</a:t>
            </a:r>
            <a:r>
              <a:rPr lang="ar-SA" sz="2800" dirty="0" smtClean="0">
                <a:solidFill>
                  <a:schemeClr val="tx1"/>
                </a:solidFill>
              </a:rPr>
              <a:t> ترتيب حق عيني على شي معين بالذات لمصلحة الدائن.فإذا باع شخص </a:t>
            </a:r>
            <a:r>
              <a:rPr lang="ar-SA" sz="2800" dirty="0" err="1" smtClean="0">
                <a:solidFill>
                  <a:schemeClr val="tx1"/>
                </a:solidFill>
              </a:rPr>
              <a:t>لاخر</a:t>
            </a:r>
            <a:r>
              <a:rPr lang="ar-SA" sz="2800" dirty="0" smtClean="0">
                <a:solidFill>
                  <a:schemeClr val="tx1"/>
                </a:solidFill>
              </a:rPr>
              <a:t> </a:t>
            </a:r>
            <a:r>
              <a:rPr lang="ar-SA" sz="2800" dirty="0" err="1" smtClean="0">
                <a:solidFill>
                  <a:schemeClr val="tx1"/>
                </a:solidFill>
              </a:rPr>
              <a:t>شيئافانه</a:t>
            </a:r>
            <a:r>
              <a:rPr lang="ar-SA" sz="2800" dirty="0" smtClean="0">
                <a:solidFill>
                  <a:schemeClr val="tx1"/>
                </a:solidFill>
              </a:rPr>
              <a:t> ملزم بنقل ملكيته له.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4</a:t>
            </a:fld>
            <a:endParaRPr lang="ar-SA"/>
          </a:p>
        </p:txBody>
      </p:sp>
    </p:spTree>
    <p:extLst>
      <p:ext uri="{BB962C8B-B14F-4D97-AF65-F5344CB8AC3E}">
        <p14:creationId xmlns:p14="http://schemas.microsoft.com/office/powerpoint/2010/main" val="241835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5214950"/>
          </a:xfrm>
        </p:spPr>
        <p:txBody>
          <a:bodyPr>
            <a:normAutofit/>
          </a:bodyPr>
          <a:lstStyle/>
          <a:p>
            <a:pPr algn="r"/>
            <a:r>
              <a:rPr lang="ar-SA" sz="2800" u="sng" dirty="0" smtClean="0">
                <a:solidFill>
                  <a:schemeClr val="accent2">
                    <a:lumMod val="75000"/>
                  </a:schemeClr>
                </a:solidFill>
              </a:rPr>
              <a:t>خصائص الحقوق </a:t>
            </a:r>
            <a:r>
              <a:rPr lang="ar-SA" sz="2800" u="sng" dirty="0" err="1" smtClean="0">
                <a:solidFill>
                  <a:schemeClr val="accent2">
                    <a:lumMod val="75000"/>
                  </a:schemeClr>
                </a:solidFill>
              </a:rPr>
              <a:t>الشخصيه</a:t>
            </a:r>
            <a:r>
              <a:rPr lang="ar-SA" sz="2800" u="sng" dirty="0" smtClean="0">
                <a:solidFill>
                  <a:schemeClr val="accent2">
                    <a:lumMod val="75000"/>
                  </a:schemeClr>
                </a:solidFill>
              </a:rPr>
              <a:t>:</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1- </a:t>
            </a:r>
            <a:r>
              <a:rPr lang="ar-SA" sz="2400" dirty="0" err="1" smtClean="0">
                <a:solidFill>
                  <a:schemeClr val="tx1"/>
                </a:solidFill>
              </a:rPr>
              <a:t>ان</a:t>
            </a:r>
            <a:r>
              <a:rPr lang="ar-SA" sz="2400" dirty="0" smtClean="0">
                <a:solidFill>
                  <a:schemeClr val="tx1"/>
                </a:solidFill>
              </a:rPr>
              <a:t> هذه الحقوق لا تنصب على شي معين كما هو الحال </a:t>
            </a:r>
            <a:r>
              <a:rPr lang="ar-SA" sz="2400" dirty="0" err="1" smtClean="0">
                <a:solidFill>
                  <a:schemeClr val="tx1"/>
                </a:solidFill>
              </a:rPr>
              <a:t>بالنسبه</a:t>
            </a:r>
            <a:r>
              <a:rPr lang="ar-SA" sz="2400" dirty="0" smtClean="0">
                <a:solidFill>
                  <a:schemeClr val="tx1"/>
                </a:solidFill>
              </a:rPr>
              <a:t> للحق العيني. بل تتمثل في اقتضاء للدائن من المدين.</a:t>
            </a:r>
            <a:br>
              <a:rPr lang="ar-SA" sz="2400" dirty="0" smtClean="0">
                <a:solidFill>
                  <a:schemeClr val="tx1"/>
                </a:solidFill>
              </a:rPr>
            </a:br>
            <a:r>
              <a:rPr lang="ar-SA" sz="2400" dirty="0" smtClean="0">
                <a:solidFill>
                  <a:schemeClr val="tx1"/>
                </a:solidFill>
              </a:rPr>
              <a:t>2- تتميز هذه الحقوق </a:t>
            </a:r>
            <a:r>
              <a:rPr lang="ar-SA" sz="2400" dirty="0" err="1" smtClean="0">
                <a:solidFill>
                  <a:schemeClr val="tx1"/>
                </a:solidFill>
              </a:rPr>
              <a:t>بانها</a:t>
            </a:r>
            <a:r>
              <a:rPr lang="ar-SA" sz="2400" dirty="0" smtClean="0">
                <a:solidFill>
                  <a:schemeClr val="tx1"/>
                </a:solidFill>
              </a:rPr>
              <a:t> ذات </a:t>
            </a:r>
            <a:r>
              <a:rPr lang="ar-SA" sz="2400" dirty="0" err="1" smtClean="0">
                <a:solidFill>
                  <a:schemeClr val="tx1"/>
                </a:solidFill>
              </a:rPr>
              <a:t>طبيعه</a:t>
            </a:r>
            <a:r>
              <a:rPr lang="ar-SA" sz="2400" dirty="0" smtClean="0">
                <a:solidFill>
                  <a:schemeClr val="tx1"/>
                </a:solidFill>
              </a:rPr>
              <a:t> </a:t>
            </a:r>
            <a:r>
              <a:rPr lang="ar-SA" sz="2400" dirty="0" err="1" smtClean="0">
                <a:solidFill>
                  <a:schemeClr val="tx1"/>
                </a:solidFill>
              </a:rPr>
              <a:t>منقوله</a:t>
            </a:r>
            <a:r>
              <a:rPr lang="ar-SA" sz="2400" dirty="0" smtClean="0">
                <a:solidFill>
                  <a:schemeClr val="tx1"/>
                </a:solidFill>
              </a:rPr>
              <a:t> حتى لو وردت على عقار.</a:t>
            </a:r>
            <a:br>
              <a:rPr lang="ar-SA" sz="2400" dirty="0" smtClean="0">
                <a:solidFill>
                  <a:schemeClr val="tx1"/>
                </a:solidFill>
              </a:rPr>
            </a:br>
            <a:r>
              <a:rPr lang="ar-SA" sz="2400" dirty="0" smtClean="0">
                <a:solidFill>
                  <a:schemeClr val="tx1"/>
                </a:solidFill>
              </a:rPr>
              <a:t>3- تتميز هذه الخصائص بأنها واسعة النطاق غير محصورة العدد، فيستطيع </a:t>
            </a:r>
            <a:r>
              <a:rPr lang="ar-SA" sz="2400" dirty="0" err="1" smtClean="0">
                <a:solidFill>
                  <a:schemeClr val="tx1"/>
                </a:solidFill>
              </a:rPr>
              <a:t>الافراد</a:t>
            </a:r>
            <a:r>
              <a:rPr lang="ar-SA" sz="2400" dirty="0" smtClean="0">
                <a:solidFill>
                  <a:schemeClr val="tx1"/>
                </a:solidFill>
              </a:rPr>
              <a:t> </a:t>
            </a:r>
            <a:r>
              <a:rPr lang="ar-SA" sz="2400" dirty="0" err="1" smtClean="0">
                <a:solidFill>
                  <a:schemeClr val="tx1"/>
                </a:solidFill>
              </a:rPr>
              <a:t>انشاء</a:t>
            </a:r>
            <a:r>
              <a:rPr lang="ar-SA" sz="2400" dirty="0" smtClean="0">
                <a:solidFill>
                  <a:schemeClr val="tx1"/>
                </a:solidFill>
              </a:rPr>
              <a:t> </a:t>
            </a:r>
            <a:r>
              <a:rPr lang="ar-SA" sz="2400" dirty="0" err="1" smtClean="0">
                <a:solidFill>
                  <a:schemeClr val="tx1"/>
                </a:solidFill>
              </a:rPr>
              <a:t>ماأرادو</a:t>
            </a:r>
            <a:r>
              <a:rPr lang="ar-SA" sz="2400" dirty="0" smtClean="0">
                <a:solidFill>
                  <a:schemeClr val="tx1"/>
                </a:solidFill>
              </a:rPr>
              <a:t> منها بشرط احترام ومراعاة النظام العام </a:t>
            </a:r>
            <a:r>
              <a:rPr lang="ar-SA" sz="2400" dirty="0" err="1" smtClean="0">
                <a:solidFill>
                  <a:schemeClr val="tx1"/>
                </a:solidFill>
              </a:rPr>
              <a:t>والاداب</a:t>
            </a:r>
            <a:r>
              <a:rPr lang="ar-SA" sz="2400" dirty="0" smtClean="0">
                <a:solidFill>
                  <a:schemeClr val="tx1"/>
                </a:solidFill>
              </a:rPr>
              <a:t>.</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5</a:t>
            </a:fld>
            <a:endParaRPr lang="ar-SA"/>
          </a:p>
        </p:txBody>
      </p:sp>
    </p:spTree>
    <p:extLst>
      <p:ext uri="{BB962C8B-B14F-4D97-AF65-F5344CB8AC3E}">
        <p14:creationId xmlns:p14="http://schemas.microsoft.com/office/powerpoint/2010/main" val="3260186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85926"/>
            <a:ext cx="8229600" cy="4857784"/>
          </a:xfrm>
        </p:spPr>
        <p:txBody>
          <a:bodyPr>
            <a:normAutofit/>
          </a:bodyPr>
          <a:lstStyle/>
          <a:p>
            <a:pPr algn="r"/>
            <a:r>
              <a:rPr lang="ar-SA" sz="2800" u="sng" dirty="0" smtClean="0">
                <a:solidFill>
                  <a:schemeClr val="accent2">
                    <a:lumMod val="75000"/>
                  </a:schemeClr>
                </a:solidFill>
              </a:rPr>
              <a:t>الفرق بين الحقوق </a:t>
            </a:r>
            <a:r>
              <a:rPr lang="ar-SA" sz="2800" u="sng" dirty="0" err="1" smtClean="0">
                <a:solidFill>
                  <a:schemeClr val="accent2">
                    <a:lumMod val="75000"/>
                  </a:schemeClr>
                </a:solidFill>
              </a:rPr>
              <a:t>الشخصيه</a:t>
            </a:r>
            <a:r>
              <a:rPr lang="ar-SA" sz="2800" u="sng" dirty="0" smtClean="0">
                <a:solidFill>
                  <a:schemeClr val="accent2">
                    <a:lumMod val="75000"/>
                  </a:schemeClr>
                </a:solidFill>
              </a:rPr>
              <a:t> والحقوق </a:t>
            </a:r>
            <a:r>
              <a:rPr lang="ar-SA" sz="2800" u="sng" dirty="0" err="1" smtClean="0">
                <a:solidFill>
                  <a:schemeClr val="accent2">
                    <a:lumMod val="75000"/>
                  </a:schemeClr>
                </a:solidFill>
              </a:rPr>
              <a:t>العينيه</a:t>
            </a:r>
            <a:r>
              <a:rPr lang="ar-SA" sz="2800" u="sng" dirty="0" smtClean="0">
                <a:solidFill>
                  <a:schemeClr val="accent2">
                    <a:lumMod val="75000"/>
                  </a:schemeClr>
                </a:solidFill>
              </a:rPr>
              <a:t>.</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1-الحقوق </a:t>
            </a:r>
            <a:r>
              <a:rPr lang="ar-SA" sz="2800" dirty="0" err="1" smtClean="0">
                <a:solidFill>
                  <a:schemeClr val="tx1"/>
                </a:solidFill>
              </a:rPr>
              <a:t>العينيه</a:t>
            </a:r>
            <a:r>
              <a:rPr lang="ar-SA" sz="2800" dirty="0" smtClean="0">
                <a:solidFill>
                  <a:schemeClr val="tx1"/>
                </a:solidFill>
              </a:rPr>
              <a:t> حقوق مطلقه، </a:t>
            </a:r>
            <a:r>
              <a:rPr lang="ar-SA" sz="2800" dirty="0" err="1" smtClean="0">
                <a:solidFill>
                  <a:schemeClr val="tx1"/>
                </a:solidFill>
              </a:rPr>
              <a:t>اما</a:t>
            </a:r>
            <a:r>
              <a:rPr lang="ar-SA" sz="2800" dirty="0" smtClean="0">
                <a:solidFill>
                  <a:schemeClr val="tx1"/>
                </a:solidFill>
              </a:rPr>
              <a:t> الحقوق  </a:t>
            </a:r>
            <a:r>
              <a:rPr lang="ar-SA" sz="2800" dirty="0" err="1" smtClean="0">
                <a:solidFill>
                  <a:schemeClr val="tx1"/>
                </a:solidFill>
              </a:rPr>
              <a:t>الشخصيه</a:t>
            </a:r>
            <a:r>
              <a:rPr lang="ar-SA" sz="2800" dirty="0" smtClean="0">
                <a:solidFill>
                  <a:schemeClr val="tx1"/>
                </a:solidFill>
              </a:rPr>
              <a:t> فهي حقوق نسبيه.</a:t>
            </a:r>
            <a:br>
              <a:rPr lang="ar-SA" sz="2800" dirty="0" smtClean="0">
                <a:solidFill>
                  <a:schemeClr val="tx1"/>
                </a:solidFill>
              </a:rPr>
            </a:br>
            <a:r>
              <a:rPr lang="ar-SA" sz="2800" dirty="0" smtClean="0">
                <a:solidFill>
                  <a:schemeClr val="tx1"/>
                </a:solidFill>
              </a:rPr>
              <a:t>2- وجود شخص واحد في الحق العيني وهو الدائن الذي له سلطه مباشره على </a:t>
            </a:r>
            <a:r>
              <a:rPr lang="ar-SA" sz="2800" dirty="0" err="1" smtClean="0">
                <a:solidFill>
                  <a:schemeClr val="tx1"/>
                </a:solidFill>
              </a:rPr>
              <a:t>الشي</a:t>
            </a:r>
            <a:r>
              <a:rPr lang="ar-SA" sz="2800" dirty="0" smtClean="0">
                <a:solidFill>
                  <a:schemeClr val="tx1"/>
                </a:solidFill>
              </a:rPr>
              <a:t> محل الحق. </a:t>
            </a:r>
            <a:r>
              <a:rPr lang="ar-SA" sz="2800" dirty="0" err="1" smtClean="0">
                <a:solidFill>
                  <a:schemeClr val="tx1"/>
                </a:solidFill>
              </a:rPr>
              <a:t>اما</a:t>
            </a:r>
            <a:r>
              <a:rPr lang="ar-SA" sz="2800" dirty="0" smtClean="0">
                <a:solidFill>
                  <a:schemeClr val="tx1"/>
                </a:solidFill>
              </a:rPr>
              <a:t> الحق الشخصي فيتطلب وجوده وجود طرفين دائن ومدين </a:t>
            </a:r>
            <a:r>
              <a:rPr lang="ar-SA" sz="2800" dirty="0" err="1" smtClean="0">
                <a:solidFill>
                  <a:schemeClr val="tx1"/>
                </a:solidFill>
              </a:rPr>
              <a:t>بالاضافه</a:t>
            </a:r>
            <a:r>
              <a:rPr lang="ar-SA" sz="2800" dirty="0" smtClean="0">
                <a:solidFill>
                  <a:schemeClr val="tx1"/>
                </a:solidFill>
              </a:rPr>
              <a:t> الى </a:t>
            </a:r>
            <a:r>
              <a:rPr lang="ar-SA" sz="2800" dirty="0" err="1" smtClean="0">
                <a:solidFill>
                  <a:schemeClr val="tx1"/>
                </a:solidFill>
              </a:rPr>
              <a:t>الشي</a:t>
            </a:r>
            <a:r>
              <a:rPr lang="ar-SA" sz="2800" dirty="0" smtClean="0">
                <a:solidFill>
                  <a:schemeClr val="tx1"/>
                </a:solidFill>
              </a:rPr>
              <a:t> محل الالتزام وهو الاقتضاء الذي يجب على المدين </a:t>
            </a:r>
            <a:r>
              <a:rPr lang="ar-SA" sz="2800" dirty="0" err="1" smtClean="0">
                <a:solidFill>
                  <a:schemeClr val="tx1"/>
                </a:solidFill>
              </a:rPr>
              <a:t>اداءه</a:t>
            </a:r>
            <a:r>
              <a:rPr lang="ar-SA" sz="2800" dirty="0" smtClean="0">
                <a:solidFill>
                  <a:schemeClr val="tx1"/>
                </a:solidFill>
              </a:rPr>
              <a:t> لمصلحة الدائن.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6</a:t>
            </a:fld>
            <a:endParaRPr lang="ar-SA"/>
          </a:p>
        </p:txBody>
      </p:sp>
    </p:spTree>
    <p:extLst>
      <p:ext uri="{BB962C8B-B14F-4D97-AF65-F5344CB8AC3E}">
        <p14:creationId xmlns:p14="http://schemas.microsoft.com/office/powerpoint/2010/main" val="4201848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000108"/>
            <a:ext cx="8229600" cy="5857892"/>
          </a:xfrm>
        </p:spPr>
        <p:txBody>
          <a:bodyPr>
            <a:normAutofit/>
          </a:bodyPr>
          <a:lstStyle/>
          <a:p>
            <a:pPr algn="r"/>
            <a:r>
              <a:rPr lang="ar-SA" sz="2800" dirty="0" smtClean="0">
                <a:solidFill>
                  <a:schemeClr val="tx1"/>
                </a:solidFill>
              </a:rPr>
              <a:t>3- يعتبر الحق العيني حقا دائما </a:t>
            </a:r>
            <a:r>
              <a:rPr lang="ar-SA" sz="2800" dirty="0" err="1" smtClean="0">
                <a:solidFill>
                  <a:schemeClr val="tx1"/>
                </a:solidFill>
              </a:rPr>
              <a:t>اما</a:t>
            </a:r>
            <a:r>
              <a:rPr lang="ar-SA" sz="2800" dirty="0" smtClean="0">
                <a:solidFill>
                  <a:schemeClr val="tx1"/>
                </a:solidFill>
              </a:rPr>
              <a:t> الحق الشخصي فهو حق مؤقت.</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7</a:t>
            </a:fld>
            <a:endParaRPr lang="ar-SA"/>
          </a:p>
        </p:txBody>
      </p:sp>
    </p:spTree>
    <p:extLst>
      <p:ext uri="{BB962C8B-B14F-4D97-AF65-F5344CB8AC3E}">
        <p14:creationId xmlns:p14="http://schemas.microsoft.com/office/powerpoint/2010/main" val="4081706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57364"/>
            <a:ext cx="8229600" cy="5000636"/>
          </a:xfrm>
        </p:spPr>
        <p:txBody>
          <a:bodyPr>
            <a:normAutofit/>
          </a:bodyPr>
          <a:lstStyle/>
          <a:p>
            <a:pPr algn="r"/>
            <a:r>
              <a:rPr lang="ar-SA" sz="2800" dirty="0" smtClean="0">
                <a:solidFill>
                  <a:srgbClr val="002060"/>
                </a:solidFill>
              </a:rPr>
              <a:t>ثالثا:الحقوق </a:t>
            </a:r>
            <a:r>
              <a:rPr lang="ar-SA" sz="2800" dirty="0" err="1" smtClean="0">
                <a:solidFill>
                  <a:srgbClr val="002060"/>
                </a:solidFill>
              </a:rPr>
              <a:t>المختلطه</a:t>
            </a:r>
            <a:r>
              <a:rPr lang="ar-SA" sz="2800" dirty="0" smtClean="0">
                <a:solidFill>
                  <a:srgbClr val="002060"/>
                </a:solidFill>
              </a:rPr>
              <a:t>( الحقوق </a:t>
            </a:r>
            <a:r>
              <a:rPr lang="ar-SA" sz="2800" dirty="0" err="1" smtClean="0">
                <a:solidFill>
                  <a:srgbClr val="002060"/>
                </a:solidFill>
              </a:rPr>
              <a:t>الادبيه</a:t>
            </a:r>
            <a:r>
              <a:rPr lang="ar-SA" sz="2800" dirty="0" smtClean="0">
                <a:solidFill>
                  <a:srgbClr val="002060"/>
                </a:solidFill>
              </a:rPr>
              <a:t> </a:t>
            </a:r>
            <a:r>
              <a:rPr lang="ar-SA" sz="2800" dirty="0" err="1" smtClean="0">
                <a:solidFill>
                  <a:srgbClr val="002060"/>
                </a:solidFill>
              </a:rPr>
              <a:t>او</a:t>
            </a:r>
            <a:r>
              <a:rPr lang="ar-SA" sz="2800" dirty="0" smtClean="0">
                <a:solidFill>
                  <a:srgbClr val="002060"/>
                </a:solidFill>
              </a:rPr>
              <a:t> </a:t>
            </a:r>
            <a:r>
              <a:rPr lang="ar-SA" sz="2800" dirty="0" err="1" smtClean="0">
                <a:solidFill>
                  <a:srgbClr val="002060"/>
                </a:solidFill>
              </a:rPr>
              <a:t>الذهنيه</a:t>
            </a:r>
            <a:r>
              <a:rPr lang="ar-SA" sz="2800" dirty="0" smtClean="0">
                <a:solidFill>
                  <a:srgbClr val="002060"/>
                </a:solidFill>
              </a:rPr>
              <a:t>).</a:t>
            </a:r>
            <a:r>
              <a:rPr lang="ar-SA" sz="2800" dirty="0" smtClean="0">
                <a:solidFill>
                  <a:schemeClr val="bg1"/>
                </a:solidFill>
              </a:rPr>
              <a:t/>
            </a:r>
            <a:br>
              <a:rPr lang="ar-SA" sz="2800" dirty="0" smtClean="0">
                <a:solidFill>
                  <a:schemeClr val="bg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هي سلطه يقررها </a:t>
            </a:r>
            <a:r>
              <a:rPr lang="ar-SA" sz="2400" dirty="0" smtClean="0">
                <a:solidFill>
                  <a:schemeClr val="tx1"/>
                </a:solidFill>
              </a:rPr>
              <a:t>القانون</a:t>
            </a:r>
            <a:r>
              <a:rPr lang="ar-SA" sz="2800" dirty="0" smtClean="0">
                <a:solidFill>
                  <a:schemeClr val="tx1"/>
                </a:solidFill>
              </a:rPr>
              <a:t> لشخص على شي معنوي ، هو ثمرة فكره كما هو الحال في حق المؤلف وحق المخترع، وحق التاجر في الاسم التجاري، وحق صاحب </a:t>
            </a:r>
            <a:r>
              <a:rPr lang="ar-SA" sz="2800" dirty="0" err="1" smtClean="0">
                <a:solidFill>
                  <a:schemeClr val="tx1"/>
                </a:solidFill>
              </a:rPr>
              <a:t>العلامه</a:t>
            </a:r>
            <a:r>
              <a:rPr lang="ar-SA" sz="2800" dirty="0" smtClean="0">
                <a:solidFill>
                  <a:schemeClr val="tx1"/>
                </a:solidFill>
              </a:rPr>
              <a:t> </a:t>
            </a:r>
            <a:r>
              <a:rPr lang="ar-SA" sz="2800" dirty="0" err="1" smtClean="0">
                <a:solidFill>
                  <a:schemeClr val="tx1"/>
                </a:solidFill>
              </a:rPr>
              <a:t>التجاريه</a:t>
            </a:r>
            <a:r>
              <a:rPr lang="ar-SA" sz="2800" dirty="0" smtClean="0">
                <a:solidFill>
                  <a:schemeClr val="tx1"/>
                </a:solidFill>
              </a:rPr>
              <a:t> فيها ، والحق المقرر في مختلف </a:t>
            </a:r>
            <a:r>
              <a:rPr lang="ar-SA" sz="2800" dirty="0" err="1" smtClean="0">
                <a:solidFill>
                  <a:schemeClr val="tx1"/>
                </a:solidFill>
              </a:rPr>
              <a:t>انماط</a:t>
            </a:r>
            <a:r>
              <a:rPr lang="ar-SA" sz="2800" dirty="0" smtClean="0">
                <a:solidFill>
                  <a:schemeClr val="tx1"/>
                </a:solidFill>
              </a:rPr>
              <a:t> </a:t>
            </a:r>
            <a:r>
              <a:rPr lang="ar-SA" sz="2800" dirty="0" err="1" smtClean="0">
                <a:solidFill>
                  <a:schemeClr val="tx1"/>
                </a:solidFill>
              </a:rPr>
              <a:t>الانتاج</a:t>
            </a:r>
            <a:r>
              <a:rPr lang="ar-SA" sz="2800" dirty="0" smtClean="0">
                <a:solidFill>
                  <a:schemeClr val="tx1"/>
                </a:solidFill>
              </a:rPr>
              <a:t> الفني سواء كان متعلقا باللحن </a:t>
            </a:r>
            <a:r>
              <a:rPr lang="ar-SA" sz="2800" dirty="0" err="1" smtClean="0">
                <a:solidFill>
                  <a:schemeClr val="tx1"/>
                </a:solidFill>
              </a:rPr>
              <a:t>او</a:t>
            </a:r>
            <a:r>
              <a:rPr lang="ar-SA" sz="2800" dirty="0" smtClean="0">
                <a:solidFill>
                  <a:schemeClr val="tx1"/>
                </a:solidFill>
              </a:rPr>
              <a:t> بالرسم </a:t>
            </a:r>
            <a:r>
              <a:rPr lang="ar-SA" sz="2800" dirty="0" err="1" smtClean="0">
                <a:solidFill>
                  <a:schemeClr val="tx1"/>
                </a:solidFill>
              </a:rPr>
              <a:t>او</a:t>
            </a:r>
            <a:r>
              <a:rPr lang="ar-SA" sz="2800" dirty="0" smtClean="0">
                <a:solidFill>
                  <a:schemeClr val="tx1"/>
                </a:solidFill>
              </a:rPr>
              <a:t> التصوير </a:t>
            </a:r>
            <a:r>
              <a:rPr lang="ar-SA" sz="2800" dirty="0" err="1" smtClean="0">
                <a:solidFill>
                  <a:schemeClr val="tx1"/>
                </a:solidFill>
              </a:rPr>
              <a:t>او</a:t>
            </a:r>
            <a:r>
              <a:rPr lang="ar-SA" sz="2800" dirty="0" smtClean="0">
                <a:solidFill>
                  <a:schemeClr val="tx1"/>
                </a:solidFill>
              </a:rPr>
              <a:t> النحت.</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8</a:t>
            </a:fld>
            <a:endParaRPr lang="ar-SA"/>
          </a:p>
        </p:txBody>
      </p:sp>
    </p:spTree>
    <p:extLst>
      <p:ext uri="{BB962C8B-B14F-4D97-AF65-F5344CB8AC3E}">
        <p14:creationId xmlns:p14="http://schemas.microsoft.com/office/powerpoint/2010/main" val="6446971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85926"/>
            <a:ext cx="8229600" cy="5072074"/>
          </a:xfrm>
        </p:spPr>
        <p:txBody>
          <a:bodyPr>
            <a:normAutofit/>
          </a:bodyPr>
          <a:lstStyle/>
          <a:p>
            <a:pPr algn="r"/>
            <a:r>
              <a:rPr lang="ar-SA" sz="3200" u="sng" dirty="0" smtClean="0">
                <a:solidFill>
                  <a:schemeClr val="accent2">
                    <a:lumMod val="75000"/>
                  </a:schemeClr>
                </a:solidFill>
              </a:rPr>
              <a:t>خصائص الحقوق </a:t>
            </a:r>
            <a:r>
              <a:rPr lang="ar-SA" sz="3200" u="sng" dirty="0" err="1" smtClean="0">
                <a:solidFill>
                  <a:schemeClr val="accent2">
                    <a:lumMod val="75000"/>
                  </a:schemeClr>
                </a:solidFill>
              </a:rPr>
              <a:t>المختلطه</a:t>
            </a:r>
            <a:r>
              <a:rPr lang="ar-SA" sz="3200" u="sng" dirty="0" smtClean="0">
                <a:solidFill>
                  <a:schemeClr val="accent2">
                    <a:lumMod val="75000"/>
                  </a:schemeClr>
                </a:solidFill>
              </a:rPr>
              <a:t>. </a:t>
            </a:r>
            <a:r>
              <a:rPr lang="ar-SA" sz="2800" u="sng" dirty="0" smtClean="0">
                <a:solidFill>
                  <a:schemeClr val="tx1"/>
                </a:solidFill>
              </a:rPr>
              <a:t/>
            </a:r>
            <a:br>
              <a:rPr lang="ar-SA" sz="2800" u="sng" dirty="0" smtClean="0">
                <a:solidFill>
                  <a:schemeClr val="tx1"/>
                </a:solidFill>
              </a:rPr>
            </a:br>
            <a:r>
              <a:rPr lang="ar-SA" sz="2800" dirty="0" smtClean="0">
                <a:solidFill>
                  <a:schemeClr val="accent2">
                    <a:lumMod val="60000"/>
                    <a:lumOff val="40000"/>
                  </a:schemeClr>
                </a:solidFill>
              </a:rPr>
              <a:t/>
            </a:r>
            <a:br>
              <a:rPr lang="ar-SA" sz="2800" dirty="0" smtClean="0">
                <a:solidFill>
                  <a:schemeClr val="accent2">
                    <a:lumMod val="60000"/>
                    <a:lumOff val="40000"/>
                  </a:schemeClr>
                </a:solidFill>
              </a:rPr>
            </a:br>
            <a:r>
              <a:rPr lang="ar-SA" sz="2800" dirty="0" smtClean="0">
                <a:solidFill>
                  <a:schemeClr val="accent2">
                    <a:lumMod val="60000"/>
                    <a:lumOff val="40000"/>
                  </a:schemeClr>
                </a:solidFill>
              </a:rPr>
              <a:t>تتميز الحقوق </a:t>
            </a:r>
            <a:r>
              <a:rPr lang="ar-SA" sz="2800" dirty="0" err="1" smtClean="0">
                <a:solidFill>
                  <a:schemeClr val="accent2">
                    <a:lumMod val="60000"/>
                    <a:lumOff val="40000"/>
                  </a:schemeClr>
                </a:solidFill>
              </a:rPr>
              <a:t>الادبيه</a:t>
            </a:r>
            <a:r>
              <a:rPr lang="ar-SA" sz="2800" dirty="0" smtClean="0">
                <a:solidFill>
                  <a:schemeClr val="accent2">
                    <a:lumMod val="60000"/>
                    <a:lumOff val="40000"/>
                  </a:schemeClr>
                </a:solidFill>
              </a:rPr>
              <a:t> </a:t>
            </a:r>
            <a:r>
              <a:rPr lang="ar-SA" sz="2800" dirty="0" err="1" smtClean="0">
                <a:solidFill>
                  <a:schemeClr val="accent2">
                    <a:lumMod val="60000"/>
                    <a:lumOff val="40000"/>
                  </a:schemeClr>
                </a:solidFill>
              </a:rPr>
              <a:t>او</a:t>
            </a:r>
            <a:r>
              <a:rPr lang="ar-SA" sz="2800" dirty="0" smtClean="0">
                <a:solidFill>
                  <a:schemeClr val="accent2">
                    <a:lumMod val="60000"/>
                    <a:lumOff val="40000"/>
                  </a:schemeClr>
                </a:solidFill>
              </a:rPr>
              <a:t> </a:t>
            </a:r>
            <a:r>
              <a:rPr lang="ar-SA" sz="2800" dirty="0" err="1" smtClean="0">
                <a:solidFill>
                  <a:schemeClr val="accent2">
                    <a:lumMod val="60000"/>
                    <a:lumOff val="40000"/>
                  </a:schemeClr>
                </a:solidFill>
              </a:rPr>
              <a:t>الذهنيه</a:t>
            </a:r>
            <a:r>
              <a:rPr lang="ar-SA" sz="2800" dirty="0" smtClean="0">
                <a:solidFill>
                  <a:schemeClr val="accent2">
                    <a:lumMod val="60000"/>
                    <a:lumOff val="40000"/>
                  </a:schemeClr>
                </a:solidFill>
              </a:rPr>
              <a:t> بأنها تجمع </a:t>
            </a:r>
            <a:br>
              <a:rPr lang="ar-SA" sz="2800" dirty="0" smtClean="0">
                <a:solidFill>
                  <a:schemeClr val="accent2">
                    <a:lumMod val="60000"/>
                    <a:lumOff val="40000"/>
                  </a:schemeClr>
                </a:solidFill>
              </a:rPr>
            </a:br>
            <a:r>
              <a:rPr lang="ar-SA" sz="2800" dirty="0" smtClean="0">
                <a:solidFill>
                  <a:schemeClr val="accent2">
                    <a:lumMod val="60000"/>
                    <a:lumOff val="40000"/>
                  </a:schemeClr>
                </a:solidFill>
              </a:rPr>
              <a:t>بين عنصرين :</a:t>
            </a:r>
            <a:r>
              <a:rPr lang="ar-SA" sz="2800" dirty="0" smtClean="0">
                <a:solidFill>
                  <a:schemeClr val="tx1"/>
                </a:solidFill>
              </a:rPr>
              <a:t/>
            </a:r>
            <a:br>
              <a:rPr lang="ar-SA" sz="2800" dirty="0" smtClean="0">
                <a:solidFill>
                  <a:schemeClr val="tx1"/>
                </a:solidFill>
              </a:rPr>
            </a:br>
            <a:r>
              <a:rPr lang="ar-SA" sz="2800" u="sng" dirty="0" smtClean="0">
                <a:solidFill>
                  <a:schemeClr val="tx1"/>
                </a:solidFill>
              </a:rPr>
              <a:t>عنصر معنوي </a:t>
            </a:r>
            <a:r>
              <a:rPr lang="ar-SA" sz="2800" u="sng" dirty="0" err="1" smtClean="0">
                <a:solidFill>
                  <a:schemeClr val="tx1"/>
                </a:solidFill>
              </a:rPr>
              <a:t>ادبي</a:t>
            </a:r>
            <a:r>
              <a:rPr lang="ar-SA" sz="2800" u="sng" dirty="0" smtClean="0">
                <a:solidFill>
                  <a:schemeClr val="tx1"/>
                </a:solidFill>
              </a:rPr>
              <a:t> </a:t>
            </a:r>
            <a:r>
              <a:rPr lang="ar-SA" sz="2800" dirty="0" smtClean="0">
                <a:solidFill>
                  <a:schemeClr val="tx1"/>
                </a:solidFill>
              </a:rPr>
              <a:t>يتمثل في حق الشخص في نسبة نتاجه الذهني </a:t>
            </a:r>
            <a:r>
              <a:rPr lang="ar-SA" sz="2800" dirty="0" err="1" smtClean="0">
                <a:solidFill>
                  <a:schemeClr val="tx1"/>
                </a:solidFill>
              </a:rPr>
              <a:t>اليه</a:t>
            </a:r>
            <a:r>
              <a:rPr lang="ar-SA" sz="2800" dirty="0" smtClean="0">
                <a:solidFill>
                  <a:schemeClr val="tx1"/>
                </a:solidFill>
              </a:rPr>
              <a:t> </a:t>
            </a:r>
            <a:r>
              <a:rPr lang="ar-SA" sz="2800" dirty="0" err="1" smtClean="0">
                <a:solidFill>
                  <a:schemeClr val="tx1"/>
                </a:solidFill>
              </a:rPr>
              <a:t>ايا</a:t>
            </a:r>
            <a:r>
              <a:rPr lang="ar-SA" sz="2800" dirty="0" smtClean="0">
                <a:solidFill>
                  <a:schemeClr val="tx1"/>
                </a:solidFill>
              </a:rPr>
              <a:t> كان نوع هذا النتاج وهو </a:t>
            </a:r>
            <a:r>
              <a:rPr lang="ar-SA" sz="2800" dirty="0" err="1" smtClean="0">
                <a:solidFill>
                  <a:schemeClr val="tx1"/>
                </a:solidFill>
              </a:rPr>
              <a:t>مايعبر</a:t>
            </a:r>
            <a:r>
              <a:rPr lang="ar-SA" sz="2800" dirty="0" smtClean="0">
                <a:solidFill>
                  <a:schemeClr val="tx1"/>
                </a:solidFill>
              </a:rPr>
              <a:t> عنه بالحق </a:t>
            </a:r>
            <a:r>
              <a:rPr lang="ar-SA" sz="2800" dirty="0" err="1" smtClean="0">
                <a:solidFill>
                  <a:schemeClr val="tx1"/>
                </a:solidFill>
              </a:rPr>
              <a:t>الادبي</a:t>
            </a:r>
            <a:r>
              <a:rPr lang="ar-SA" sz="2800" dirty="0" smtClean="0">
                <a:solidFill>
                  <a:schemeClr val="tx1"/>
                </a:solidFill>
              </a:rPr>
              <a:t>.</a:t>
            </a:r>
            <a:br>
              <a:rPr lang="ar-SA" sz="2800" dirty="0" smtClean="0">
                <a:solidFill>
                  <a:schemeClr val="tx1"/>
                </a:solidFill>
              </a:rPr>
            </a:br>
            <a:r>
              <a:rPr lang="ar-SA" sz="2800" u="sng" dirty="0" smtClean="0">
                <a:solidFill>
                  <a:schemeClr val="tx1"/>
                </a:solidFill>
              </a:rPr>
              <a:t>عنصر مالي يتمثل </a:t>
            </a:r>
            <a:r>
              <a:rPr lang="ar-SA" sz="2800" dirty="0" smtClean="0">
                <a:solidFill>
                  <a:schemeClr val="tx1"/>
                </a:solidFill>
              </a:rPr>
              <a:t>بحق الشخص في الاستغلال المالي </a:t>
            </a:r>
            <a:r>
              <a:rPr lang="ar-SA" sz="2800" dirty="0" err="1" smtClean="0">
                <a:solidFill>
                  <a:schemeClr val="tx1"/>
                </a:solidFill>
              </a:rPr>
              <a:t>لانتاجه</a:t>
            </a:r>
            <a:r>
              <a:rPr lang="ar-SA" sz="2800" dirty="0" smtClean="0">
                <a:solidFill>
                  <a:schemeClr val="tx1"/>
                </a:solidFill>
              </a:rPr>
              <a:t> الفكري كحق المؤلف في الحصول على ريع نشر مؤلفه.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9</a:t>
            </a:fld>
            <a:endParaRPr lang="ar-SA"/>
          </a:p>
        </p:txBody>
      </p:sp>
    </p:spTree>
    <p:extLst>
      <p:ext uri="{BB962C8B-B14F-4D97-AF65-F5344CB8AC3E}">
        <p14:creationId xmlns:p14="http://schemas.microsoft.com/office/powerpoint/2010/main" val="1846157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583362"/>
          </a:xfrm>
        </p:spPr>
        <p:txBody>
          <a:bodyPr>
            <a:normAutofit/>
          </a:bodyPr>
          <a:lstStyle/>
          <a:p>
            <a:pPr algn="r"/>
            <a:r>
              <a:rPr lang="ar-SA" sz="2800" dirty="0" err="1" smtClean="0">
                <a:solidFill>
                  <a:schemeClr val="tx1"/>
                </a:solidFill>
              </a:rPr>
              <a:t>وبالاضافة</a:t>
            </a:r>
            <a:r>
              <a:rPr lang="ar-SA" sz="2800" dirty="0" smtClean="0">
                <a:solidFill>
                  <a:schemeClr val="tx1"/>
                </a:solidFill>
              </a:rPr>
              <a:t> الى العنصرين السابقين فان الحقوق </a:t>
            </a:r>
            <a:r>
              <a:rPr lang="ar-SA" sz="2800" dirty="0" err="1" smtClean="0">
                <a:solidFill>
                  <a:schemeClr val="tx1"/>
                </a:solidFill>
              </a:rPr>
              <a:t>الذهنيه</a:t>
            </a:r>
            <a:r>
              <a:rPr lang="ar-SA" sz="2800" dirty="0" smtClean="0">
                <a:solidFill>
                  <a:schemeClr val="tx1"/>
                </a:solidFill>
              </a:rPr>
              <a:t> </a:t>
            </a:r>
            <a:r>
              <a:rPr lang="ar-SA" sz="2800" dirty="0" err="1" smtClean="0">
                <a:solidFill>
                  <a:schemeClr val="tx1"/>
                </a:solidFill>
              </a:rPr>
              <a:t>او</a:t>
            </a:r>
            <a:r>
              <a:rPr lang="ar-SA" sz="2800" dirty="0" smtClean="0">
                <a:solidFill>
                  <a:schemeClr val="tx1"/>
                </a:solidFill>
              </a:rPr>
              <a:t> </a:t>
            </a:r>
            <a:r>
              <a:rPr lang="ar-SA" sz="2800" dirty="0" err="1" smtClean="0">
                <a:solidFill>
                  <a:schemeClr val="tx1"/>
                </a:solidFill>
              </a:rPr>
              <a:t>الادبيه</a:t>
            </a:r>
            <a:r>
              <a:rPr lang="ar-SA" sz="2800" dirty="0" smtClean="0">
                <a:solidFill>
                  <a:schemeClr val="tx1"/>
                </a:solidFill>
              </a:rPr>
              <a:t> ترد على </a:t>
            </a:r>
            <a:r>
              <a:rPr lang="ar-SA" sz="2800" dirty="0" err="1" smtClean="0">
                <a:solidFill>
                  <a:schemeClr val="tx1"/>
                </a:solidFill>
              </a:rPr>
              <a:t>افكار</a:t>
            </a:r>
            <a:r>
              <a:rPr lang="ar-SA" sz="2800" dirty="0" smtClean="0">
                <a:solidFill>
                  <a:schemeClr val="tx1"/>
                </a:solidFill>
              </a:rPr>
              <a:t> </a:t>
            </a:r>
            <a:r>
              <a:rPr lang="ar-SA" sz="2800" dirty="0" err="1" smtClean="0">
                <a:solidFill>
                  <a:schemeClr val="tx1"/>
                </a:solidFill>
              </a:rPr>
              <a:t>لاجسم</a:t>
            </a:r>
            <a:r>
              <a:rPr lang="ar-SA" sz="2800" dirty="0" smtClean="0">
                <a:solidFill>
                  <a:schemeClr val="tx1"/>
                </a:solidFill>
              </a:rPr>
              <a:t> لها وليس لها كيان مادي.</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Tree>
    <p:extLst>
      <p:ext uri="{BB962C8B-B14F-4D97-AF65-F5344CB8AC3E}">
        <p14:creationId xmlns:p14="http://schemas.microsoft.com/office/powerpoint/2010/main" val="4070930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928802"/>
            <a:ext cx="8229600" cy="4929198"/>
          </a:xfrm>
        </p:spPr>
        <p:txBody>
          <a:bodyPr>
            <a:normAutofit/>
          </a:bodyPr>
          <a:lstStyle/>
          <a:p>
            <a:pPr algn="r"/>
            <a:r>
              <a:rPr lang="ar-SA" sz="3200" u="sng" dirty="0" err="1" smtClean="0">
                <a:solidFill>
                  <a:schemeClr val="accent2">
                    <a:lumMod val="75000"/>
                  </a:schemeClr>
                </a:solidFill>
              </a:rPr>
              <a:t>انواع</a:t>
            </a:r>
            <a:r>
              <a:rPr lang="ar-SA" sz="3200" u="sng" dirty="0" smtClean="0">
                <a:solidFill>
                  <a:schemeClr val="accent2">
                    <a:lumMod val="75000"/>
                  </a:schemeClr>
                </a:solidFill>
              </a:rPr>
              <a:t> الحقوق </a:t>
            </a:r>
            <a:r>
              <a:rPr lang="ar-SA" sz="3200" u="sng" dirty="0" err="1" smtClean="0">
                <a:solidFill>
                  <a:schemeClr val="accent2">
                    <a:lumMod val="75000"/>
                  </a:schemeClr>
                </a:solidFill>
              </a:rPr>
              <a:t>المختلطه</a:t>
            </a:r>
            <a:r>
              <a:rPr lang="ar-SA" sz="3200" u="sng" dirty="0" smtClean="0">
                <a:solidFill>
                  <a:schemeClr val="accent2">
                    <a:lumMod val="75000"/>
                  </a:schemeClr>
                </a:solidFill>
              </a:rPr>
              <a:t> .</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u="sng" dirty="0" smtClean="0">
                <a:solidFill>
                  <a:schemeClr val="tx1"/>
                </a:solidFill>
              </a:rPr>
              <a:t>- حقوق المؤلف .</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وهي الحقوق التي ترد </a:t>
            </a:r>
            <a:r>
              <a:rPr lang="ar-SA" sz="2800" dirty="0" err="1" smtClean="0">
                <a:solidFill>
                  <a:schemeClr val="tx1"/>
                </a:solidFill>
              </a:rPr>
              <a:t>اجمالا</a:t>
            </a:r>
            <a:r>
              <a:rPr lang="ar-SA" sz="2800" dirty="0" smtClean="0">
                <a:solidFill>
                  <a:schemeClr val="tx1"/>
                </a:solidFill>
              </a:rPr>
              <a:t> على النتاج الذهني في مجال العلوم والفنون </a:t>
            </a:r>
            <a:r>
              <a:rPr lang="ar-SA" sz="2800" dirty="0" err="1" smtClean="0">
                <a:solidFill>
                  <a:schemeClr val="tx1"/>
                </a:solidFill>
              </a:rPr>
              <a:t>والاداب</a:t>
            </a:r>
            <a:r>
              <a:rPr lang="ar-SA" sz="2800" dirty="0" smtClean="0">
                <a:solidFill>
                  <a:schemeClr val="tx1"/>
                </a:solidFill>
              </a:rPr>
              <a:t> عامة.</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Tree>
    <p:extLst>
      <p:ext uri="{BB962C8B-B14F-4D97-AF65-F5344CB8AC3E}">
        <p14:creationId xmlns:p14="http://schemas.microsoft.com/office/powerpoint/2010/main" val="3782845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85794"/>
            <a:ext cx="8229600" cy="6072206"/>
          </a:xfrm>
        </p:spPr>
        <p:txBody>
          <a:bodyPr>
            <a:normAutofit/>
          </a:bodyPr>
          <a:lstStyle/>
          <a:p>
            <a:pPr algn="r"/>
            <a:r>
              <a:rPr lang="ar-SA" sz="2800" u="sng" dirty="0" smtClean="0">
                <a:solidFill>
                  <a:schemeClr val="tx1"/>
                </a:solidFill>
              </a:rPr>
              <a:t>-</a:t>
            </a:r>
            <a:r>
              <a:rPr lang="ar-SA" sz="2800" u="sng" dirty="0" err="1" smtClean="0">
                <a:solidFill>
                  <a:schemeClr val="tx1"/>
                </a:solidFill>
              </a:rPr>
              <a:t>الملكيه</a:t>
            </a:r>
            <a:r>
              <a:rPr lang="ar-SA" sz="2800" u="sng" dirty="0" smtClean="0">
                <a:solidFill>
                  <a:schemeClr val="tx1"/>
                </a:solidFill>
              </a:rPr>
              <a:t> </a:t>
            </a:r>
            <a:r>
              <a:rPr lang="ar-SA" sz="2800" u="sng" dirty="0" err="1" smtClean="0">
                <a:solidFill>
                  <a:schemeClr val="tx1"/>
                </a:solidFill>
              </a:rPr>
              <a:t>الصناعيه</a:t>
            </a:r>
            <a:r>
              <a:rPr lang="ar-SA" sz="2800" u="sng" dirty="0" smtClean="0">
                <a:solidFill>
                  <a:schemeClr val="tx1"/>
                </a:solidFill>
              </a:rPr>
              <a:t> </a:t>
            </a:r>
            <a:r>
              <a:rPr lang="ar-SA" sz="2800" u="sng" dirty="0" err="1" smtClean="0">
                <a:solidFill>
                  <a:schemeClr val="tx1"/>
                </a:solidFill>
              </a:rPr>
              <a:t>والتجاريه</a:t>
            </a:r>
            <a:r>
              <a:rPr lang="ar-SA" sz="2800" u="sng" dirty="0" smtClean="0">
                <a:solidFill>
                  <a:schemeClr val="tx1"/>
                </a:solidFill>
              </a:rPr>
              <a:t>:</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وهي الحقوق التي ترد على المخترعات </a:t>
            </a:r>
            <a:r>
              <a:rPr lang="ar-SA" sz="2800" dirty="0" err="1" smtClean="0">
                <a:solidFill>
                  <a:schemeClr val="tx1"/>
                </a:solidFill>
              </a:rPr>
              <a:t>الجديده</a:t>
            </a:r>
            <a:r>
              <a:rPr lang="ar-SA" sz="2800" dirty="0" smtClean="0">
                <a:solidFill>
                  <a:schemeClr val="tx1"/>
                </a:solidFill>
              </a:rPr>
              <a:t> والرسوم والنماذج </a:t>
            </a:r>
            <a:r>
              <a:rPr lang="ar-SA" sz="2800" dirty="0" err="1" smtClean="0">
                <a:solidFill>
                  <a:schemeClr val="tx1"/>
                </a:solidFill>
              </a:rPr>
              <a:t>الصناعيه</a:t>
            </a:r>
            <a:r>
              <a:rPr lang="ar-SA" sz="2800" dirty="0" smtClean="0">
                <a:solidFill>
                  <a:schemeClr val="tx1"/>
                </a:solidFill>
              </a:rPr>
              <a:t> </a:t>
            </a:r>
            <a:r>
              <a:rPr lang="ar-SA" sz="2800" dirty="0" err="1" smtClean="0">
                <a:solidFill>
                  <a:schemeClr val="tx1"/>
                </a:solidFill>
              </a:rPr>
              <a:t>ومايتعلق</a:t>
            </a:r>
            <a:r>
              <a:rPr lang="ar-SA" sz="2800" dirty="0" smtClean="0">
                <a:solidFill>
                  <a:schemeClr val="tx1"/>
                </a:solidFill>
              </a:rPr>
              <a:t> بالعلامات </a:t>
            </a:r>
            <a:r>
              <a:rPr lang="ar-SA" sz="2800" dirty="0" err="1" smtClean="0">
                <a:solidFill>
                  <a:schemeClr val="tx1"/>
                </a:solidFill>
              </a:rPr>
              <a:t>والاسماء</a:t>
            </a:r>
            <a:r>
              <a:rPr lang="ar-SA" sz="2800" dirty="0" smtClean="0">
                <a:solidFill>
                  <a:schemeClr val="tx1"/>
                </a:solidFill>
              </a:rPr>
              <a:t> </a:t>
            </a:r>
            <a:r>
              <a:rPr lang="ar-SA" sz="2800" dirty="0" err="1" smtClean="0">
                <a:solidFill>
                  <a:schemeClr val="tx1"/>
                </a:solidFill>
              </a:rPr>
              <a:t>التجاريه</a:t>
            </a:r>
            <a:r>
              <a:rPr lang="ar-SA" sz="2800" dirty="0" smtClean="0">
                <a:solidFill>
                  <a:schemeClr val="tx1"/>
                </a:solidFill>
              </a:rPr>
              <a:t>.</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Tree>
    <p:extLst>
      <p:ext uri="{BB962C8B-B14F-4D97-AF65-F5344CB8AC3E}">
        <p14:creationId xmlns:p14="http://schemas.microsoft.com/office/powerpoint/2010/main" val="888946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128</Words>
  <Application>Microsoft Office PowerPoint</Application>
  <PresentationFormat>عرض على الشاشة (3:4)‏</PresentationFormat>
  <Paragraphs>24</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نسق Office</vt:lpstr>
      <vt:lpstr>2- الحقوق الشخصيه.  هو سلطه تثبت للدائن تخوله مطالبة المدين لتمكينه من الوصول لاستئثارة بمحل الحق. فالدائن  لايستطيع الوصول الى الحق دون تدخل المدين.  فإذا اقرض (س) مبلغا من النقود الى (ص) فان (س) يسمى الدائن و (ص ) يسمى المدين.</vt:lpstr>
      <vt:lpstr>فالعلاقه في الحقوق الشخصيه تبدو ذات جانبين: جانب ايجابي وذلك بالنظر اليها من جهة الدائن المقرض (صاحب الحق) وتسمى بحق الدائنيه. جانب سلبي  اذا ما نظرنا اليها من جهة المدين المقترض المحمل بالالتزام وتسمى في هذه الحاله بالالتزام.</vt:lpstr>
      <vt:lpstr>وتتضمن هذه العلاقة كما ورد في التعريف ثلاث صور من الالتزامات الواجبه على المدين وهي : - القيام بعمل وهو التزام مضمونه قيام المدين بعمل ايجابي لمصلحة الدائن مثل التزام مقاول بالبناء لمصلحة شخص اخر وهو التزام ايجابي.  </vt:lpstr>
      <vt:lpstr>-الالتزام بالامتناع عن عمل كما هو الحال عند الاشتراط على المشتري في بيع المحل التجاري عدم المنافسه بممارسة نفس النشاط لمده محدده. -الالتزام باداء شي لمصلحة الدائن ويقصد بذلك غالبا الالتزام بنقل حق عيني او ترتيب حق عيني على شي معين بالذات لمصلحة الدائن.فإذا باع شخص لاخر شيئافانه ملزم بنقل ملكيته له.</vt:lpstr>
      <vt:lpstr>خصائص الحقوق الشخصيه:  1- ان هذه الحقوق لا تنصب على شي معين كما هو الحال بالنسبه للحق العيني. بل تتمثل في اقتضاء للدائن من المدين. 2- تتميز هذه الحقوق بانها ذات طبيعه منقوله حتى لو وردت على عقار. 3- تتميز هذه الخصائص بأنها واسعة النطاق غير محصورة العدد، فيستطيع الافراد انشاء ماأرادو منها بشرط احترام ومراعاة النظام العام والاداب.</vt:lpstr>
      <vt:lpstr>الفرق بين الحقوق الشخصيه والحقوق العينيه.  1-الحقوق العينيه حقوق مطلقه، اما الحقوق  الشخصيه فهي حقوق نسبيه. 2- وجود شخص واحد في الحق العيني وهو الدائن الذي له سلطه مباشره على الشي محل الحق. اما الحق الشخصي فيتطلب وجوده وجود طرفين دائن ومدين بالاضافه الى الشي محل الالتزام وهو الاقتضاء الذي يجب على المدين اداءه لمصلحة الدائن.</vt:lpstr>
      <vt:lpstr>3- يعتبر الحق العيني حقا دائما اما الحق الشخصي فهو حق مؤقت.</vt:lpstr>
      <vt:lpstr>ثالثا:الحقوق المختلطه( الحقوق الادبيه او الذهنيه).  هي سلطه يقررها القانون لشخص على شي معنوي ، هو ثمرة فكره كما هو الحال في حق المؤلف وحق المخترع، وحق التاجر في الاسم التجاري، وحق صاحب العلامه التجاريه فيها ، والحق المقرر في مختلف انماط الانتاج الفني سواء كان متعلقا باللحن او بالرسم او التصوير او النحت.</vt:lpstr>
      <vt:lpstr>خصائص الحقوق المختلطه.   تتميز الحقوق الادبيه او الذهنيه بأنها تجمع  بين عنصرين : عنصر معنوي ادبي يتمثل في حق الشخص في نسبة نتاجه الذهني اليه ايا كان نوع هذا النتاج وهو مايعبر عنه بالحق الادبي. عنصر مالي يتمثل بحق الشخص في الاستغلال المالي لانتاجه الفكري كحق المؤلف في الحصول على ريع نشر مؤلفه.</vt:lpstr>
      <vt:lpstr>وبالاضافة الى العنصرين السابقين فان الحقوق الذهنيه او الادبيه ترد على افكار لاجسم لها وليس لها كيان مادي.</vt:lpstr>
      <vt:lpstr>انواع الحقوق المختلطه .  - حقوق المؤلف .  وهي الحقوق التي ترد اجمالا على النتاج الذهني في مجال العلوم والفنون والاداب عامة.  </vt:lpstr>
      <vt:lpstr>-الملكيه الصناعيه والتجاريه:  وهي الحقوق التي ترد على المخترعات الجديده والرسوم والنماذج الصناعيه ومايتعلق بالعلامات والاسماء التجاريه.</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الحقوق الشخصيه.  هو سلطه تثيت للدائن تخوله مطالبة المدين لتمكينه من الوصول لاستئثارة بمحل الحق. فالدائن  لايستطيع الوصول الى الحق دون تدخل المدين.  فإذا اقرض (س) مبلغا من النقود الى (ص) فان (س) يسمى الدائن و (ص ) يسمى المدين.</dc:title>
  <dc:creator>bshair almansour</dc:creator>
  <cp:lastModifiedBy>HP</cp:lastModifiedBy>
  <cp:revision>2</cp:revision>
  <dcterms:created xsi:type="dcterms:W3CDTF">2015-08-21T20:54:16Z</dcterms:created>
  <dcterms:modified xsi:type="dcterms:W3CDTF">2015-11-25T17:58:39Z</dcterms:modified>
</cp:coreProperties>
</file>