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41439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2645284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3196203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BB7A14F-6223-4A85-90E2-F71F1DB4057E}" type="datetimeFigureOut">
              <a:rPr lang="ar-SA" smtClean="0"/>
              <a:t>01/01/37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310955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BB7A14F-6223-4A85-90E2-F71F1DB4057E}" type="datetimeFigureOut">
              <a:rPr lang="ar-SA" smtClean="0"/>
              <a:t>01/01/37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612396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BB7A14F-6223-4A85-90E2-F71F1DB4057E}" type="datetimeFigureOut">
              <a:rPr lang="ar-SA" smtClean="0"/>
              <a:t>01/01/37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4024995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BB7A14F-6223-4A85-90E2-F71F1DB4057E}" type="datetimeFigureOut">
              <a:rPr lang="ar-SA" smtClean="0"/>
              <a:t>01/01/37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3434655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BB7A14F-6223-4A85-90E2-F71F1DB4057E}" type="datetimeFigureOut">
              <a:rPr lang="ar-SA" smtClean="0"/>
              <a:t>01/01/37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3509571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BB7A14F-6223-4A85-90E2-F71F1DB4057E}" type="datetimeFigureOut">
              <a:rPr lang="ar-SA" smtClean="0"/>
              <a:t>01/01/37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1947227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20679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BBCC607-B8E7-4AD8-9BEA-453251CACCDB}" type="slidenum">
              <a:rPr lang="ar-SA" smtClean="0"/>
              <a:t>‹#›</a:t>
            </a:fld>
            <a:endParaRPr lang="ar-SA"/>
          </a:p>
        </p:txBody>
      </p:sp>
    </p:spTree>
    <p:extLst>
      <p:ext uri="{BB962C8B-B14F-4D97-AF65-F5344CB8AC3E}">
        <p14:creationId xmlns:p14="http://schemas.microsoft.com/office/powerpoint/2010/main" val="123749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BB7A14F-6223-4A85-90E2-F71F1DB4057E}" type="datetimeFigureOut">
              <a:rPr lang="ar-SA" smtClean="0"/>
              <a:t>01/01/37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BBCC607-B8E7-4AD8-9BEA-453251CACCDB}" type="slidenum">
              <a:rPr lang="ar-SA" smtClean="0"/>
              <a:t>‹#›</a:t>
            </a:fld>
            <a:endParaRPr lang="ar-SA"/>
          </a:p>
        </p:txBody>
      </p:sp>
    </p:spTree>
    <p:extLst>
      <p:ext uri="{BB962C8B-B14F-4D97-AF65-F5344CB8AC3E}">
        <p14:creationId xmlns:p14="http://schemas.microsoft.com/office/powerpoint/2010/main" val="1206402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4929222"/>
          </a:xfrm>
        </p:spPr>
        <p:txBody>
          <a:bodyPr>
            <a:normAutofit/>
          </a:bodyPr>
          <a:lstStyle/>
          <a:p>
            <a:pPr algn="r"/>
            <a:r>
              <a:rPr lang="ar-SA" sz="2800" dirty="0" smtClean="0">
                <a:solidFill>
                  <a:srgbClr val="002060"/>
                </a:solidFill>
              </a:rPr>
              <a:t>نطاق تطبيق قواعد القانون من حيث </a:t>
            </a:r>
            <a:r>
              <a:rPr lang="ar-SA" sz="2800" dirty="0" err="1" smtClean="0">
                <a:solidFill>
                  <a:srgbClr val="002060"/>
                </a:solidFill>
              </a:rPr>
              <a:t>الاشخاص</a:t>
            </a:r>
            <a:r>
              <a:rPr lang="ar-SA" sz="2800" dirty="0" smtClean="0">
                <a:solidFill>
                  <a:srgbClr val="002060"/>
                </a:solidFill>
              </a:rPr>
              <a:t>. </a:t>
            </a:r>
            <a:r>
              <a:rPr lang="ar-SA" sz="2800" dirty="0" smtClean="0">
                <a:solidFill>
                  <a:schemeClr val="bg1"/>
                </a:solidFill>
              </a:rPr>
              <a:t/>
            </a:r>
            <a:br>
              <a:rPr lang="ar-SA" sz="2800" dirty="0" smtClean="0">
                <a:solidFill>
                  <a:schemeClr val="bg1"/>
                </a:solidFill>
              </a:rPr>
            </a:br>
            <a:r>
              <a:rPr lang="ar-SA" sz="2800" dirty="0" smtClean="0">
                <a:solidFill>
                  <a:schemeClr val="tx1"/>
                </a:solidFill>
              </a:rPr>
              <a:t/>
            </a:r>
            <a:br>
              <a:rPr lang="ar-SA" sz="2800" dirty="0" smtClean="0">
                <a:solidFill>
                  <a:schemeClr val="tx1"/>
                </a:solidFill>
              </a:rPr>
            </a:br>
            <a:r>
              <a:rPr lang="ar-SA" sz="2800" u="sng" dirty="0" err="1" smtClean="0">
                <a:solidFill>
                  <a:schemeClr val="accent2">
                    <a:lumMod val="75000"/>
                  </a:schemeClr>
                </a:solidFill>
              </a:rPr>
              <a:t>اولا</a:t>
            </a:r>
            <a:r>
              <a:rPr lang="ar-SA" sz="2800" u="sng" dirty="0" smtClean="0">
                <a:solidFill>
                  <a:schemeClr val="accent2">
                    <a:lumMod val="75000"/>
                  </a:schemeClr>
                </a:solidFill>
              </a:rPr>
              <a:t>: مبدأ عدم جواز الاعتذار بجهل القانون: </a:t>
            </a:r>
            <a:r>
              <a:rPr lang="ar-SA" sz="2800" u="sng" dirty="0" smtClean="0">
                <a:solidFill>
                  <a:schemeClr val="tx1"/>
                </a:solidFill>
              </a:rPr>
              <a:t/>
            </a:r>
            <a:br>
              <a:rPr lang="ar-SA" sz="2800" u="sng"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يقصد بهذا المبدأ عدم قبول احتجاج الشخص بجهله حكم </a:t>
            </a:r>
            <a:r>
              <a:rPr lang="ar-SA" sz="2800" dirty="0" err="1" smtClean="0">
                <a:solidFill>
                  <a:schemeClr val="tx1"/>
                </a:solidFill>
              </a:rPr>
              <a:t>القاعده</a:t>
            </a:r>
            <a:r>
              <a:rPr lang="ar-SA" sz="2800" dirty="0" smtClean="0">
                <a:solidFill>
                  <a:schemeClr val="tx1"/>
                </a:solidFill>
              </a:rPr>
              <a:t> </a:t>
            </a:r>
            <a:r>
              <a:rPr lang="ar-SA" sz="2800" dirty="0" err="1" smtClean="0">
                <a:solidFill>
                  <a:schemeClr val="tx1"/>
                </a:solidFill>
              </a:rPr>
              <a:t>القانونيه</a:t>
            </a:r>
            <a:r>
              <a:rPr lang="ar-SA" sz="2800" dirty="0" smtClean="0">
                <a:solidFill>
                  <a:schemeClr val="tx1"/>
                </a:solidFill>
              </a:rPr>
              <a:t> ليكون </a:t>
            </a:r>
            <a:r>
              <a:rPr lang="ar-SA" sz="2800" dirty="0" err="1" smtClean="0">
                <a:solidFill>
                  <a:schemeClr val="tx1"/>
                </a:solidFill>
              </a:rPr>
              <a:t>بمنأئ</a:t>
            </a:r>
            <a:r>
              <a:rPr lang="ar-SA" sz="2800" dirty="0" smtClean="0">
                <a:solidFill>
                  <a:schemeClr val="tx1"/>
                </a:solidFill>
              </a:rPr>
              <a:t> عن تطبيق </a:t>
            </a:r>
            <a:r>
              <a:rPr lang="ar-SA" sz="2800" dirty="0" err="1" smtClean="0">
                <a:solidFill>
                  <a:schemeClr val="tx1"/>
                </a:solidFill>
              </a:rPr>
              <a:t>احكامها</a:t>
            </a:r>
            <a:r>
              <a:rPr lang="ar-SA" sz="2800" dirty="0" smtClean="0">
                <a:solidFill>
                  <a:schemeClr val="tx1"/>
                </a:solidFill>
              </a:rPr>
              <a:t> في حقه.</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a:t>
            </a:fld>
            <a:endParaRPr lang="ar-SA"/>
          </a:p>
        </p:txBody>
      </p:sp>
      <p:pic>
        <p:nvPicPr>
          <p:cNvPr id="4" name="صورة 3" descr="شعار كلية الحقوق.png"/>
          <p:cNvPicPr>
            <a:picLocks noChangeAspect="1"/>
          </p:cNvPicPr>
          <p:nvPr/>
        </p:nvPicPr>
        <p:blipFill>
          <a:blip r:embed="rId2"/>
          <a:stretch>
            <a:fillRect/>
          </a:stretch>
        </p:blipFill>
        <p:spPr>
          <a:xfrm>
            <a:off x="142844" y="-285776"/>
            <a:ext cx="8858280" cy="3214710"/>
          </a:xfrm>
          <a:prstGeom prst="rect">
            <a:avLst/>
          </a:prstGeom>
        </p:spPr>
      </p:pic>
    </p:spTree>
    <p:extLst>
      <p:ext uri="{BB962C8B-B14F-4D97-AF65-F5344CB8AC3E}">
        <p14:creationId xmlns:p14="http://schemas.microsoft.com/office/powerpoint/2010/main" val="161765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57364"/>
            <a:ext cx="8229600" cy="4572032"/>
          </a:xfrm>
        </p:spPr>
        <p:txBody>
          <a:bodyPr>
            <a:normAutofit/>
          </a:bodyPr>
          <a:lstStyle/>
          <a:p>
            <a:pPr algn="r"/>
            <a:r>
              <a:rPr lang="ar-SA" sz="2400" dirty="0" smtClean="0">
                <a:solidFill>
                  <a:schemeClr val="accent2">
                    <a:lumMod val="75000"/>
                  </a:schemeClr>
                </a:solidFill>
              </a:rPr>
              <a:t>والسبب في وجود هذا المبدأ هو:</a:t>
            </a: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t>
            </a:r>
            <a:r>
              <a:rPr lang="ar-SA" sz="2000" dirty="0" err="1" smtClean="0">
                <a:solidFill>
                  <a:schemeClr val="tx1"/>
                </a:solidFill>
              </a:rPr>
              <a:t>ان</a:t>
            </a:r>
            <a:r>
              <a:rPr lang="ar-SA" sz="2000" dirty="0" smtClean="0">
                <a:solidFill>
                  <a:schemeClr val="tx1"/>
                </a:solidFill>
              </a:rPr>
              <a:t> قبول الادعاء بجهل القانون يؤدي الى زعزعة </a:t>
            </a:r>
            <a:r>
              <a:rPr lang="ar-SA" sz="2000" dirty="0" err="1" smtClean="0">
                <a:solidFill>
                  <a:schemeClr val="tx1"/>
                </a:solidFill>
              </a:rPr>
              <a:t>الثقه</a:t>
            </a:r>
            <a:r>
              <a:rPr lang="ar-SA" sz="2000" dirty="0" smtClean="0">
                <a:solidFill>
                  <a:schemeClr val="tx1"/>
                </a:solidFill>
              </a:rPr>
              <a:t> في المعاملات. وسيهدد في الوقت نفسه سير </a:t>
            </a:r>
            <a:r>
              <a:rPr lang="ar-SA" sz="2000" dirty="0" err="1" smtClean="0">
                <a:solidFill>
                  <a:schemeClr val="tx1"/>
                </a:solidFill>
              </a:rPr>
              <a:t>العداله</a:t>
            </a:r>
            <a:r>
              <a:rPr lang="ar-SA" sz="2000" dirty="0" smtClean="0">
                <a:solidFill>
                  <a:schemeClr val="tx1"/>
                </a:solidFill>
              </a:rPr>
              <a:t> </a:t>
            </a:r>
            <a:r>
              <a:rPr lang="ar-SA" sz="2000" dirty="0" err="1" smtClean="0">
                <a:solidFill>
                  <a:schemeClr val="tx1"/>
                </a:solidFill>
              </a:rPr>
              <a:t>وادارتها</a:t>
            </a:r>
            <a:r>
              <a:rPr lang="ar-SA" sz="2000" dirty="0" smtClean="0">
                <a:solidFill>
                  <a:schemeClr val="tx1"/>
                </a:solidFill>
              </a:rPr>
              <a:t>.</a:t>
            </a:r>
            <a:br>
              <a:rPr lang="ar-SA" sz="2000" dirty="0" smtClean="0">
                <a:solidFill>
                  <a:schemeClr val="tx1"/>
                </a:solidFill>
              </a:rPr>
            </a:br>
            <a:r>
              <a:rPr lang="ar-SA" sz="2000" dirty="0" smtClean="0">
                <a:solidFill>
                  <a:schemeClr val="tx1"/>
                </a:solidFill>
              </a:rPr>
              <a:t>- كما وان </a:t>
            </a:r>
            <a:r>
              <a:rPr lang="ar-SA" sz="2000" dirty="0" err="1" smtClean="0">
                <a:solidFill>
                  <a:schemeClr val="tx1"/>
                </a:solidFill>
              </a:rPr>
              <a:t>الاخذ</a:t>
            </a:r>
            <a:r>
              <a:rPr lang="ar-SA" sz="2000" dirty="0" smtClean="0">
                <a:solidFill>
                  <a:schemeClr val="tx1"/>
                </a:solidFill>
              </a:rPr>
              <a:t> بمبدأ افتراض عدم الجهل بأحكام القانون، تحتمه </a:t>
            </a:r>
            <a:r>
              <a:rPr lang="ar-SA" sz="2000" dirty="0" err="1" smtClean="0">
                <a:solidFill>
                  <a:schemeClr val="tx1"/>
                </a:solidFill>
              </a:rPr>
              <a:t>ضروره</a:t>
            </a:r>
            <a:r>
              <a:rPr lang="ar-SA" sz="2000" dirty="0" smtClean="0">
                <a:solidFill>
                  <a:schemeClr val="tx1"/>
                </a:solidFill>
              </a:rPr>
              <a:t> اجتماعيه عمليه تؤدي الى </a:t>
            </a:r>
            <a:r>
              <a:rPr lang="ar-SA" sz="2000" dirty="0" err="1" smtClean="0">
                <a:solidFill>
                  <a:schemeClr val="tx1"/>
                </a:solidFill>
              </a:rPr>
              <a:t>اقرار</a:t>
            </a:r>
            <a:r>
              <a:rPr lang="ar-SA" sz="2000" dirty="0" smtClean="0">
                <a:solidFill>
                  <a:schemeClr val="tx1"/>
                </a:solidFill>
              </a:rPr>
              <a:t> سلطان القانون واحترامه من قبل الجميع تحقيقا للعدل </a:t>
            </a:r>
            <a:r>
              <a:rPr lang="ar-SA" sz="2000" dirty="0" err="1" smtClean="0">
                <a:solidFill>
                  <a:schemeClr val="tx1"/>
                </a:solidFill>
              </a:rPr>
              <a:t>والمساواه</a:t>
            </a:r>
            <a:r>
              <a:rPr lang="ar-SA" sz="2000" dirty="0" smtClean="0">
                <a:solidFill>
                  <a:schemeClr val="tx1"/>
                </a:solidFill>
              </a:rPr>
              <a:t>. </a:t>
            </a:r>
            <a:br>
              <a:rPr lang="ar-SA" sz="2000" dirty="0" smtClean="0">
                <a:solidFill>
                  <a:schemeClr val="tx1"/>
                </a:solidFill>
              </a:rPr>
            </a:br>
            <a:r>
              <a:rPr lang="ar-SA" sz="2000" dirty="0" smtClean="0">
                <a:solidFill>
                  <a:schemeClr val="tx1"/>
                </a:solidFill>
              </a:rPr>
              <a:t>- لو </a:t>
            </a:r>
            <a:r>
              <a:rPr lang="ar-SA" sz="2000" dirty="0" err="1" smtClean="0">
                <a:solidFill>
                  <a:schemeClr val="tx1"/>
                </a:solidFill>
              </a:rPr>
              <a:t>امكن</a:t>
            </a:r>
            <a:r>
              <a:rPr lang="ar-SA" sz="2000" dirty="0" smtClean="0">
                <a:solidFill>
                  <a:schemeClr val="tx1"/>
                </a:solidFill>
              </a:rPr>
              <a:t> قبول العذر بالجهل بالقانون للتملص من </a:t>
            </a:r>
            <a:r>
              <a:rPr lang="ar-SA" sz="2000" dirty="0" err="1" smtClean="0">
                <a:solidFill>
                  <a:schemeClr val="tx1"/>
                </a:solidFill>
              </a:rPr>
              <a:t>احكامه</a:t>
            </a:r>
            <a:r>
              <a:rPr lang="ar-SA" sz="2000" dirty="0" smtClean="0">
                <a:solidFill>
                  <a:schemeClr val="tx1"/>
                </a:solidFill>
              </a:rPr>
              <a:t> فسيصبح عنصر </a:t>
            </a:r>
            <a:r>
              <a:rPr lang="ar-SA" sz="2000" dirty="0" err="1" smtClean="0">
                <a:solidFill>
                  <a:schemeClr val="tx1"/>
                </a:solidFill>
              </a:rPr>
              <a:t>الالزام</a:t>
            </a:r>
            <a:r>
              <a:rPr lang="ar-SA" sz="2000" dirty="0" smtClean="0">
                <a:solidFill>
                  <a:schemeClr val="tx1"/>
                </a:solidFill>
              </a:rPr>
              <a:t> الموجود في </a:t>
            </a:r>
            <a:r>
              <a:rPr lang="ar-SA" sz="2000" dirty="0" err="1" smtClean="0">
                <a:solidFill>
                  <a:schemeClr val="tx1"/>
                </a:solidFill>
              </a:rPr>
              <a:t>القاعده</a:t>
            </a:r>
            <a:r>
              <a:rPr lang="ar-SA" sz="2000" dirty="0" smtClean="0">
                <a:solidFill>
                  <a:schemeClr val="tx1"/>
                </a:solidFill>
              </a:rPr>
              <a:t> </a:t>
            </a:r>
            <a:r>
              <a:rPr lang="ar-SA" sz="2000" dirty="0" err="1" smtClean="0">
                <a:solidFill>
                  <a:schemeClr val="tx1"/>
                </a:solidFill>
              </a:rPr>
              <a:t>القانونيه</a:t>
            </a:r>
            <a:r>
              <a:rPr lang="ar-SA" sz="2000" dirty="0" smtClean="0">
                <a:solidFill>
                  <a:schemeClr val="tx1"/>
                </a:solidFill>
              </a:rPr>
              <a:t> غير موجود </a:t>
            </a:r>
            <a:r>
              <a:rPr lang="ar-SA" sz="2000" dirty="0" err="1" smtClean="0">
                <a:solidFill>
                  <a:schemeClr val="tx1"/>
                </a:solidFill>
              </a:rPr>
              <a:t>الا</a:t>
            </a:r>
            <a:r>
              <a:rPr lang="ar-SA" sz="2000" dirty="0" smtClean="0">
                <a:solidFill>
                  <a:schemeClr val="tx1"/>
                </a:solidFill>
              </a:rPr>
              <a:t> عند ثبوت العلم </a:t>
            </a:r>
            <a:r>
              <a:rPr lang="ar-SA" sz="2000" dirty="0" err="1" smtClean="0">
                <a:solidFill>
                  <a:schemeClr val="tx1"/>
                </a:solidFill>
              </a:rPr>
              <a:t>بها</a:t>
            </a:r>
            <a:r>
              <a:rPr lang="ar-SA" sz="2000" dirty="0" smtClean="0">
                <a:solidFill>
                  <a:schemeClr val="tx1"/>
                </a:solidFill>
              </a:rPr>
              <a:t> وهذا </a:t>
            </a:r>
            <a:r>
              <a:rPr lang="ar-SA" sz="2000" dirty="0" err="1" smtClean="0">
                <a:solidFill>
                  <a:schemeClr val="tx1"/>
                </a:solidFill>
              </a:rPr>
              <a:t>لاينسجم</a:t>
            </a:r>
            <a:r>
              <a:rPr lang="ar-SA" sz="2000" dirty="0" smtClean="0">
                <a:solidFill>
                  <a:schemeClr val="tx1"/>
                </a:solidFill>
              </a:rPr>
              <a:t> مع خصائص </a:t>
            </a:r>
            <a:r>
              <a:rPr lang="ar-SA" sz="2000" dirty="0" err="1" smtClean="0">
                <a:solidFill>
                  <a:schemeClr val="tx1"/>
                </a:solidFill>
              </a:rPr>
              <a:t>القاعده</a:t>
            </a:r>
            <a:r>
              <a:rPr lang="ar-SA" sz="2000" dirty="0" smtClean="0">
                <a:solidFill>
                  <a:schemeClr val="tx1"/>
                </a:solidFill>
              </a:rPr>
              <a:t> </a:t>
            </a:r>
            <a:r>
              <a:rPr lang="ar-SA" sz="2000" dirty="0" err="1" smtClean="0">
                <a:solidFill>
                  <a:schemeClr val="tx1"/>
                </a:solidFill>
              </a:rPr>
              <a:t>القانونيه</a:t>
            </a:r>
            <a:r>
              <a:rPr lang="ar-SA" sz="2000" dirty="0" smtClean="0">
                <a:solidFill>
                  <a:schemeClr val="tx1"/>
                </a:solidFill>
              </a:rPr>
              <a:t> التي يكون </a:t>
            </a:r>
            <a:r>
              <a:rPr lang="ar-SA" sz="2000" dirty="0" err="1" smtClean="0">
                <a:solidFill>
                  <a:schemeClr val="tx1"/>
                </a:solidFill>
              </a:rPr>
              <a:t>الالزام</a:t>
            </a:r>
            <a:r>
              <a:rPr lang="ar-SA" sz="2000" dirty="0" smtClean="0">
                <a:solidFill>
                  <a:schemeClr val="tx1"/>
                </a:solidFill>
              </a:rPr>
              <a:t> </a:t>
            </a:r>
            <a:r>
              <a:rPr lang="ar-SA" sz="2000" dirty="0" err="1" smtClean="0">
                <a:solidFill>
                  <a:schemeClr val="tx1"/>
                </a:solidFill>
              </a:rPr>
              <a:t>بها</a:t>
            </a:r>
            <a:r>
              <a:rPr lang="ar-SA" sz="2000" dirty="0" smtClean="0">
                <a:solidFill>
                  <a:schemeClr val="tx1"/>
                </a:solidFill>
              </a:rPr>
              <a:t> </a:t>
            </a:r>
            <a:r>
              <a:rPr lang="ar-SA" sz="2000" dirty="0" err="1" smtClean="0">
                <a:solidFill>
                  <a:schemeClr val="tx1"/>
                </a:solidFill>
              </a:rPr>
              <a:t>امرا</a:t>
            </a:r>
            <a:r>
              <a:rPr lang="ar-SA" sz="2000" dirty="0" smtClean="0">
                <a:solidFill>
                  <a:schemeClr val="tx1"/>
                </a:solidFill>
              </a:rPr>
              <a:t> منبثقا منها.</a:t>
            </a:r>
            <a:endParaRPr lang="ar-SA" sz="20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a:t>
            </a:fld>
            <a:endParaRPr lang="ar-SA"/>
          </a:p>
        </p:txBody>
      </p:sp>
      <p:pic>
        <p:nvPicPr>
          <p:cNvPr id="4" name="صورة 3" descr="شعار كلية الحقوق.png"/>
          <p:cNvPicPr>
            <a:picLocks noChangeAspect="1"/>
          </p:cNvPicPr>
          <p:nvPr/>
        </p:nvPicPr>
        <p:blipFill>
          <a:blip r:embed="rId2"/>
          <a:stretch>
            <a:fillRect/>
          </a:stretch>
        </p:blipFill>
        <p:spPr>
          <a:xfrm>
            <a:off x="142844" y="0"/>
            <a:ext cx="8858280" cy="3214710"/>
          </a:xfrm>
          <a:prstGeom prst="rect">
            <a:avLst/>
          </a:prstGeom>
        </p:spPr>
      </p:pic>
    </p:spTree>
    <p:extLst>
      <p:ext uri="{BB962C8B-B14F-4D97-AF65-F5344CB8AC3E}">
        <p14:creationId xmlns:p14="http://schemas.microsoft.com/office/powerpoint/2010/main" val="179364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500594"/>
          </a:xfrm>
        </p:spPr>
        <p:txBody>
          <a:bodyPr>
            <a:normAutofit/>
          </a:bodyPr>
          <a:lstStyle/>
          <a:p>
            <a:pPr algn="r"/>
            <a:r>
              <a:rPr lang="ar-SA" sz="2400" dirty="0" smtClean="0">
                <a:solidFill>
                  <a:schemeClr val="tx1"/>
                </a:solidFill>
              </a:rPr>
              <a:t>ويشمل هذا المبدأ </a:t>
            </a:r>
            <a:r>
              <a:rPr lang="ar-SA" sz="2400" dirty="0" err="1" smtClean="0">
                <a:solidFill>
                  <a:schemeClr val="tx1"/>
                </a:solidFill>
              </a:rPr>
              <a:t>الافراد</a:t>
            </a:r>
            <a:r>
              <a:rPr lang="ar-SA" sz="2400" dirty="0" smtClean="0">
                <a:solidFill>
                  <a:schemeClr val="tx1"/>
                </a:solidFill>
              </a:rPr>
              <a:t> والمكلفين </a:t>
            </a:r>
            <a:r>
              <a:rPr lang="ar-SA" sz="2400" dirty="0" err="1" smtClean="0">
                <a:solidFill>
                  <a:schemeClr val="tx1"/>
                </a:solidFill>
              </a:rPr>
              <a:t>بالقاعده</a:t>
            </a:r>
            <a:r>
              <a:rPr lang="ar-SA" sz="2400" dirty="0" smtClean="0">
                <a:solidFill>
                  <a:schemeClr val="tx1"/>
                </a:solidFill>
              </a:rPr>
              <a:t> </a:t>
            </a:r>
            <a:r>
              <a:rPr lang="ar-SA" sz="2400" dirty="0" err="1" smtClean="0">
                <a:solidFill>
                  <a:schemeClr val="tx1"/>
                </a:solidFill>
              </a:rPr>
              <a:t>القانونيه</a:t>
            </a:r>
            <a:r>
              <a:rPr lang="ar-SA" sz="2400" dirty="0" smtClean="0">
                <a:solidFill>
                  <a:schemeClr val="tx1"/>
                </a:solidFill>
              </a:rPr>
              <a:t> ،ومتعينا </a:t>
            </a:r>
            <a:r>
              <a:rPr lang="ar-SA" sz="2400" dirty="0" err="1" smtClean="0">
                <a:solidFill>
                  <a:schemeClr val="tx1"/>
                </a:solidFill>
              </a:rPr>
              <a:t>ايضا</a:t>
            </a:r>
            <a:r>
              <a:rPr lang="ar-SA" sz="2400" dirty="0" smtClean="0">
                <a:solidFill>
                  <a:schemeClr val="tx1"/>
                </a:solidFill>
              </a:rPr>
              <a:t> في حق </a:t>
            </a:r>
            <a:r>
              <a:rPr lang="ar-SA" sz="2400" dirty="0" err="1" smtClean="0">
                <a:solidFill>
                  <a:schemeClr val="tx1"/>
                </a:solidFill>
              </a:rPr>
              <a:t>السلطه</a:t>
            </a:r>
            <a:r>
              <a:rPr lang="ar-SA" sz="2400" dirty="0" smtClean="0">
                <a:solidFill>
                  <a:schemeClr val="tx1"/>
                </a:solidFill>
              </a:rPr>
              <a:t> </a:t>
            </a:r>
            <a:r>
              <a:rPr lang="ar-SA" sz="2400" dirty="0" err="1" smtClean="0">
                <a:solidFill>
                  <a:schemeClr val="tx1"/>
                </a:solidFill>
              </a:rPr>
              <a:t>القضائيه</a:t>
            </a:r>
            <a:r>
              <a:rPr lang="ar-SA" sz="2400" dirty="0" smtClean="0">
                <a:solidFill>
                  <a:schemeClr val="tx1"/>
                </a:solidFill>
              </a:rPr>
              <a:t> التي تختص بتطبيق القانون.</a:t>
            </a:r>
            <a:br>
              <a:rPr lang="ar-SA" sz="2400" dirty="0" smtClean="0">
                <a:solidFill>
                  <a:schemeClr val="tx1"/>
                </a:solidFill>
              </a:rPr>
            </a:br>
            <a:r>
              <a:rPr lang="ar-SA" sz="2400" dirty="0" smtClean="0">
                <a:solidFill>
                  <a:schemeClr val="tx1"/>
                </a:solidFill>
              </a:rPr>
              <a:t>كما أن مبدأ افتراض العلم </a:t>
            </a:r>
            <a:r>
              <a:rPr lang="ar-SA" sz="2400" dirty="0" err="1" smtClean="0">
                <a:solidFill>
                  <a:schemeClr val="tx1"/>
                </a:solidFill>
              </a:rPr>
              <a:t>بالقاعده</a:t>
            </a:r>
            <a:r>
              <a:rPr lang="ar-SA" sz="2400" dirty="0" smtClean="0">
                <a:solidFill>
                  <a:schemeClr val="tx1"/>
                </a:solidFill>
              </a:rPr>
              <a:t> القانونية سيكون ساريا </a:t>
            </a:r>
            <a:r>
              <a:rPr lang="ar-SA" sz="2400" dirty="0" err="1" smtClean="0">
                <a:solidFill>
                  <a:schemeClr val="tx1"/>
                </a:solidFill>
              </a:rPr>
              <a:t>ايا</a:t>
            </a:r>
            <a:r>
              <a:rPr lang="ar-SA" sz="2400" dirty="0" smtClean="0">
                <a:solidFill>
                  <a:schemeClr val="tx1"/>
                </a:solidFill>
              </a:rPr>
              <a:t> </a:t>
            </a:r>
            <a:r>
              <a:rPr lang="ar-SA" sz="2400" dirty="0" err="1" smtClean="0">
                <a:solidFill>
                  <a:schemeClr val="tx1"/>
                </a:solidFill>
              </a:rPr>
              <a:t>ماكان</a:t>
            </a:r>
            <a:r>
              <a:rPr lang="ar-SA" sz="2400" dirty="0" smtClean="0">
                <a:solidFill>
                  <a:schemeClr val="tx1"/>
                </a:solidFill>
              </a:rPr>
              <a:t> مصدر القاعدة القانونية </a:t>
            </a:r>
            <a:r>
              <a:rPr lang="ar-SA" sz="2400" dirty="0" err="1" smtClean="0">
                <a:solidFill>
                  <a:schemeClr val="tx1"/>
                </a:solidFill>
              </a:rPr>
              <a:t>و</a:t>
            </a:r>
            <a:r>
              <a:rPr lang="ar-SA" sz="2400" dirty="0" smtClean="0">
                <a:solidFill>
                  <a:schemeClr val="tx1"/>
                </a:solidFill>
              </a:rPr>
              <a:t> </a:t>
            </a:r>
            <a:r>
              <a:rPr lang="ar-SA" sz="2400" dirty="0" err="1" smtClean="0">
                <a:solidFill>
                  <a:schemeClr val="tx1"/>
                </a:solidFill>
              </a:rPr>
              <a:t>ايا</a:t>
            </a:r>
            <a:r>
              <a:rPr lang="ar-SA" sz="2400" dirty="0" smtClean="0">
                <a:solidFill>
                  <a:schemeClr val="tx1"/>
                </a:solidFill>
              </a:rPr>
              <a:t> </a:t>
            </a:r>
            <a:r>
              <a:rPr lang="ar-SA" sz="2400" dirty="0" err="1" smtClean="0">
                <a:solidFill>
                  <a:schemeClr val="tx1"/>
                </a:solidFill>
              </a:rPr>
              <a:t>ماكان</a:t>
            </a:r>
            <a:r>
              <a:rPr lang="ar-SA" sz="2400" dirty="0" smtClean="0">
                <a:solidFill>
                  <a:schemeClr val="tx1"/>
                </a:solidFill>
              </a:rPr>
              <a:t> نوع القاعدة القانونية من حيث كونها آمره أم مفسره.حيث أنهما متساويتان من جهة ضرورة توافر عنصر الإلزام وهذا سيؤدي أيضا الى أن تتساويا من حيث اقتضاء لزوم العلم بمضمونها.</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3</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9166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643470"/>
          </a:xfrm>
        </p:spPr>
        <p:txBody>
          <a:bodyPr>
            <a:normAutofit/>
          </a:bodyPr>
          <a:lstStyle/>
          <a:p>
            <a:pPr algn="r"/>
            <a:r>
              <a:rPr lang="ar-SA" sz="2400" u="sng" dirty="0" smtClean="0">
                <a:solidFill>
                  <a:schemeClr val="accent2">
                    <a:lumMod val="75000"/>
                  </a:schemeClr>
                </a:solidFill>
              </a:rPr>
              <a:t>ثانيا: </a:t>
            </a:r>
            <a:r>
              <a:rPr lang="ar-SA" sz="2400" u="sng" dirty="0" err="1" smtClean="0">
                <a:solidFill>
                  <a:schemeClr val="accent2">
                    <a:lumMod val="75000"/>
                  </a:schemeClr>
                </a:solidFill>
              </a:rPr>
              <a:t>الاسثناء</a:t>
            </a:r>
            <a:r>
              <a:rPr lang="ar-SA" sz="2400" u="sng" dirty="0" smtClean="0">
                <a:solidFill>
                  <a:schemeClr val="accent2">
                    <a:lumMod val="75000"/>
                  </a:schemeClr>
                </a:solidFill>
              </a:rPr>
              <a:t> من مبدأ عدم جواز الاعتذار بجهل القانون</a:t>
            </a:r>
            <a:r>
              <a:rPr lang="ar-SA" sz="2400" dirty="0" smtClean="0">
                <a:solidFill>
                  <a:schemeClr val="accent2">
                    <a:lumMod val="75000"/>
                  </a:schemeClr>
                </a:solidFill>
              </a:rPr>
              <a:t>: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وهذا يعني أن الاستثناء على مبدأ عدم جواز الاعتداد بالجهل بالقانون سيكون مقبولا على نطاق ضيق في حالة القوه القاهرة التي ستؤدي الى استحالة وصول الجريدة </a:t>
            </a:r>
            <a:r>
              <a:rPr lang="ar-SA" sz="2400" dirty="0" err="1" smtClean="0">
                <a:solidFill>
                  <a:schemeClr val="tx1"/>
                </a:solidFill>
              </a:rPr>
              <a:t>الرسميه</a:t>
            </a:r>
            <a:r>
              <a:rPr lang="ar-SA" sz="2400" dirty="0" smtClean="0">
                <a:solidFill>
                  <a:schemeClr val="tx1"/>
                </a:solidFill>
              </a:rPr>
              <a:t> </a:t>
            </a:r>
            <a:r>
              <a:rPr lang="ar-SA" sz="2400" dirty="0" smtClean="0">
                <a:solidFill>
                  <a:schemeClr val="tx1"/>
                </a:solidFill>
              </a:rPr>
              <a:t>الى بعض أقاليم البلاد بسبب وقوع فيضانات أو انهيارات أرضيه أو زلازل أو أي سبب يمثل كارثة طبيعيه. أو حينما تقوم حالة حرب بالبلاد .</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4</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895142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00306"/>
            <a:ext cx="8229600" cy="4143404"/>
          </a:xfrm>
        </p:spPr>
        <p:txBody>
          <a:bodyPr>
            <a:normAutofit/>
          </a:bodyPr>
          <a:lstStyle/>
          <a:p>
            <a:pPr algn="r"/>
            <a:r>
              <a:rPr lang="ar-SA" sz="2400" dirty="0" smtClean="0">
                <a:solidFill>
                  <a:schemeClr val="tx1"/>
                </a:solidFill>
              </a:rPr>
              <a:t>وبذلك فانه لن يعتد إذن بجهل الشخص </a:t>
            </a:r>
            <a:r>
              <a:rPr lang="ar-SA" sz="2400" dirty="0" err="1" smtClean="0">
                <a:solidFill>
                  <a:schemeClr val="tx1"/>
                </a:solidFill>
              </a:rPr>
              <a:t>للقاعده</a:t>
            </a:r>
            <a:r>
              <a:rPr lang="ar-SA" sz="2400" dirty="0" smtClean="0">
                <a:solidFill>
                  <a:schemeClr val="tx1"/>
                </a:solidFill>
              </a:rPr>
              <a:t> القانونية إذا حال مرض أو سفر </a:t>
            </a:r>
            <a:r>
              <a:rPr lang="ar-SA" sz="2400" dirty="0" smtClean="0">
                <a:solidFill>
                  <a:schemeClr val="tx1"/>
                </a:solidFill>
              </a:rPr>
              <a:t>وان </a:t>
            </a:r>
            <a:r>
              <a:rPr lang="ar-SA" sz="2400" dirty="0" smtClean="0">
                <a:solidFill>
                  <a:schemeClr val="tx1"/>
                </a:solidFill>
              </a:rPr>
              <a:t>علمه بالحكم.فلن يكون مقبولا الركون الى حالة المرض أو ظرف السفر للتحلل من تطبيق أحكام القانون واستنتاجا من ذلك فان الاعتذار بجهل القانون لن يصبح صحيحا في حال تعلقه بالحالة الشخصية والظروف الخاصة للمتذرع والمعتذر بجهل القانون.</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5</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113582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928802"/>
            <a:ext cx="8229600" cy="4572032"/>
          </a:xfrm>
        </p:spPr>
        <p:txBody>
          <a:bodyPr>
            <a:normAutofit/>
          </a:bodyPr>
          <a:lstStyle/>
          <a:p>
            <a:pPr algn="r"/>
            <a:r>
              <a:rPr lang="ar-SA" sz="2400" dirty="0" smtClean="0">
                <a:solidFill>
                  <a:schemeClr val="tx1"/>
                </a:solidFill>
              </a:rPr>
              <a:t>غير أن الجهل بأحكام القانون يختلف عن الغلط في حكم القانون الذي ينتج عنه تصحيح تطبيقه عندما يتوهم الشخص وجود حكم معين أو عدم وجود حكم لوضع معين فيتصرف  على أساس ذلك التوهم ،بحيث انه لو علم بالحكم  الصحيح </a:t>
            </a:r>
            <a:r>
              <a:rPr lang="ar-SA" sz="2400" dirty="0" err="1" smtClean="0">
                <a:solidFill>
                  <a:schemeClr val="tx1"/>
                </a:solidFill>
              </a:rPr>
              <a:t>للقاعده</a:t>
            </a:r>
            <a:r>
              <a:rPr lang="ar-SA" sz="2400" dirty="0" smtClean="0">
                <a:solidFill>
                  <a:schemeClr val="tx1"/>
                </a:solidFill>
              </a:rPr>
              <a:t> لما أقدم على إبرام ذلك التصرف.</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6</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76532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3116"/>
            <a:ext cx="8229600" cy="4357718"/>
          </a:xfrm>
        </p:spPr>
        <p:txBody>
          <a:bodyPr>
            <a:normAutofit/>
          </a:bodyPr>
          <a:lstStyle/>
          <a:p>
            <a:pPr algn="r"/>
            <a:r>
              <a:rPr lang="ar-SA" sz="2400" dirty="0" smtClean="0">
                <a:solidFill>
                  <a:schemeClr val="accent2">
                    <a:lumMod val="75000"/>
                  </a:schemeClr>
                </a:solidFill>
              </a:rPr>
              <a:t/>
            </a:r>
            <a:br>
              <a:rPr lang="ar-SA" sz="2400" dirty="0" smtClean="0">
                <a:solidFill>
                  <a:schemeClr val="accent2">
                    <a:lumMod val="75000"/>
                  </a:schemeClr>
                </a:solidFill>
              </a:rPr>
            </a:br>
            <a:r>
              <a:rPr lang="ar-SA" sz="2400" dirty="0" smtClean="0">
                <a:solidFill>
                  <a:schemeClr val="accent2">
                    <a:lumMod val="75000"/>
                  </a:schemeClr>
                </a:solidFill>
              </a:rPr>
              <a:t>النطاق المكاني لتطبيق القانون </a:t>
            </a:r>
            <a:r>
              <a:rPr lang="ar-SA" sz="2400" dirty="0">
                <a:solidFill>
                  <a:schemeClr val="accent2">
                    <a:lumMod val="75000"/>
                  </a:schemeClr>
                </a:solidFill>
              </a:rPr>
              <a:t/>
            </a:r>
            <a:br>
              <a:rPr lang="ar-SA" sz="2400" dirty="0">
                <a:solidFill>
                  <a:schemeClr val="accent2">
                    <a:lumMod val="75000"/>
                  </a:schemeClr>
                </a:solidFill>
              </a:rPr>
            </a:br>
            <a:r>
              <a:rPr lang="ar-SA" sz="2400" dirty="0" smtClean="0">
                <a:solidFill>
                  <a:schemeClr val="accent2">
                    <a:lumMod val="75000"/>
                  </a:schemeClr>
                </a:solidFill>
              </a:rPr>
              <a:t/>
            </a:r>
            <a:br>
              <a:rPr lang="ar-SA" sz="2400" dirty="0" smtClean="0">
                <a:solidFill>
                  <a:schemeClr val="accent2">
                    <a:lumMod val="75000"/>
                  </a:schemeClr>
                </a:solidFill>
              </a:rPr>
            </a:br>
            <a:r>
              <a:rPr lang="ar-SA" sz="2400" dirty="0" smtClean="0">
                <a:solidFill>
                  <a:schemeClr val="accent2">
                    <a:lumMod val="75000"/>
                  </a:schemeClr>
                </a:solidFill>
              </a:rPr>
              <a:t>مبدأ </a:t>
            </a:r>
            <a:r>
              <a:rPr lang="ar-SA" sz="2400" dirty="0" smtClean="0">
                <a:solidFill>
                  <a:schemeClr val="accent2">
                    <a:lumMod val="75000"/>
                  </a:schemeClr>
                </a:solidFill>
              </a:rPr>
              <a:t>إقليمية القوانين</a:t>
            </a:r>
            <a:r>
              <a:rPr lang="ar-SA" sz="2400" dirty="0" smtClean="0">
                <a:solidFill>
                  <a:schemeClr val="accent2">
                    <a:lumMod val="75000"/>
                  </a:schemeClr>
                </a:solidFill>
              </a:rPr>
              <a:t>:</a:t>
            </a:r>
            <a:r>
              <a:rPr lang="ar-SA" sz="2400" dirty="0" smtClean="0">
                <a:solidFill>
                  <a:schemeClr val="accent2">
                    <a:lumMod val="75000"/>
                  </a:schemeClr>
                </a:solidFill>
              </a:rPr>
              <a:t/>
            </a:r>
            <a:br>
              <a:rPr lang="ar-SA" sz="2400" dirty="0" smtClean="0">
                <a:solidFill>
                  <a:schemeClr val="accent2">
                    <a:lumMod val="75000"/>
                  </a:schemeClr>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المقصود بهذا المبدأ هو أن القوانين التي تصدرها الدولة ستكون مطبقه في حدود إقليمها ولكن على جميع الأشخاص سواء كانوا وطنيين أو أجانب وسواء كانت إقامتهم بصفه دائمة أو بصفه مؤقتة وعلى كل ما يقع في إقليم الدولة من أشياء و اموال.</a:t>
            </a:r>
            <a:br>
              <a:rPr lang="ar-SA" sz="2400" dirty="0" smtClean="0">
                <a:solidFill>
                  <a:schemeClr val="tx1"/>
                </a:solidFill>
              </a:rPr>
            </a:b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7</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353593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000108"/>
            <a:ext cx="8229600" cy="5857892"/>
          </a:xfrm>
        </p:spPr>
        <p:txBody>
          <a:bodyPr>
            <a:normAutofit/>
          </a:bodyPr>
          <a:lstStyle/>
          <a:p>
            <a:pPr algn="r"/>
            <a:r>
              <a:rPr lang="ar-SA" sz="2400" dirty="0" smtClean="0">
                <a:solidFill>
                  <a:schemeClr val="tx1"/>
                </a:solidFill>
              </a:rPr>
              <a:t>وهذا يعني عدم تعدي قانون تلك </a:t>
            </a:r>
            <a:r>
              <a:rPr lang="ar-SA" sz="2400" dirty="0" err="1" smtClean="0">
                <a:solidFill>
                  <a:schemeClr val="tx1"/>
                </a:solidFill>
              </a:rPr>
              <a:t>الدوله</a:t>
            </a:r>
            <a:r>
              <a:rPr lang="ar-SA" sz="2400" dirty="0" smtClean="0">
                <a:solidFill>
                  <a:schemeClr val="tx1"/>
                </a:solidFill>
              </a:rPr>
              <a:t> الى إقليم دوله أخرى، وانعدام سريانه حتى على رعايا تلك الدولة المقيمين في دوله أجنبيه .كما لن يتجاوز تطبيقه الى الأشياء </a:t>
            </a:r>
            <a:r>
              <a:rPr lang="ar-SA" sz="2400" dirty="0" err="1" smtClean="0">
                <a:solidFill>
                  <a:schemeClr val="tx1"/>
                </a:solidFill>
              </a:rPr>
              <a:t>و</a:t>
            </a:r>
            <a:r>
              <a:rPr lang="ar-SA" sz="2400" dirty="0" smtClean="0">
                <a:solidFill>
                  <a:schemeClr val="tx1"/>
                </a:solidFill>
              </a:rPr>
              <a:t> </a:t>
            </a:r>
            <a:r>
              <a:rPr lang="ar-SA" sz="2400" dirty="0" err="1" smtClean="0">
                <a:solidFill>
                  <a:schemeClr val="tx1"/>
                </a:solidFill>
              </a:rPr>
              <a:t>الاموال</a:t>
            </a:r>
            <a:r>
              <a:rPr lang="ar-SA" sz="2400" dirty="0" smtClean="0">
                <a:solidFill>
                  <a:schemeClr val="tx1"/>
                </a:solidFill>
              </a:rPr>
              <a:t> الموجودة خارج حدود </a:t>
            </a:r>
            <a:r>
              <a:rPr lang="ar-SA" sz="2400" dirty="0" err="1" smtClean="0">
                <a:solidFill>
                  <a:schemeClr val="tx1"/>
                </a:solidFill>
              </a:rPr>
              <a:t>الدوله</a:t>
            </a:r>
            <a:r>
              <a:rPr lang="ar-SA" sz="2400" dirty="0" smtClean="0">
                <a:solidFill>
                  <a:schemeClr val="tx1"/>
                </a:solidFill>
              </a:rPr>
              <a:t>.</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8</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680566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429156"/>
          </a:xfrm>
        </p:spPr>
        <p:txBody>
          <a:bodyPr>
            <a:normAutofit/>
          </a:bodyPr>
          <a:lstStyle/>
          <a:p>
            <a:pPr algn="r"/>
            <a:r>
              <a:rPr lang="ar-SA" sz="2400" dirty="0" smtClean="0">
                <a:solidFill>
                  <a:schemeClr val="tx1"/>
                </a:solidFill>
              </a:rPr>
              <a:t>تطبيق مبدأ إقليمية القوانين بحذافيره </a:t>
            </a:r>
            <a:r>
              <a:rPr lang="ar-SA" sz="2400" dirty="0" err="1" smtClean="0">
                <a:solidFill>
                  <a:schemeClr val="tx1"/>
                </a:solidFill>
              </a:rPr>
              <a:t>لايستقيم</a:t>
            </a:r>
            <a:r>
              <a:rPr lang="ar-SA" sz="2400" dirty="0" smtClean="0">
                <a:solidFill>
                  <a:schemeClr val="tx1"/>
                </a:solidFill>
              </a:rPr>
              <a:t> في بعض المسائل التي يحتم الواقع فيها مراعاة </a:t>
            </a:r>
            <a:r>
              <a:rPr lang="ar-SA" sz="2400" dirty="0" smtClean="0">
                <a:solidFill>
                  <a:schemeClr val="tx1"/>
                </a:solidFill>
              </a:rPr>
              <a:t>الجانب الانساني </a:t>
            </a:r>
            <a:r>
              <a:rPr lang="ar-SA" sz="2400" dirty="0" smtClean="0">
                <a:solidFill>
                  <a:schemeClr val="tx1"/>
                </a:solidFill>
              </a:rPr>
              <a:t>والاعتقادي والاجتماعي الخاص بأولئك الاجانب. كما هو وضع المسائل </a:t>
            </a:r>
            <a:r>
              <a:rPr lang="ar-SA" sz="2400" dirty="0" err="1" smtClean="0">
                <a:solidFill>
                  <a:schemeClr val="tx1"/>
                </a:solidFill>
              </a:rPr>
              <a:t>المتعلقه</a:t>
            </a:r>
            <a:r>
              <a:rPr lang="ar-SA" sz="2400" dirty="0" smtClean="0">
                <a:solidFill>
                  <a:schemeClr val="tx1"/>
                </a:solidFill>
              </a:rPr>
              <a:t> </a:t>
            </a:r>
            <a:r>
              <a:rPr lang="ar-SA" sz="2400" dirty="0" err="1" smtClean="0">
                <a:solidFill>
                  <a:schemeClr val="tx1"/>
                </a:solidFill>
              </a:rPr>
              <a:t>بالاحوال</a:t>
            </a:r>
            <a:r>
              <a:rPr lang="ar-SA" sz="2400" dirty="0" smtClean="0">
                <a:solidFill>
                  <a:schemeClr val="tx1"/>
                </a:solidFill>
              </a:rPr>
              <a:t> </a:t>
            </a:r>
            <a:r>
              <a:rPr lang="ar-SA" sz="2400" dirty="0" err="1" smtClean="0">
                <a:solidFill>
                  <a:schemeClr val="tx1"/>
                </a:solidFill>
              </a:rPr>
              <a:t>الشخصيه</a:t>
            </a:r>
            <a:r>
              <a:rPr lang="ar-SA" sz="2400" dirty="0" smtClean="0">
                <a:solidFill>
                  <a:schemeClr val="tx1"/>
                </a:solidFill>
              </a:rPr>
              <a:t> من زواج وطلاق ونسب وتركه .</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9</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339576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85926"/>
            <a:ext cx="8229600" cy="4857784"/>
          </a:xfrm>
        </p:spPr>
        <p:txBody>
          <a:bodyPr>
            <a:normAutofit/>
          </a:bodyPr>
          <a:lstStyle/>
          <a:p>
            <a:pPr algn="r"/>
            <a:r>
              <a:rPr lang="ar-SA" sz="2800" dirty="0" err="1" smtClean="0">
                <a:solidFill>
                  <a:schemeClr val="accent2">
                    <a:lumMod val="75000"/>
                  </a:schemeClr>
                </a:solidFill>
              </a:rPr>
              <a:t>مبدا</a:t>
            </a:r>
            <a:r>
              <a:rPr lang="ar-SA" sz="2800" dirty="0" smtClean="0">
                <a:solidFill>
                  <a:schemeClr val="accent2">
                    <a:lumMod val="75000"/>
                  </a:schemeClr>
                </a:solidFill>
              </a:rPr>
              <a:t> شخصية القوانين: </a:t>
            </a:r>
            <a:br>
              <a:rPr lang="ar-SA" sz="2800" dirty="0" smtClean="0">
                <a:solidFill>
                  <a:schemeClr val="accent2">
                    <a:lumMod val="75000"/>
                  </a:schemeClr>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وهو يعني بسط سريان قانون </a:t>
            </a:r>
            <a:r>
              <a:rPr lang="ar-SA" sz="2800" dirty="0" err="1" smtClean="0">
                <a:solidFill>
                  <a:schemeClr val="tx1"/>
                </a:solidFill>
              </a:rPr>
              <a:t>الدوله</a:t>
            </a:r>
            <a:r>
              <a:rPr lang="ar-SA" sz="2800" dirty="0" smtClean="0">
                <a:solidFill>
                  <a:schemeClr val="tx1"/>
                </a:solidFill>
              </a:rPr>
              <a:t> ليس على المواطنين المقيمين في </a:t>
            </a:r>
            <a:r>
              <a:rPr lang="ar-SA" sz="2800" dirty="0" err="1" smtClean="0">
                <a:solidFill>
                  <a:schemeClr val="tx1"/>
                </a:solidFill>
              </a:rPr>
              <a:t>اقليمها</a:t>
            </a:r>
            <a:r>
              <a:rPr lang="ar-SA" sz="2800" dirty="0" smtClean="0">
                <a:solidFill>
                  <a:schemeClr val="tx1"/>
                </a:solidFill>
              </a:rPr>
              <a:t> فقط بل يشمل المواطنين الموجودين في الخارج وذلك يعني عدم امتداد سريان قانون </a:t>
            </a:r>
            <a:r>
              <a:rPr lang="ar-SA" sz="2800" dirty="0" err="1" smtClean="0">
                <a:solidFill>
                  <a:schemeClr val="tx1"/>
                </a:solidFill>
              </a:rPr>
              <a:t>الدوله</a:t>
            </a:r>
            <a:r>
              <a:rPr lang="ar-SA" sz="2800" dirty="0" smtClean="0">
                <a:solidFill>
                  <a:schemeClr val="tx1"/>
                </a:solidFill>
              </a:rPr>
              <a:t> على </a:t>
            </a:r>
            <a:r>
              <a:rPr lang="ar-SA" sz="2800" dirty="0" err="1" smtClean="0">
                <a:solidFill>
                  <a:schemeClr val="tx1"/>
                </a:solidFill>
              </a:rPr>
              <a:t>الاجانب</a:t>
            </a:r>
            <a:r>
              <a:rPr lang="ar-SA" sz="2800" dirty="0" smtClean="0">
                <a:solidFill>
                  <a:schemeClr val="tx1"/>
                </a:solidFill>
              </a:rPr>
              <a:t> الذين يقيمون فوق </a:t>
            </a:r>
            <a:r>
              <a:rPr lang="ar-SA" sz="2800" dirty="0" err="1" smtClean="0">
                <a:solidFill>
                  <a:schemeClr val="tx1"/>
                </a:solidFill>
              </a:rPr>
              <a:t>اراضيها</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10</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916519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357718"/>
          </a:xfrm>
        </p:spPr>
        <p:txBody>
          <a:bodyPr>
            <a:normAutofit/>
          </a:bodyPr>
          <a:lstStyle/>
          <a:p>
            <a:pPr algn="r"/>
            <a:r>
              <a:rPr lang="ar-SA" sz="2400" dirty="0" err="1" smtClean="0">
                <a:solidFill>
                  <a:schemeClr val="accent2">
                    <a:lumMod val="75000"/>
                  </a:schemeClr>
                </a:solidFill>
              </a:rPr>
              <a:t>الاصل</a:t>
            </a:r>
            <a:r>
              <a:rPr lang="ar-SA" sz="2400" dirty="0" smtClean="0">
                <a:solidFill>
                  <a:schemeClr val="accent2">
                    <a:lumMod val="75000"/>
                  </a:schemeClr>
                </a:solidFill>
              </a:rPr>
              <a:t> والاستثناء في تحديد تطبيق القانون في المكان: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 تعتبر دور السفارات </a:t>
            </a:r>
            <a:r>
              <a:rPr lang="ar-SA" sz="2400" dirty="0" err="1" smtClean="0">
                <a:solidFill>
                  <a:schemeClr val="tx1"/>
                </a:solidFill>
              </a:rPr>
              <a:t>والممثليات</a:t>
            </a:r>
            <a:r>
              <a:rPr lang="ar-SA" sz="2400" dirty="0" smtClean="0">
                <a:solidFill>
                  <a:schemeClr val="tx1"/>
                </a:solidFill>
              </a:rPr>
              <a:t> </a:t>
            </a:r>
            <a:r>
              <a:rPr lang="ar-SA" sz="2400" dirty="0" err="1" smtClean="0">
                <a:solidFill>
                  <a:schemeClr val="tx1"/>
                </a:solidFill>
              </a:rPr>
              <a:t>الاجنبيه</a:t>
            </a:r>
            <a:r>
              <a:rPr lang="ar-SA" sz="2400" dirty="0" smtClean="0">
                <a:solidFill>
                  <a:schemeClr val="tx1"/>
                </a:solidFill>
              </a:rPr>
              <a:t> المعترف </a:t>
            </a:r>
            <a:r>
              <a:rPr lang="ar-SA" sz="2400" dirty="0" err="1" smtClean="0">
                <a:solidFill>
                  <a:schemeClr val="tx1"/>
                </a:solidFill>
              </a:rPr>
              <a:t>بها</a:t>
            </a:r>
            <a:r>
              <a:rPr lang="ar-SA" sz="2400" dirty="0" smtClean="0">
                <a:solidFill>
                  <a:schemeClr val="tx1"/>
                </a:solidFill>
              </a:rPr>
              <a:t> </a:t>
            </a:r>
            <a:r>
              <a:rPr lang="ar-SA" sz="2400" dirty="0" err="1" smtClean="0">
                <a:solidFill>
                  <a:schemeClr val="tx1"/>
                </a:solidFill>
              </a:rPr>
              <a:t>اجزاء</a:t>
            </a:r>
            <a:r>
              <a:rPr lang="ar-SA" sz="2400" dirty="0" smtClean="0">
                <a:solidFill>
                  <a:schemeClr val="tx1"/>
                </a:solidFill>
              </a:rPr>
              <a:t> من </a:t>
            </a:r>
            <a:r>
              <a:rPr lang="ar-SA" sz="2400" dirty="0" err="1" smtClean="0">
                <a:solidFill>
                  <a:schemeClr val="tx1"/>
                </a:solidFill>
              </a:rPr>
              <a:t>اقليم</a:t>
            </a:r>
            <a:r>
              <a:rPr lang="ar-SA" sz="2400" dirty="0" smtClean="0">
                <a:solidFill>
                  <a:schemeClr val="tx1"/>
                </a:solidFill>
              </a:rPr>
              <a:t> </a:t>
            </a:r>
            <a:r>
              <a:rPr lang="ar-SA" sz="2400" dirty="0" err="1" smtClean="0">
                <a:solidFill>
                  <a:schemeClr val="tx1"/>
                </a:solidFill>
              </a:rPr>
              <a:t>الدوله</a:t>
            </a:r>
            <a:r>
              <a:rPr lang="ar-SA" sz="2400" dirty="0" smtClean="0">
                <a:solidFill>
                  <a:schemeClr val="tx1"/>
                </a:solidFill>
              </a:rPr>
              <a:t> التي تمثلها وبالتالي فان قانون </a:t>
            </a:r>
            <a:r>
              <a:rPr lang="ar-SA" sz="2400" dirty="0" err="1" smtClean="0">
                <a:solidFill>
                  <a:schemeClr val="tx1"/>
                </a:solidFill>
              </a:rPr>
              <a:t>الدوله</a:t>
            </a:r>
            <a:r>
              <a:rPr lang="ar-SA" sz="2400" dirty="0" smtClean="0">
                <a:solidFill>
                  <a:schemeClr val="tx1"/>
                </a:solidFill>
              </a:rPr>
              <a:t> التي توجد </a:t>
            </a:r>
            <a:r>
              <a:rPr lang="ar-SA" sz="2400" dirty="0" err="1" smtClean="0">
                <a:solidFill>
                  <a:schemeClr val="tx1"/>
                </a:solidFill>
              </a:rPr>
              <a:t>بها</a:t>
            </a:r>
            <a:r>
              <a:rPr lang="ar-SA" sz="2400" dirty="0" smtClean="0">
                <a:solidFill>
                  <a:schemeClr val="tx1"/>
                </a:solidFill>
              </a:rPr>
              <a:t> </a:t>
            </a:r>
            <a:r>
              <a:rPr lang="ar-SA" sz="2400" dirty="0" err="1" smtClean="0">
                <a:solidFill>
                  <a:schemeClr val="tx1"/>
                </a:solidFill>
              </a:rPr>
              <a:t>لايسري</a:t>
            </a:r>
            <a:r>
              <a:rPr lang="ar-SA" sz="2400" dirty="0" smtClean="0">
                <a:solidFill>
                  <a:schemeClr val="tx1"/>
                </a:solidFill>
              </a:rPr>
              <a:t> عليها، كما لن تنفذ </a:t>
            </a:r>
            <a:r>
              <a:rPr lang="ar-SA" sz="2400" dirty="0" err="1" smtClean="0">
                <a:solidFill>
                  <a:schemeClr val="tx1"/>
                </a:solidFill>
              </a:rPr>
              <a:t>احكامها</a:t>
            </a:r>
            <a:r>
              <a:rPr lang="ar-SA" sz="2400" dirty="0" smtClean="0">
                <a:solidFill>
                  <a:schemeClr val="tx1"/>
                </a:solidFill>
              </a:rPr>
              <a:t> في حق السلك الدبلوماسي الممثلين </a:t>
            </a:r>
            <a:r>
              <a:rPr lang="ar-SA" sz="2400" dirty="0" err="1" smtClean="0">
                <a:solidFill>
                  <a:schemeClr val="tx1"/>
                </a:solidFill>
              </a:rPr>
              <a:t>للدوله</a:t>
            </a:r>
            <a:r>
              <a:rPr lang="ar-SA" sz="2400" dirty="0" smtClean="0">
                <a:solidFill>
                  <a:schemeClr val="tx1"/>
                </a:solidFill>
              </a:rPr>
              <a:t> </a:t>
            </a:r>
            <a:r>
              <a:rPr lang="ar-SA" sz="2400" dirty="0" err="1" smtClean="0">
                <a:solidFill>
                  <a:schemeClr val="tx1"/>
                </a:solidFill>
              </a:rPr>
              <a:t>الاجنبيه</a:t>
            </a:r>
            <a:r>
              <a:rPr lang="ar-SA" sz="2400" dirty="0" smtClean="0">
                <a:solidFill>
                  <a:schemeClr val="tx1"/>
                </a:solidFill>
              </a:rPr>
              <a:t> ورؤساء الدول .</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11</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4075369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428868"/>
            <a:ext cx="8229600" cy="4071966"/>
          </a:xfrm>
        </p:spPr>
        <p:txBody>
          <a:bodyPr>
            <a:normAutofit/>
          </a:bodyPr>
          <a:lstStyle/>
          <a:p>
            <a:pPr algn="r"/>
            <a:r>
              <a:rPr lang="ar-SA" sz="2400" dirty="0" smtClean="0">
                <a:solidFill>
                  <a:schemeClr val="tx1"/>
                </a:solidFill>
              </a:rPr>
              <a:t>- بعض قواعد القانون العام تخاطب المواطنين فقط كالقواعد التي تقرر بعض الواجبات </a:t>
            </a:r>
            <a:r>
              <a:rPr lang="ar-SA" sz="2400" dirty="0" err="1" smtClean="0">
                <a:solidFill>
                  <a:schemeClr val="tx1"/>
                </a:solidFill>
              </a:rPr>
              <a:t>العامه</a:t>
            </a:r>
            <a:r>
              <a:rPr lang="ar-SA" sz="2400" dirty="0" smtClean="0">
                <a:solidFill>
                  <a:schemeClr val="tx1"/>
                </a:solidFill>
              </a:rPr>
              <a:t> التي </a:t>
            </a:r>
            <a:r>
              <a:rPr lang="ar-SA" sz="2400" dirty="0" err="1" smtClean="0">
                <a:solidFill>
                  <a:schemeClr val="tx1"/>
                </a:solidFill>
              </a:rPr>
              <a:t>لايكون</a:t>
            </a:r>
            <a:r>
              <a:rPr lang="ar-SA" sz="2400" dirty="0" smtClean="0">
                <a:solidFill>
                  <a:schemeClr val="tx1"/>
                </a:solidFill>
              </a:rPr>
              <a:t> التكليف فيها موجها </a:t>
            </a:r>
            <a:r>
              <a:rPr lang="ar-SA" sz="2400" dirty="0" err="1" smtClean="0">
                <a:solidFill>
                  <a:schemeClr val="tx1"/>
                </a:solidFill>
              </a:rPr>
              <a:t>للاجانب</a:t>
            </a:r>
            <a:r>
              <a:rPr lang="ar-SA" sz="2400" dirty="0" smtClean="0">
                <a:solidFill>
                  <a:schemeClr val="tx1"/>
                </a:solidFill>
              </a:rPr>
              <a:t>.</a:t>
            </a:r>
            <a:br>
              <a:rPr lang="ar-SA" sz="2400" dirty="0" smtClean="0">
                <a:solidFill>
                  <a:schemeClr val="tx1"/>
                </a:solidFill>
              </a:rPr>
            </a:br>
            <a:r>
              <a:rPr lang="ar-SA" sz="2400" dirty="0" smtClean="0">
                <a:solidFill>
                  <a:schemeClr val="tx1"/>
                </a:solidFill>
              </a:rPr>
              <a:t>- قد تقرر بعض الامتيازات لبعض </a:t>
            </a:r>
            <a:r>
              <a:rPr lang="ar-SA" sz="2400" dirty="0" err="1" smtClean="0">
                <a:solidFill>
                  <a:schemeClr val="tx1"/>
                </a:solidFill>
              </a:rPr>
              <a:t>الاجانب</a:t>
            </a:r>
            <a:r>
              <a:rPr lang="ar-SA" sz="2400" dirty="0" smtClean="0">
                <a:solidFill>
                  <a:schemeClr val="tx1"/>
                </a:solidFill>
              </a:rPr>
              <a:t> لاعتبارات تتعلق </a:t>
            </a:r>
            <a:r>
              <a:rPr lang="ar-SA" sz="2400" dirty="0" err="1" smtClean="0">
                <a:solidFill>
                  <a:schemeClr val="tx1"/>
                </a:solidFill>
              </a:rPr>
              <a:t>بالمصلحه</a:t>
            </a:r>
            <a:r>
              <a:rPr lang="ar-SA" sz="2400" dirty="0" smtClean="0">
                <a:solidFill>
                  <a:schemeClr val="tx1"/>
                </a:solidFill>
              </a:rPr>
              <a:t> </a:t>
            </a:r>
            <a:r>
              <a:rPr lang="ar-SA" sz="2400" dirty="0" err="1" smtClean="0">
                <a:solidFill>
                  <a:schemeClr val="tx1"/>
                </a:solidFill>
              </a:rPr>
              <a:t>العامه</a:t>
            </a:r>
            <a:r>
              <a:rPr lang="ar-SA" sz="2400" dirty="0" smtClean="0">
                <a:solidFill>
                  <a:schemeClr val="tx1"/>
                </a:solidFill>
              </a:rPr>
              <a:t> </a:t>
            </a:r>
            <a:r>
              <a:rPr lang="ar-SA" sz="2400" dirty="0" err="1" smtClean="0">
                <a:solidFill>
                  <a:schemeClr val="tx1"/>
                </a:solidFill>
              </a:rPr>
              <a:t>او</a:t>
            </a:r>
            <a:r>
              <a:rPr lang="ar-SA" sz="2400" dirty="0" smtClean="0">
                <a:solidFill>
                  <a:schemeClr val="tx1"/>
                </a:solidFill>
              </a:rPr>
              <a:t> المجاملات </a:t>
            </a:r>
            <a:r>
              <a:rPr lang="ar-SA" sz="2400" dirty="0" err="1" smtClean="0">
                <a:solidFill>
                  <a:schemeClr val="tx1"/>
                </a:solidFill>
              </a:rPr>
              <a:t>الدوليه</a:t>
            </a:r>
            <a:r>
              <a:rPr lang="ar-SA" sz="2400" dirty="0" smtClean="0">
                <a:solidFill>
                  <a:schemeClr val="tx1"/>
                </a:solidFill>
              </a:rPr>
              <a:t> .</a:t>
            </a:r>
            <a:br>
              <a:rPr lang="ar-SA" sz="2400" dirty="0" smtClean="0">
                <a:solidFill>
                  <a:schemeClr val="tx1"/>
                </a:solidFill>
              </a:rPr>
            </a:b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12</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304557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357430"/>
            <a:ext cx="8229600" cy="4286280"/>
          </a:xfrm>
        </p:spPr>
        <p:txBody>
          <a:bodyPr>
            <a:normAutofit/>
          </a:bodyPr>
          <a:lstStyle/>
          <a:p>
            <a:pPr algn="r"/>
            <a:r>
              <a:rPr lang="ar-SA" sz="2400" dirty="0" smtClean="0">
                <a:solidFill>
                  <a:schemeClr val="tx1"/>
                </a:solidFill>
              </a:rPr>
              <a:t>واذا كان الشق السلبي في مبدأ إقليمية القوانين يقضي بان قانون </a:t>
            </a:r>
            <a:r>
              <a:rPr lang="ar-SA" sz="2400" dirty="0" err="1" smtClean="0">
                <a:solidFill>
                  <a:schemeClr val="tx1"/>
                </a:solidFill>
              </a:rPr>
              <a:t>الدوله</a:t>
            </a:r>
            <a:r>
              <a:rPr lang="ar-SA" sz="2400" dirty="0" smtClean="0">
                <a:solidFill>
                  <a:schemeClr val="tx1"/>
                </a:solidFill>
              </a:rPr>
              <a:t> يقتصر في امتداده على اقليمها دون ان يتعداه الى اقليم اجنبي فهناك استثناءات تخرج من ذلك:</a:t>
            </a:r>
            <a:br>
              <a:rPr lang="ar-SA" sz="2400" dirty="0" smtClean="0">
                <a:solidFill>
                  <a:schemeClr val="tx1"/>
                </a:solidFill>
              </a:rPr>
            </a:br>
            <a:r>
              <a:rPr lang="ar-SA" sz="2400" dirty="0" smtClean="0">
                <a:solidFill>
                  <a:schemeClr val="tx1"/>
                </a:solidFill>
              </a:rPr>
              <a:t>- امتداد نطاق قانون </a:t>
            </a:r>
            <a:r>
              <a:rPr lang="ar-SA" sz="2400" dirty="0" err="1" smtClean="0">
                <a:solidFill>
                  <a:schemeClr val="tx1"/>
                </a:solidFill>
              </a:rPr>
              <a:t>الدوله</a:t>
            </a:r>
            <a:r>
              <a:rPr lang="ar-SA" sz="2400" dirty="0" smtClean="0">
                <a:solidFill>
                  <a:schemeClr val="tx1"/>
                </a:solidFill>
              </a:rPr>
              <a:t> ليشمل دور سفاراتها </a:t>
            </a:r>
            <a:r>
              <a:rPr lang="ar-SA" sz="2400" dirty="0" err="1" smtClean="0">
                <a:solidFill>
                  <a:schemeClr val="tx1"/>
                </a:solidFill>
              </a:rPr>
              <a:t>وممثلياتها</a:t>
            </a:r>
            <a:r>
              <a:rPr lang="ar-SA" sz="2400" dirty="0" smtClean="0">
                <a:solidFill>
                  <a:schemeClr val="tx1"/>
                </a:solidFill>
              </a:rPr>
              <a:t> </a:t>
            </a:r>
            <a:r>
              <a:rPr lang="ar-SA" sz="2400" dirty="0" err="1" smtClean="0">
                <a:solidFill>
                  <a:schemeClr val="tx1"/>
                </a:solidFill>
              </a:rPr>
              <a:t>الموجوده</a:t>
            </a:r>
            <a:r>
              <a:rPr lang="ar-SA" sz="2400" dirty="0" smtClean="0">
                <a:solidFill>
                  <a:schemeClr val="tx1"/>
                </a:solidFill>
              </a:rPr>
              <a:t> </a:t>
            </a:r>
            <a:r>
              <a:rPr lang="ar-SA" sz="2400" dirty="0" smtClean="0">
                <a:solidFill>
                  <a:schemeClr val="tx1"/>
                </a:solidFill>
              </a:rPr>
              <a:t>خارج </a:t>
            </a:r>
            <a:r>
              <a:rPr lang="ar-SA" sz="2400" dirty="0" smtClean="0">
                <a:solidFill>
                  <a:schemeClr val="tx1"/>
                </a:solidFill>
              </a:rPr>
              <a:t>إقليمها.</a:t>
            </a:r>
            <a:br>
              <a:rPr lang="ar-SA" sz="2400" dirty="0" smtClean="0">
                <a:solidFill>
                  <a:schemeClr val="tx1"/>
                </a:solidFill>
              </a:rPr>
            </a:br>
            <a:r>
              <a:rPr lang="ar-SA" sz="2400" dirty="0" smtClean="0">
                <a:solidFill>
                  <a:schemeClr val="tx1"/>
                </a:solidFill>
              </a:rPr>
              <a:t>- الاستثناء  المتعلق بعدم قصر تطبيق قواعد </a:t>
            </a:r>
            <a:r>
              <a:rPr lang="ar-SA" sz="2400" dirty="0" err="1" smtClean="0">
                <a:solidFill>
                  <a:schemeClr val="tx1"/>
                </a:solidFill>
              </a:rPr>
              <a:t>الاحكام</a:t>
            </a:r>
            <a:r>
              <a:rPr lang="ar-SA" sz="2400" dirty="0" smtClean="0">
                <a:solidFill>
                  <a:schemeClr val="tx1"/>
                </a:solidFill>
              </a:rPr>
              <a:t>  </a:t>
            </a:r>
            <a:r>
              <a:rPr lang="ar-SA" sz="2400" dirty="0" err="1" smtClean="0">
                <a:solidFill>
                  <a:schemeClr val="tx1"/>
                </a:solidFill>
              </a:rPr>
              <a:t>الخاصه</a:t>
            </a:r>
            <a:r>
              <a:rPr lang="ar-SA" sz="2400" dirty="0" smtClean="0">
                <a:solidFill>
                  <a:schemeClr val="tx1"/>
                </a:solidFill>
              </a:rPr>
              <a:t> ببعض الجرائم وعقوباتها على النطاق </a:t>
            </a:r>
            <a:r>
              <a:rPr lang="ar-SA" sz="2400" dirty="0" err="1" smtClean="0">
                <a:solidFill>
                  <a:schemeClr val="tx1"/>
                </a:solidFill>
              </a:rPr>
              <a:t>الاقليمي</a:t>
            </a:r>
            <a:r>
              <a:rPr lang="ar-SA" sz="2400" dirty="0" smtClean="0">
                <a:solidFill>
                  <a:schemeClr val="tx1"/>
                </a:solidFill>
              </a:rPr>
              <a:t> فقط حيث تنزع </a:t>
            </a:r>
            <a:r>
              <a:rPr lang="ar-SA" sz="2400" dirty="0" err="1" smtClean="0">
                <a:solidFill>
                  <a:schemeClr val="tx1"/>
                </a:solidFill>
              </a:rPr>
              <a:t>اكثر</a:t>
            </a:r>
            <a:r>
              <a:rPr lang="ar-SA" sz="2400" dirty="0" smtClean="0">
                <a:solidFill>
                  <a:schemeClr val="tx1"/>
                </a:solidFill>
              </a:rPr>
              <a:t> الدول الى مد سلطان قانونها خارج إقليمها على سبيل الاستثناء في حالات محدده ووفق ضوابط معينه.</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13</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908014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500594"/>
          </a:xfrm>
        </p:spPr>
        <p:txBody>
          <a:bodyPr>
            <a:normAutofit/>
          </a:bodyPr>
          <a:lstStyle/>
          <a:p>
            <a:pPr algn="r"/>
            <a:r>
              <a:rPr lang="ar-SA" sz="2400" dirty="0" smtClean="0">
                <a:solidFill>
                  <a:schemeClr val="tx1"/>
                </a:solidFill>
              </a:rPr>
              <a:t>- في نطاق قواعد القانون الخاص   </a:t>
            </a:r>
            <a:r>
              <a:rPr lang="ar-SA" sz="2400" dirty="0" err="1" smtClean="0">
                <a:solidFill>
                  <a:schemeClr val="tx1"/>
                </a:solidFill>
              </a:rPr>
              <a:t>و</a:t>
            </a:r>
            <a:r>
              <a:rPr lang="ar-SA" sz="2400" dirty="0" smtClean="0">
                <a:solidFill>
                  <a:schemeClr val="tx1"/>
                </a:solidFill>
              </a:rPr>
              <a:t> </a:t>
            </a:r>
            <a:r>
              <a:rPr lang="ar-SA" sz="2400" dirty="0" err="1" smtClean="0">
                <a:solidFill>
                  <a:schemeClr val="tx1"/>
                </a:solidFill>
              </a:rPr>
              <a:t>المتعلقه</a:t>
            </a:r>
            <a:r>
              <a:rPr lang="ar-SA" sz="2400" dirty="0" smtClean="0">
                <a:solidFill>
                  <a:schemeClr val="tx1"/>
                </a:solidFill>
              </a:rPr>
              <a:t> </a:t>
            </a:r>
            <a:r>
              <a:rPr lang="ar-SA" sz="2400" dirty="0" err="1" smtClean="0">
                <a:solidFill>
                  <a:schemeClr val="tx1"/>
                </a:solidFill>
              </a:rPr>
              <a:t>بالاحوال</a:t>
            </a:r>
            <a:r>
              <a:rPr lang="ar-SA" sz="2400" dirty="0" smtClean="0">
                <a:solidFill>
                  <a:schemeClr val="tx1"/>
                </a:solidFill>
              </a:rPr>
              <a:t> </a:t>
            </a:r>
            <a:r>
              <a:rPr lang="ar-SA" sz="2400" dirty="0" err="1" smtClean="0">
                <a:solidFill>
                  <a:schemeClr val="tx1"/>
                </a:solidFill>
              </a:rPr>
              <a:t>الشخصيه</a:t>
            </a:r>
            <a:r>
              <a:rPr lang="ar-SA" sz="2400" dirty="0" smtClean="0">
                <a:solidFill>
                  <a:schemeClr val="tx1"/>
                </a:solidFill>
              </a:rPr>
              <a:t> ينزع الاتجاه العالمي </a:t>
            </a:r>
            <a:r>
              <a:rPr lang="ar-SA" sz="2400" dirty="0" err="1" smtClean="0">
                <a:solidFill>
                  <a:schemeClr val="tx1"/>
                </a:solidFill>
              </a:rPr>
              <a:t>الان</a:t>
            </a:r>
            <a:r>
              <a:rPr lang="ar-SA" sz="2400" dirty="0" smtClean="0">
                <a:solidFill>
                  <a:schemeClr val="tx1"/>
                </a:solidFill>
              </a:rPr>
              <a:t> الى إخضاع تلك المسائل </a:t>
            </a:r>
            <a:r>
              <a:rPr lang="ar-SA" sz="2400" dirty="0" err="1" smtClean="0">
                <a:solidFill>
                  <a:schemeClr val="tx1"/>
                </a:solidFill>
              </a:rPr>
              <a:t>المتصله</a:t>
            </a:r>
            <a:r>
              <a:rPr lang="ar-SA" sz="2400" dirty="0" smtClean="0">
                <a:solidFill>
                  <a:schemeClr val="tx1"/>
                </a:solidFill>
              </a:rPr>
              <a:t> بالزواج والطلاق </a:t>
            </a:r>
            <a:r>
              <a:rPr lang="ar-SA" sz="2400" dirty="0" err="1" smtClean="0">
                <a:solidFill>
                  <a:schemeClr val="tx1"/>
                </a:solidFill>
              </a:rPr>
              <a:t>والتركه</a:t>
            </a:r>
            <a:r>
              <a:rPr lang="ar-SA" sz="2400" dirty="0" smtClean="0">
                <a:solidFill>
                  <a:schemeClr val="tx1"/>
                </a:solidFill>
              </a:rPr>
              <a:t> ... الى قانون </a:t>
            </a:r>
            <a:r>
              <a:rPr lang="ar-SA" sz="2400" dirty="0" err="1" smtClean="0">
                <a:solidFill>
                  <a:schemeClr val="tx1"/>
                </a:solidFill>
              </a:rPr>
              <a:t>الدوله</a:t>
            </a:r>
            <a:r>
              <a:rPr lang="ar-SA" sz="2400" dirty="0" smtClean="0">
                <a:solidFill>
                  <a:schemeClr val="tx1"/>
                </a:solidFill>
              </a:rPr>
              <a:t> التي ينتمي </a:t>
            </a:r>
            <a:r>
              <a:rPr lang="ar-SA" sz="2400" dirty="0" err="1" smtClean="0">
                <a:solidFill>
                  <a:schemeClr val="tx1"/>
                </a:solidFill>
              </a:rPr>
              <a:t>اليها</a:t>
            </a:r>
            <a:r>
              <a:rPr lang="ar-SA" sz="2400" dirty="0" smtClean="0">
                <a:solidFill>
                  <a:schemeClr val="tx1"/>
                </a:solidFill>
              </a:rPr>
              <a:t> الشخص بحكم جنسيته بغض النظر عن مكان وجوده.</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14</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646729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5992"/>
            <a:ext cx="8229600" cy="4357718"/>
          </a:xfrm>
        </p:spPr>
        <p:txBody>
          <a:bodyPr>
            <a:normAutofit/>
          </a:bodyPr>
          <a:lstStyle/>
          <a:p>
            <a:pPr algn="r"/>
            <a:r>
              <a:rPr lang="ar-SA" sz="2800" dirty="0" smtClean="0">
                <a:solidFill>
                  <a:schemeClr val="accent2">
                    <a:lumMod val="75000"/>
                  </a:schemeClr>
                </a:solidFill>
              </a:rPr>
              <a:t>النطاق </a:t>
            </a:r>
            <a:r>
              <a:rPr lang="ar-SA" sz="2800" dirty="0" err="1" smtClean="0">
                <a:solidFill>
                  <a:schemeClr val="accent2">
                    <a:lumMod val="75000"/>
                  </a:schemeClr>
                </a:solidFill>
              </a:rPr>
              <a:t>الزماني</a:t>
            </a:r>
            <a:r>
              <a:rPr lang="ar-SA" sz="2800" dirty="0" smtClean="0">
                <a:solidFill>
                  <a:schemeClr val="accent2">
                    <a:lumMod val="75000"/>
                  </a:schemeClr>
                </a:solidFill>
              </a:rPr>
              <a:t> لانطباق القانون.</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r>
              <a:rPr lang="ar-SA" sz="2800" dirty="0" smtClean="0">
                <a:solidFill>
                  <a:schemeClr val="accent2">
                    <a:lumMod val="75000"/>
                  </a:schemeClr>
                </a:solidFill>
              </a:rPr>
              <a:t/>
            </a:r>
            <a:br>
              <a:rPr lang="ar-SA" sz="2800" dirty="0" smtClean="0">
                <a:solidFill>
                  <a:schemeClr val="accent2">
                    <a:lumMod val="75000"/>
                  </a:schemeClr>
                </a:solidFill>
              </a:rPr>
            </a:br>
            <a:endParaRPr lang="ar-SA" sz="2800" dirty="0">
              <a:solidFill>
                <a:schemeClr val="accent2">
                  <a:lumMod val="75000"/>
                </a:schemeClr>
              </a:solidFill>
            </a:endParaRPr>
          </a:p>
        </p:txBody>
      </p:sp>
      <p:sp>
        <p:nvSpPr>
          <p:cNvPr id="3" name="مستطيل مستدير الزوايا 2"/>
          <p:cNvSpPr/>
          <p:nvPr/>
        </p:nvSpPr>
        <p:spPr>
          <a:xfrm>
            <a:off x="5715008" y="3714752"/>
            <a:ext cx="2428892" cy="171451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ysClr val="windowText" lastClr="000000"/>
                </a:solidFill>
              </a:rPr>
              <a:t>إلغاء القانون .</a:t>
            </a:r>
            <a:endParaRPr lang="ar-SA" sz="2400" b="1" dirty="0">
              <a:solidFill>
                <a:sysClr val="windowText" lastClr="000000"/>
              </a:solidFill>
            </a:endParaRPr>
          </a:p>
        </p:txBody>
      </p:sp>
      <p:sp>
        <p:nvSpPr>
          <p:cNvPr id="4" name="مستطيل مستدير الزوايا 3"/>
          <p:cNvSpPr/>
          <p:nvPr/>
        </p:nvSpPr>
        <p:spPr>
          <a:xfrm>
            <a:off x="2143108" y="3714752"/>
            <a:ext cx="2428892" cy="171451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ysClr val="windowText" lastClr="000000"/>
                </a:solidFill>
              </a:rPr>
              <a:t>تنازع قواعد القانون من حيث الزمان.</a:t>
            </a:r>
            <a:endParaRPr lang="ar-SA" sz="2400" b="1" dirty="0">
              <a:solidFill>
                <a:sysClr val="windowText" lastClr="000000"/>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15</a:t>
            </a:fld>
            <a:endParaRPr lang="ar-SA"/>
          </a:p>
        </p:txBody>
      </p:sp>
      <p:pic>
        <p:nvPicPr>
          <p:cNvPr id="6" name="صورة 5"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00584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4572032"/>
          </a:xfrm>
        </p:spPr>
        <p:txBody>
          <a:bodyPr>
            <a:normAutofit/>
          </a:bodyPr>
          <a:lstStyle/>
          <a:p>
            <a:pPr algn="r"/>
            <a:r>
              <a:rPr lang="ar-SA" sz="2400" dirty="0" smtClean="0">
                <a:solidFill>
                  <a:schemeClr val="accent2">
                    <a:lumMod val="75000"/>
                  </a:schemeClr>
                </a:solidFill>
              </a:rPr>
              <a:t>المقصود بإلغاء القانون :</a:t>
            </a:r>
            <a:br>
              <a:rPr lang="ar-SA" sz="2400" dirty="0" smtClean="0">
                <a:solidFill>
                  <a:schemeClr val="accent2">
                    <a:lumMod val="75000"/>
                  </a:schemeClr>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المقصود بإلغاء القانون </a:t>
            </a:r>
            <a:r>
              <a:rPr lang="ar-SA" sz="2400" dirty="0" err="1" smtClean="0">
                <a:solidFill>
                  <a:schemeClr val="tx1"/>
                </a:solidFill>
              </a:rPr>
              <a:t>او</a:t>
            </a:r>
            <a:r>
              <a:rPr lang="ar-SA" sz="2400" dirty="0" smtClean="0">
                <a:solidFill>
                  <a:schemeClr val="tx1"/>
                </a:solidFill>
              </a:rPr>
              <a:t> نسخه هو </a:t>
            </a:r>
            <a:r>
              <a:rPr lang="ar-SA" sz="2400" dirty="0" err="1" smtClean="0">
                <a:solidFill>
                  <a:schemeClr val="tx1"/>
                </a:solidFill>
              </a:rPr>
              <a:t>انهاء</a:t>
            </a:r>
            <a:r>
              <a:rPr lang="ar-SA" sz="2400" dirty="0" smtClean="0">
                <a:solidFill>
                  <a:schemeClr val="tx1"/>
                </a:solidFill>
              </a:rPr>
              <a:t> سريانه وإزالة سلطانه عن </a:t>
            </a:r>
            <a:r>
              <a:rPr lang="ar-SA" sz="2400" dirty="0" err="1" smtClean="0">
                <a:solidFill>
                  <a:schemeClr val="tx1"/>
                </a:solidFill>
              </a:rPr>
              <a:t>الاشخاص</a:t>
            </a:r>
            <a:r>
              <a:rPr lang="ar-SA" sz="2400" dirty="0" smtClean="0">
                <a:solidFill>
                  <a:schemeClr val="tx1"/>
                </a:solidFill>
              </a:rPr>
              <a:t> المخاطبين بأحكامه وذلك عن طريق تجريده من قوته </a:t>
            </a:r>
            <a:r>
              <a:rPr lang="ar-SA" sz="2400" dirty="0" err="1" smtClean="0">
                <a:solidFill>
                  <a:schemeClr val="tx1"/>
                </a:solidFill>
              </a:rPr>
              <a:t>الملزمه</a:t>
            </a:r>
            <a:r>
              <a:rPr lang="ar-SA" sz="2400" dirty="0" smtClean="0">
                <a:solidFill>
                  <a:schemeClr val="tx1"/>
                </a:solidFill>
              </a:rPr>
              <a:t>، سواء ترتب على ذلك إحلال قواعد </a:t>
            </a:r>
            <a:r>
              <a:rPr lang="ar-SA" sz="2400" dirty="0" err="1" smtClean="0">
                <a:solidFill>
                  <a:schemeClr val="tx1"/>
                </a:solidFill>
              </a:rPr>
              <a:t>اخرى</a:t>
            </a:r>
            <a:r>
              <a:rPr lang="ar-SA" sz="2400" dirty="0" smtClean="0">
                <a:solidFill>
                  <a:schemeClr val="tx1"/>
                </a:solidFill>
              </a:rPr>
              <a:t> عوضا عن </a:t>
            </a:r>
            <a:r>
              <a:rPr lang="ar-SA" sz="2400" dirty="0" err="1" smtClean="0">
                <a:solidFill>
                  <a:schemeClr val="tx1"/>
                </a:solidFill>
              </a:rPr>
              <a:t>ماتم</a:t>
            </a:r>
            <a:r>
              <a:rPr lang="ar-SA" sz="2400" dirty="0" smtClean="0">
                <a:solidFill>
                  <a:schemeClr val="tx1"/>
                </a:solidFill>
              </a:rPr>
              <a:t> نسخه، </a:t>
            </a:r>
            <a:r>
              <a:rPr lang="ar-SA" sz="2400" dirty="0" err="1" smtClean="0">
                <a:solidFill>
                  <a:schemeClr val="tx1"/>
                </a:solidFill>
              </a:rPr>
              <a:t>او</a:t>
            </a:r>
            <a:r>
              <a:rPr lang="ar-SA" sz="2400" dirty="0" smtClean="0">
                <a:solidFill>
                  <a:schemeClr val="tx1"/>
                </a:solidFill>
              </a:rPr>
              <a:t> كان الاستغناء عنها دون </a:t>
            </a:r>
            <a:r>
              <a:rPr lang="ar-SA" sz="2400" dirty="0" err="1" smtClean="0">
                <a:solidFill>
                  <a:schemeClr val="tx1"/>
                </a:solidFill>
              </a:rPr>
              <a:t>ان</a:t>
            </a:r>
            <a:r>
              <a:rPr lang="ar-SA" sz="2400" dirty="0" smtClean="0">
                <a:solidFill>
                  <a:schemeClr val="tx1"/>
                </a:solidFill>
              </a:rPr>
              <a:t> </a:t>
            </a:r>
            <a:r>
              <a:rPr lang="ar-SA" sz="2400" dirty="0" err="1" smtClean="0">
                <a:solidFill>
                  <a:schemeClr val="tx1"/>
                </a:solidFill>
              </a:rPr>
              <a:t>يستتبعذلك</a:t>
            </a:r>
            <a:r>
              <a:rPr lang="ar-SA" sz="2400" dirty="0" smtClean="0">
                <a:solidFill>
                  <a:schemeClr val="tx1"/>
                </a:solidFill>
              </a:rPr>
              <a:t> سن قواعد تحل محلها.</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16</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3872436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71612"/>
            <a:ext cx="8229600" cy="5072098"/>
          </a:xfrm>
        </p:spPr>
        <p:txBody>
          <a:bodyPr>
            <a:normAutofit/>
          </a:bodyPr>
          <a:lstStyle/>
          <a:p>
            <a:pPr algn="r"/>
            <a:r>
              <a:rPr lang="ar-SA" sz="2400" dirty="0" smtClean="0">
                <a:solidFill>
                  <a:schemeClr val="tx1"/>
                </a:solidFill>
              </a:rPr>
              <a:t>وقد يقع الإلغاء على </a:t>
            </a:r>
            <a:r>
              <a:rPr lang="ar-SA" sz="2400" dirty="0" err="1" smtClean="0">
                <a:solidFill>
                  <a:schemeClr val="tx1"/>
                </a:solidFill>
              </a:rPr>
              <a:t>قاعده</a:t>
            </a:r>
            <a:r>
              <a:rPr lang="ar-SA" sz="2400" dirty="0" smtClean="0">
                <a:solidFill>
                  <a:schemeClr val="tx1"/>
                </a:solidFill>
              </a:rPr>
              <a:t> واحده من مجمل القانون كما قد يتعدى </a:t>
            </a:r>
            <a:r>
              <a:rPr lang="ar-SA" sz="2400" dirty="0" err="1" smtClean="0">
                <a:solidFill>
                  <a:schemeClr val="tx1"/>
                </a:solidFill>
              </a:rPr>
              <a:t>الالغاء</a:t>
            </a:r>
            <a:r>
              <a:rPr lang="ar-SA" sz="2400" dirty="0" smtClean="0">
                <a:solidFill>
                  <a:schemeClr val="tx1"/>
                </a:solidFill>
              </a:rPr>
              <a:t> ليشمل القانون بأكمله.</a:t>
            </a:r>
            <a:br>
              <a:rPr lang="ar-SA" sz="2400" dirty="0" smtClean="0">
                <a:solidFill>
                  <a:schemeClr val="tx1"/>
                </a:solidFill>
              </a:rPr>
            </a:br>
            <a:r>
              <a:rPr lang="ar-SA" sz="2400" dirty="0" smtClean="0">
                <a:solidFill>
                  <a:schemeClr val="tx1"/>
                </a:solidFill>
              </a:rPr>
              <a:t>غير </a:t>
            </a:r>
            <a:r>
              <a:rPr lang="ar-SA" sz="2400" dirty="0" err="1" smtClean="0">
                <a:solidFill>
                  <a:schemeClr val="tx1"/>
                </a:solidFill>
              </a:rPr>
              <a:t>ان</a:t>
            </a:r>
            <a:r>
              <a:rPr lang="ar-SA" sz="2400" dirty="0" smtClean="0">
                <a:solidFill>
                  <a:schemeClr val="tx1"/>
                </a:solidFill>
              </a:rPr>
              <a:t> عملية </a:t>
            </a:r>
            <a:r>
              <a:rPr lang="ar-SA" sz="2400" dirty="0" err="1" smtClean="0">
                <a:solidFill>
                  <a:schemeClr val="tx1"/>
                </a:solidFill>
              </a:rPr>
              <a:t>الالغاء</a:t>
            </a:r>
            <a:r>
              <a:rPr lang="ar-SA" sz="2400" dirty="0" smtClean="0">
                <a:solidFill>
                  <a:schemeClr val="tx1"/>
                </a:solidFill>
              </a:rPr>
              <a:t> ، سواء وردت على القانون بتمامه </a:t>
            </a:r>
            <a:r>
              <a:rPr lang="ar-SA" sz="2400" dirty="0" err="1" smtClean="0">
                <a:solidFill>
                  <a:schemeClr val="tx1"/>
                </a:solidFill>
              </a:rPr>
              <a:t>او</a:t>
            </a:r>
            <a:r>
              <a:rPr lang="ar-SA" sz="2400" dirty="0" smtClean="0">
                <a:solidFill>
                  <a:schemeClr val="tx1"/>
                </a:solidFill>
              </a:rPr>
              <a:t> على </a:t>
            </a:r>
            <a:r>
              <a:rPr lang="ar-SA" sz="2400" dirty="0" err="1" smtClean="0">
                <a:solidFill>
                  <a:schemeClr val="tx1"/>
                </a:solidFill>
              </a:rPr>
              <a:t>احدى</a:t>
            </a:r>
            <a:r>
              <a:rPr lang="ar-SA" sz="2400" dirty="0" smtClean="0">
                <a:solidFill>
                  <a:schemeClr val="tx1"/>
                </a:solidFill>
              </a:rPr>
              <a:t> القواعد </a:t>
            </a:r>
            <a:r>
              <a:rPr lang="ar-SA" sz="2400" dirty="0" err="1" smtClean="0">
                <a:solidFill>
                  <a:schemeClr val="tx1"/>
                </a:solidFill>
              </a:rPr>
              <a:t>او</a:t>
            </a:r>
            <a:r>
              <a:rPr lang="ar-SA" sz="2400" dirty="0" smtClean="0">
                <a:solidFill>
                  <a:schemeClr val="tx1"/>
                </a:solidFill>
              </a:rPr>
              <a:t> بعضها، </a:t>
            </a:r>
            <a:r>
              <a:rPr lang="ar-SA" sz="2400" dirty="0" err="1" smtClean="0">
                <a:solidFill>
                  <a:schemeClr val="tx1"/>
                </a:solidFill>
              </a:rPr>
              <a:t>لايمكن</a:t>
            </a:r>
            <a:r>
              <a:rPr lang="ar-SA" sz="2400" dirty="0" smtClean="0">
                <a:solidFill>
                  <a:schemeClr val="tx1"/>
                </a:solidFill>
              </a:rPr>
              <a:t> </a:t>
            </a:r>
            <a:r>
              <a:rPr lang="ar-SA" sz="2400" dirty="0" err="1" smtClean="0">
                <a:solidFill>
                  <a:schemeClr val="tx1"/>
                </a:solidFill>
              </a:rPr>
              <a:t>ان</a:t>
            </a:r>
            <a:r>
              <a:rPr lang="ar-SA" sz="2400" dirty="0" smtClean="0">
                <a:solidFill>
                  <a:schemeClr val="tx1"/>
                </a:solidFill>
              </a:rPr>
              <a:t> تتم </a:t>
            </a:r>
            <a:r>
              <a:rPr lang="ar-SA" sz="2400" dirty="0" err="1" smtClean="0">
                <a:solidFill>
                  <a:schemeClr val="tx1"/>
                </a:solidFill>
              </a:rPr>
              <a:t>الا</a:t>
            </a:r>
            <a:r>
              <a:rPr lang="ar-SA" sz="2400" dirty="0" smtClean="0">
                <a:solidFill>
                  <a:schemeClr val="tx1"/>
                </a:solidFill>
              </a:rPr>
              <a:t> من نفس </a:t>
            </a:r>
            <a:r>
              <a:rPr lang="ar-SA" sz="2400" dirty="0" err="1" smtClean="0">
                <a:solidFill>
                  <a:schemeClr val="tx1"/>
                </a:solidFill>
              </a:rPr>
              <a:t>السلطه</a:t>
            </a:r>
            <a:r>
              <a:rPr lang="ar-SA" sz="2400" dirty="0" smtClean="0">
                <a:solidFill>
                  <a:schemeClr val="tx1"/>
                </a:solidFill>
              </a:rPr>
              <a:t> التي قامت بوضعه </a:t>
            </a:r>
            <a:r>
              <a:rPr lang="ar-SA" sz="2400" dirty="0" err="1" smtClean="0">
                <a:solidFill>
                  <a:schemeClr val="tx1"/>
                </a:solidFill>
              </a:rPr>
              <a:t>او</a:t>
            </a:r>
            <a:r>
              <a:rPr lang="ar-SA" sz="2400" dirty="0" smtClean="0">
                <a:solidFill>
                  <a:schemeClr val="tx1"/>
                </a:solidFill>
              </a:rPr>
              <a:t> سلطه </a:t>
            </a:r>
            <a:r>
              <a:rPr lang="ar-SA" sz="2400" dirty="0" err="1" smtClean="0">
                <a:solidFill>
                  <a:schemeClr val="tx1"/>
                </a:solidFill>
              </a:rPr>
              <a:t>اعلى</a:t>
            </a:r>
            <a:r>
              <a:rPr lang="ar-SA" sz="2400" dirty="0" smtClean="0">
                <a:solidFill>
                  <a:schemeClr val="tx1"/>
                </a:solidFill>
              </a:rPr>
              <a:t> منها.</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17</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489448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14488"/>
            <a:ext cx="8229600" cy="4929222"/>
          </a:xfrm>
        </p:spPr>
        <p:txBody>
          <a:bodyPr>
            <a:normAutofit/>
          </a:bodyPr>
          <a:lstStyle/>
          <a:p>
            <a:pPr algn="r"/>
            <a:r>
              <a:rPr lang="ar-SA" sz="2800" dirty="0" smtClean="0">
                <a:solidFill>
                  <a:schemeClr val="accent2">
                    <a:lumMod val="75000"/>
                  </a:schemeClr>
                </a:solidFill>
              </a:rPr>
              <a:t>طرق </a:t>
            </a:r>
            <a:r>
              <a:rPr lang="ar-SA" sz="2800" dirty="0" err="1" smtClean="0">
                <a:solidFill>
                  <a:schemeClr val="accent2">
                    <a:lumMod val="75000"/>
                  </a:schemeClr>
                </a:solidFill>
              </a:rPr>
              <a:t>الالغاء</a:t>
            </a:r>
            <a:r>
              <a:rPr lang="ar-SA" sz="2800" dirty="0" smtClean="0">
                <a:solidFill>
                  <a:schemeClr val="accent2">
                    <a:lumMod val="75000"/>
                  </a:schemeClr>
                </a:solidFill>
              </a:rPr>
              <a:t>.</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accent2">
                    <a:lumMod val="60000"/>
                    <a:lumOff val="40000"/>
                  </a:schemeClr>
                </a:solidFill>
              </a:rPr>
              <a:t>1- </a:t>
            </a:r>
            <a:r>
              <a:rPr lang="ar-SA" sz="2800" dirty="0" err="1" smtClean="0">
                <a:solidFill>
                  <a:schemeClr val="accent2">
                    <a:lumMod val="60000"/>
                    <a:lumOff val="40000"/>
                  </a:schemeClr>
                </a:solidFill>
              </a:rPr>
              <a:t>الالغاء</a:t>
            </a:r>
            <a:r>
              <a:rPr lang="ar-SA" sz="2800" dirty="0" smtClean="0">
                <a:solidFill>
                  <a:schemeClr val="accent2">
                    <a:lumMod val="60000"/>
                    <a:lumOff val="40000"/>
                  </a:schemeClr>
                </a:solidFill>
              </a:rPr>
              <a:t> الصريح:</a:t>
            </a:r>
            <a:r>
              <a:rPr lang="ar-SA" sz="2800" dirty="0" smtClean="0">
                <a:solidFill>
                  <a:schemeClr val="tx1"/>
                </a:solidFill>
              </a:rPr>
              <a:t/>
            </a:r>
            <a:br>
              <a:rPr lang="ar-SA" sz="2800" dirty="0" smtClean="0">
                <a:solidFill>
                  <a:schemeClr val="tx1"/>
                </a:solidFill>
              </a:rPr>
            </a:br>
            <a:r>
              <a:rPr lang="ar-SA" sz="2800" dirty="0" smtClean="0">
                <a:solidFill>
                  <a:schemeClr val="tx1"/>
                </a:solidFill>
              </a:rPr>
              <a:t>وهو الذي يتحقق بصدور نص قانوني يفصح عن إرادة واضع التشريع بإنهاء العمل بحكم القانون السابق، سواء كان بشكل كلي </a:t>
            </a:r>
            <a:r>
              <a:rPr lang="ar-SA" sz="2800" dirty="0" err="1" smtClean="0">
                <a:solidFill>
                  <a:schemeClr val="tx1"/>
                </a:solidFill>
              </a:rPr>
              <a:t>او</a:t>
            </a:r>
            <a:r>
              <a:rPr lang="ar-SA" sz="2800" dirty="0" smtClean="0">
                <a:solidFill>
                  <a:schemeClr val="tx1"/>
                </a:solidFill>
              </a:rPr>
              <a:t> بإلغاء بعض القواعد في ذلك القانون القديم.</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18</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3579261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572032"/>
          </a:xfrm>
        </p:spPr>
        <p:txBody>
          <a:bodyPr>
            <a:normAutofit/>
          </a:bodyPr>
          <a:lstStyle/>
          <a:p>
            <a:pPr algn="r"/>
            <a:r>
              <a:rPr lang="ar-SA" sz="2800" dirty="0" smtClean="0">
                <a:solidFill>
                  <a:schemeClr val="accent2">
                    <a:lumMod val="60000"/>
                    <a:lumOff val="40000"/>
                  </a:schemeClr>
                </a:solidFill>
              </a:rPr>
              <a:t>2- الإلغاء الضمني :</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وهو ذلك الذي </a:t>
            </a:r>
            <a:r>
              <a:rPr lang="ar-SA" sz="2800" dirty="0" err="1" smtClean="0">
                <a:solidFill>
                  <a:schemeClr val="tx1"/>
                </a:solidFill>
              </a:rPr>
              <a:t>لايتم</a:t>
            </a:r>
            <a:r>
              <a:rPr lang="ar-SA" sz="2800" dirty="0" smtClean="0">
                <a:solidFill>
                  <a:schemeClr val="tx1"/>
                </a:solidFill>
              </a:rPr>
              <a:t> بنص صريح وإنما يستنتج من استحالة الجمع بين قواعد القانونيين لتعارضها، </a:t>
            </a:r>
            <a:r>
              <a:rPr lang="ar-SA" sz="2800" dirty="0" err="1" smtClean="0">
                <a:solidFill>
                  <a:schemeClr val="tx1"/>
                </a:solidFill>
              </a:rPr>
              <a:t>او</a:t>
            </a:r>
            <a:r>
              <a:rPr lang="ar-SA" sz="2800" dirty="0" smtClean="0">
                <a:solidFill>
                  <a:schemeClr val="tx1"/>
                </a:solidFill>
              </a:rPr>
              <a:t> عندما يصدر تنظيم جديد متكامل شامل لنفس الموضوع الذي حكمه وعالجه تشريع سابق .</a:t>
            </a:r>
            <a:br>
              <a:rPr lang="ar-SA" sz="2800" dirty="0" smtClean="0">
                <a:solidFill>
                  <a:schemeClr val="tx1"/>
                </a:solidFill>
              </a:rPr>
            </a:b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19</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375226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643470"/>
          </a:xfrm>
        </p:spPr>
        <p:txBody>
          <a:bodyPr>
            <a:normAutofit/>
          </a:bodyPr>
          <a:lstStyle/>
          <a:p>
            <a:pPr algn="r"/>
            <a:r>
              <a:rPr lang="ar-SA" sz="2800" dirty="0" smtClean="0">
                <a:solidFill>
                  <a:schemeClr val="accent2">
                    <a:lumMod val="75000"/>
                  </a:schemeClr>
                </a:solidFill>
              </a:rPr>
              <a:t>صور </a:t>
            </a:r>
            <a:r>
              <a:rPr lang="ar-SA" sz="2800" dirty="0" err="1" smtClean="0">
                <a:solidFill>
                  <a:schemeClr val="accent2">
                    <a:lumMod val="75000"/>
                  </a:schemeClr>
                </a:solidFill>
              </a:rPr>
              <a:t>الالغاء</a:t>
            </a:r>
            <a:r>
              <a:rPr lang="ar-SA" sz="2800" dirty="0" smtClean="0">
                <a:solidFill>
                  <a:schemeClr val="accent2">
                    <a:lumMod val="75000"/>
                  </a:schemeClr>
                </a:solidFill>
              </a:rPr>
              <a:t> الضمني:</a:t>
            </a: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 </a:t>
            </a:r>
            <a:r>
              <a:rPr lang="ar-SA" sz="2800" dirty="0" err="1" smtClean="0">
                <a:solidFill>
                  <a:schemeClr val="tx1"/>
                </a:solidFill>
              </a:rPr>
              <a:t>الالغاء</a:t>
            </a:r>
            <a:r>
              <a:rPr lang="ar-SA" sz="2800" dirty="0" smtClean="0">
                <a:solidFill>
                  <a:schemeClr val="tx1"/>
                </a:solidFill>
              </a:rPr>
              <a:t> نتيجة التعارض بين النصوص.</a:t>
            </a:r>
            <a:br>
              <a:rPr lang="ar-SA" sz="2800" dirty="0" smtClean="0">
                <a:solidFill>
                  <a:schemeClr val="tx1"/>
                </a:solidFill>
              </a:rPr>
            </a:br>
            <a:r>
              <a:rPr lang="ar-SA" sz="2800" dirty="0" smtClean="0">
                <a:solidFill>
                  <a:schemeClr val="tx1"/>
                </a:solidFill>
              </a:rPr>
              <a:t>- إعادة التنظيم بتشريع شامل.</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20</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905100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5992"/>
            <a:ext cx="8229600" cy="4357718"/>
          </a:xfrm>
        </p:spPr>
        <p:txBody>
          <a:bodyPr>
            <a:normAutofit/>
          </a:bodyPr>
          <a:lstStyle/>
          <a:p>
            <a:pPr algn="r"/>
            <a:r>
              <a:rPr lang="ar-SA" sz="2400" dirty="0" smtClean="0">
                <a:solidFill>
                  <a:schemeClr val="accent2">
                    <a:lumMod val="75000"/>
                  </a:schemeClr>
                </a:solidFill>
              </a:rPr>
              <a:t>الإلغاء عن طريق التعارض بين النصوص:</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لا يتم تحقق إلغاء التشريع اللاحق للتشريع السابق الا عندما نكون إزاء قواعد قانونيه تقرر احكاما </a:t>
            </a:r>
            <a:r>
              <a:rPr lang="ar-SA" sz="2400" dirty="0" err="1" smtClean="0">
                <a:solidFill>
                  <a:schemeClr val="tx1"/>
                </a:solidFill>
              </a:rPr>
              <a:t>متناقضه</a:t>
            </a:r>
            <a:r>
              <a:rPr lang="ar-SA" sz="2400" dirty="0" smtClean="0">
                <a:solidFill>
                  <a:schemeClr val="tx1"/>
                </a:solidFill>
              </a:rPr>
              <a:t> </a:t>
            </a:r>
            <a:r>
              <a:rPr lang="ar-SA" sz="2400" dirty="0" smtClean="0">
                <a:solidFill>
                  <a:schemeClr val="tx1"/>
                </a:solidFill>
              </a:rPr>
              <a:t>يأبى </a:t>
            </a:r>
            <a:r>
              <a:rPr lang="ar-SA" sz="2400" dirty="0" smtClean="0">
                <a:solidFill>
                  <a:schemeClr val="tx1"/>
                </a:solidFill>
              </a:rPr>
              <a:t>معها الجمع والتوفيق فيما بينهما لما يوجد بها من تناقض وتنافر . </a:t>
            </a:r>
            <a:r>
              <a:rPr lang="ar-SA" sz="2400" dirty="0" err="1" smtClean="0">
                <a:solidFill>
                  <a:schemeClr val="tx1"/>
                </a:solidFill>
              </a:rPr>
              <a:t>واساس</a:t>
            </a:r>
            <a:r>
              <a:rPr lang="ar-SA" sz="2400" dirty="0" smtClean="0">
                <a:solidFill>
                  <a:schemeClr val="tx1"/>
                </a:solidFill>
              </a:rPr>
              <a:t> </a:t>
            </a:r>
            <a:r>
              <a:rPr lang="ar-SA" sz="2400" dirty="0" err="1" smtClean="0">
                <a:solidFill>
                  <a:schemeClr val="tx1"/>
                </a:solidFill>
              </a:rPr>
              <a:t>الالغاء</a:t>
            </a:r>
            <a:r>
              <a:rPr lang="ar-SA" sz="2400" dirty="0" smtClean="0">
                <a:solidFill>
                  <a:schemeClr val="tx1"/>
                </a:solidFill>
              </a:rPr>
              <a:t> الضمني هو احترام رغبة المنظم </a:t>
            </a:r>
            <a:r>
              <a:rPr lang="ar-SA" sz="2400" dirty="0" err="1" smtClean="0">
                <a:solidFill>
                  <a:schemeClr val="tx1"/>
                </a:solidFill>
              </a:rPr>
              <a:t>الاخيره</a:t>
            </a:r>
            <a:r>
              <a:rPr lang="ar-SA" sz="2400" dirty="0" smtClean="0">
                <a:solidFill>
                  <a:schemeClr val="tx1"/>
                </a:solidFill>
              </a:rPr>
              <a:t> التي يتعين معها </a:t>
            </a:r>
            <a:r>
              <a:rPr lang="ar-SA" sz="2400" dirty="0" err="1" smtClean="0">
                <a:solidFill>
                  <a:schemeClr val="tx1"/>
                </a:solidFill>
              </a:rPr>
              <a:t>الاخذ</a:t>
            </a:r>
            <a:r>
              <a:rPr lang="ar-SA" sz="2400" dirty="0" smtClean="0">
                <a:solidFill>
                  <a:schemeClr val="tx1"/>
                </a:solidFill>
              </a:rPr>
              <a:t> بما ارتضاه من تنظيم  لحكم </a:t>
            </a:r>
            <a:r>
              <a:rPr lang="ar-SA" sz="2400" dirty="0" err="1" smtClean="0">
                <a:solidFill>
                  <a:schemeClr val="tx1"/>
                </a:solidFill>
              </a:rPr>
              <a:t>مسأله</a:t>
            </a:r>
            <a:r>
              <a:rPr lang="ar-SA" sz="2400" dirty="0" smtClean="0">
                <a:solidFill>
                  <a:schemeClr val="tx1"/>
                </a:solidFill>
              </a:rPr>
              <a:t> معينه .</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21</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820169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500594"/>
          </a:xfrm>
        </p:spPr>
        <p:txBody>
          <a:bodyPr>
            <a:normAutofit/>
          </a:bodyPr>
          <a:lstStyle/>
          <a:p>
            <a:pPr algn="r"/>
            <a:r>
              <a:rPr lang="ar-SA" sz="2400" dirty="0" err="1" smtClean="0">
                <a:solidFill>
                  <a:schemeClr val="accent2">
                    <a:lumMod val="75000"/>
                  </a:schemeClr>
                </a:solidFill>
              </a:rPr>
              <a:t>الالغاء</a:t>
            </a:r>
            <a:r>
              <a:rPr lang="ar-SA" sz="2400" dirty="0" smtClean="0">
                <a:solidFill>
                  <a:schemeClr val="accent2">
                    <a:lumMod val="75000"/>
                  </a:schemeClr>
                </a:solidFill>
              </a:rPr>
              <a:t> عن طريق إعادة التنظيم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حينما </a:t>
            </a:r>
            <a:r>
              <a:rPr lang="ar-SA" sz="2400" dirty="0" err="1" smtClean="0">
                <a:solidFill>
                  <a:schemeClr val="tx1"/>
                </a:solidFill>
              </a:rPr>
              <a:t>يعمد</a:t>
            </a:r>
            <a:r>
              <a:rPr lang="ar-SA" sz="2400" dirty="0" smtClean="0">
                <a:solidFill>
                  <a:schemeClr val="tx1"/>
                </a:solidFill>
              </a:rPr>
              <a:t> واضع التشريع الى </a:t>
            </a:r>
            <a:r>
              <a:rPr lang="ar-SA" sz="2400" dirty="0" err="1" smtClean="0">
                <a:solidFill>
                  <a:schemeClr val="tx1"/>
                </a:solidFill>
              </a:rPr>
              <a:t>اصدار</a:t>
            </a:r>
            <a:r>
              <a:rPr lang="ar-SA" sz="2400" dirty="0" smtClean="0">
                <a:solidFill>
                  <a:schemeClr val="tx1"/>
                </a:solidFill>
              </a:rPr>
              <a:t> تنظيم لاحق يتناول بصوره شامله </a:t>
            </a:r>
            <a:r>
              <a:rPr lang="ar-SA" sz="2400" dirty="0" err="1" smtClean="0">
                <a:solidFill>
                  <a:schemeClr val="tx1"/>
                </a:solidFill>
              </a:rPr>
              <a:t>متكامله</a:t>
            </a:r>
            <a:r>
              <a:rPr lang="ar-SA" sz="2400" dirty="0" smtClean="0">
                <a:solidFill>
                  <a:schemeClr val="tx1"/>
                </a:solidFill>
              </a:rPr>
              <a:t> موضوعا سبق وان افرد له تشريعا سابقا، فان ذلك يعني </a:t>
            </a:r>
            <a:r>
              <a:rPr lang="ar-SA" sz="2400" dirty="0" err="1" smtClean="0">
                <a:solidFill>
                  <a:schemeClr val="tx1"/>
                </a:solidFill>
              </a:rPr>
              <a:t>ان</a:t>
            </a:r>
            <a:r>
              <a:rPr lang="ar-SA" sz="2400" dirty="0" smtClean="0">
                <a:solidFill>
                  <a:schemeClr val="tx1"/>
                </a:solidFill>
              </a:rPr>
              <a:t> التشريع القديم في مجموعة سيعد منسوخا ضمنا بقواعد التشريع الجديد، حتى وان انتفى التعارض بين نصوص التشريعين </a:t>
            </a:r>
            <a:r>
              <a:rPr lang="ar-SA" sz="2400" dirty="0" err="1" smtClean="0">
                <a:solidFill>
                  <a:schemeClr val="tx1"/>
                </a:solidFill>
              </a:rPr>
              <a:t>لامكان</a:t>
            </a:r>
            <a:r>
              <a:rPr lang="ar-SA" sz="2400" dirty="0" smtClean="0">
                <a:solidFill>
                  <a:schemeClr val="tx1"/>
                </a:solidFill>
              </a:rPr>
              <a:t> الجمع بينهما. بل </a:t>
            </a:r>
            <a:r>
              <a:rPr lang="ar-SA" sz="2400" dirty="0" err="1" smtClean="0">
                <a:solidFill>
                  <a:schemeClr val="tx1"/>
                </a:solidFill>
              </a:rPr>
              <a:t>ان</a:t>
            </a:r>
            <a:r>
              <a:rPr lang="ar-SA" sz="2400" dirty="0" smtClean="0">
                <a:solidFill>
                  <a:schemeClr val="tx1"/>
                </a:solidFill>
              </a:rPr>
              <a:t> </a:t>
            </a:r>
            <a:r>
              <a:rPr lang="ar-SA" sz="2400" dirty="0" err="1" smtClean="0">
                <a:solidFill>
                  <a:schemeClr val="tx1"/>
                </a:solidFill>
              </a:rPr>
              <a:t>الالغاء</a:t>
            </a:r>
            <a:r>
              <a:rPr lang="ar-SA" sz="2400" dirty="0" smtClean="0">
                <a:solidFill>
                  <a:schemeClr val="tx1"/>
                </a:solidFill>
              </a:rPr>
              <a:t> يشمل </a:t>
            </a:r>
            <a:r>
              <a:rPr lang="ar-SA" sz="2400" dirty="0" err="1" smtClean="0">
                <a:solidFill>
                  <a:schemeClr val="tx1"/>
                </a:solidFill>
              </a:rPr>
              <a:t>ايضا</a:t>
            </a:r>
            <a:r>
              <a:rPr lang="ar-SA" sz="2400" dirty="0" smtClean="0">
                <a:solidFill>
                  <a:schemeClr val="tx1"/>
                </a:solidFill>
              </a:rPr>
              <a:t> تلك المسائل التي يتضمنها التشريع القديم والتي لم يرد مقابل لها في التشريع اللاحق.</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22</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821980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928802"/>
            <a:ext cx="8229600" cy="4429156"/>
          </a:xfrm>
        </p:spPr>
        <p:txBody>
          <a:bodyPr>
            <a:normAutofit/>
          </a:bodyPr>
          <a:lstStyle/>
          <a:p>
            <a:pPr algn="r"/>
            <a:r>
              <a:rPr lang="ar-SA" sz="2400" dirty="0" smtClean="0">
                <a:solidFill>
                  <a:schemeClr val="accent2">
                    <a:lumMod val="75000"/>
                  </a:schemeClr>
                </a:solidFill>
              </a:rPr>
              <a:t>المبادئ </a:t>
            </a:r>
            <a:r>
              <a:rPr lang="ar-SA" sz="2400" dirty="0" err="1" smtClean="0">
                <a:solidFill>
                  <a:schemeClr val="accent2">
                    <a:lumMod val="75000"/>
                  </a:schemeClr>
                </a:solidFill>
              </a:rPr>
              <a:t>الحاكمه</a:t>
            </a:r>
            <a:r>
              <a:rPr lang="ar-SA" sz="2400" dirty="0" smtClean="0">
                <a:solidFill>
                  <a:schemeClr val="accent2">
                    <a:lumMod val="75000"/>
                  </a:schemeClr>
                </a:solidFill>
              </a:rPr>
              <a:t> لتطبيق </a:t>
            </a:r>
            <a:r>
              <a:rPr lang="ar-SA" sz="2400" dirty="0" err="1" smtClean="0">
                <a:solidFill>
                  <a:schemeClr val="accent2">
                    <a:lumMod val="75000"/>
                  </a:schemeClr>
                </a:solidFill>
              </a:rPr>
              <a:t>القاعده</a:t>
            </a:r>
            <a:r>
              <a:rPr lang="ar-SA" sz="2400" dirty="0" smtClean="0">
                <a:solidFill>
                  <a:schemeClr val="accent2">
                    <a:lumMod val="75000"/>
                  </a:schemeClr>
                </a:solidFill>
              </a:rPr>
              <a:t> </a:t>
            </a:r>
            <a:r>
              <a:rPr lang="ar-SA" sz="2400" dirty="0" err="1" smtClean="0">
                <a:solidFill>
                  <a:schemeClr val="accent2">
                    <a:lumMod val="75000"/>
                  </a:schemeClr>
                </a:solidFill>
              </a:rPr>
              <a:t>القانونيه</a:t>
            </a:r>
            <a:r>
              <a:rPr lang="ar-SA" sz="2400" dirty="0" smtClean="0">
                <a:solidFill>
                  <a:schemeClr val="accent2">
                    <a:lumMod val="75000"/>
                  </a:schemeClr>
                </a:solidFill>
              </a:rPr>
              <a:t> في الزمان .</a:t>
            </a:r>
            <a:br>
              <a:rPr lang="ar-SA" sz="2400" dirty="0" smtClean="0">
                <a:solidFill>
                  <a:schemeClr val="accent2">
                    <a:lumMod val="75000"/>
                  </a:schemeClr>
                </a:solidFill>
              </a:rPr>
            </a:br>
            <a:r>
              <a:rPr lang="ar-SA" sz="2400" dirty="0" smtClean="0">
                <a:solidFill>
                  <a:schemeClr val="accent2">
                    <a:lumMod val="75000"/>
                  </a:schemeClr>
                </a:solidFill>
              </a:rPr>
              <a:t> مبدأ عدم رجعية القانون.</a:t>
            </a:r>
            <a:br>
              <a:rPr lang="ar-SA" sz="2400" dirty="0" smtClean="0">
                <a:solidFill>
                  <a:schemeClr val="accent2">
                    <a:lumMod val="75000"/>
                  </a:schemeClr>
                </a:solidFill>
              </a:rPr>
            </a:br>
            <a:r>
              <a:rPr lang="ar-SA" sz="2400" dirty="0" smtClean="0">
                <a:solidFill>
                  <a:schemeClr val="accent2">
                    <a:lumMod val="75000"/>
                  </a:schemeClr>
                </a:solidFill>
              </a:rPr>
              <a:t/>
            </a:r>
            <a:br>
              <a:rPr lang="ar-SA" sz="2400" dirty="0" smtClean="0">
                <a:solidFill>
                  <a:schemeClr val="accent2">
                    <a:lumMod val="75000"/>
                  </a:schemeClr>
                </a:solidFill>
              </a:rPr>
            </a:br>
            <a:r>
              <a:rPr lang="ar-SA" sz="2400" dirty="0" smtClean="0">
                <a:solidFill>
                  <a:schemeClr val="accent2">
                    <a:lumMod val="60000"/>
                    <a:lumOff val="40000"/>
                  </a:schemeClr>
                </a:solidFill>
              </a:rPr>
              <a:t>المقصود بهذا المبدأ:</a:t>
            </a:r>
            <a:r>
              <a:rPr lang="ar-SA" sz="2400" dirty="0" smtClean="0">
                <a:solidFill>
                  <a:schemeClr val="tx1"/>
                </a:solidFill>
              </a:rPr>
              <a:t> انعدام سريان أحكام قواعد القانون الجديد على الماضي ، بحيث لا يكون هناك أثر رجعي للقانون فيرتد بقواعده لحكم وقائع ومراكز قانونية ترتبت في شتى مراحلها تحت كنف قانون قديم أي أن قواعد القانون السابق ستكون هي الحاكمة لكل ما تم من أفعال وتصرفات قبل نفاذ القانون الجديد.</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23</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31793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71678"/>
            <a:ext cx="8229600" cy="4786322"/>
          </a:xfrm>
        </p:spPr>
        <p:txBody>
          <a:bodyPr>
            <a:normAutofit/>
          </a:bodyPr>
          <a:lstStyle/>
          <a:p>
            <a:pPr algn="r"/>
            <a:r>
              <a:rPr lang="ar-SA" sz="2400" dirty="0" smtClean="0">
                <a:solidFill>
                  <a:schemeClr val="accent2">
                    <a:lumMod val="75000"/>
                  </a:schemeClr>
                </a:solidFill>
              </a:rPr>
              <a:t>هناك استثناءات ترد على ذلك المبدأ ويمكن </a:t>
            </a:r>
            <a:r>
              <a:rPr lang="ar-SA" sz="2400" dirty="0" err="1" smtClean="0">
                <a:solidFill>
                  <a:schemeClr val="accent2">
                    <a:lumMod val="75000"/>
                  </a:schemeClr>
                </a:solidFill>
              </a:rPr>
              <a:t>اجمالها</a:t>
            </a:r>
            <a:r>
              <a:rPr lang="ar-SA" sz="2400" dirty="0" smtClean="0">
                <a:solidFill>
                  <a:schemeClr val="accent2">
                    <a:lumMod val="75000"/>
                  </a:schemeClr>
                </a:solidFill>
              </a:rPr>
              <a:t> في :</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1. الاستثناء الوارد بنص صريح على رجعية القوانين.</a:t>
            </a:r>
            <a:br>
              <a:rPr lang="ar-SA" sz="2400" dirty="0" smtClean="0">
                <a:solidFill>
                  <a:schemeClr val="tx1"/>
                </a:solidFill>
              </a:rPr>
            </a:br>
            <a:r>
              <a:rPr lang="ar-SA" sz="2400" dirty="0" smtClean="0">
                <a:solidFill>
                  <a:schemeClr val="tx1"/>
                </a:solidFill>
              </a:rPr>
              <a:t>2. استثناء القوانين الجنائية الأصلح للمتهم من مبدأ عدم رجعية القوانين</a:t>
            </a:r>
            <a:br>
              <a:rPr lang="ar-SA" sz="2400" dirty="0" smtClean="0">
                <a:solidFill>
                  <a:schemeClr val="tx1"/>
                </a:solidFill>
              </a:rPr>
            </a:br>
            <a:r>
              <a:rPr lang="ar-SA" sz="2400" dirty="0" smtClean="0">
                <a:solidFill>
                  <a:schemeClr val="tx1"/>
                </a:solidFill>
              </a:rPr>
              <a:t>3. عندما يصدر قانون يعتريه بعض الغموض عند تطبيقه من قبل المحاكم. </a:t>
            </a:r>
            <a:r>
              <a:rPr lang="ar-SA" sz="2400" dirty="0" err="1" smtClean="0">
                <a:solidFill>
                  <a:schemeClr val="tx1"/>
                </a:solidFill>
              </a:rPr>
              <a:t>فيعمد</a:t>
            </a:r>
            <a:r>
              <a:rPr lang="ar-SA" sz="2400" dirty="0" smtClean="0">
                <a:solidFill>
                  <a:schemeClr val="tx1"/>
                </a:solidFill>
              </a:rPr>
              <a:t> واضع التشريع إلى </a:t>
            </a:r>
            <a:r>
              <a:rPr lang="ar-SA" sz="2400" dirty="0" err="1" smtClean="0">
                <a:solidFill>
                  <a:schemeClr val="tx1"/>
                </a:solidFill>
              </a:rPr>
              <a:t>اصدار</a:t>
            </a:r>
            <a:r>
              <a:rPr lang="ar-SA" sz="2400" dirty="0" smtClean="0">
                <a:solidFill>
                  <a:schemeClr val="tx1"/>
                </a:solidFill>
              </a:rPr>
              <a:t> قانون يفسر فيه معنى القاعدة القانونية التي كانت محلا للغموض ويكون بشرحه لأحكام القانون الأصلي قد أظهر المقصود منه</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24</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963731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00240"/>
            <a:ext cx="8229600" cy="4643470"/>
          </a:xfrm>
        </p:spPr>
        <p:txBody>
          <a:bodyPr>
            <a:normAutofit/>
          </a:bodyPr>
          <a:lstStyle/>
          <a:p>
            <a:pPr algn="r"/>
            <a:r>
              <a:rPr lang="ar-SA" sz="2400" dirty="0" smtClean="0">
                <a:solidFill>
                  <a:schemeClr val="accent2">
                    <a:lumMod val="75000"/>
                  </a:schemeClr>
                </a:solidFill>
              </a:rPr>
              <a:t>المبدأ الثاني:مبدأ الأثر المباشر أو الأثر الفوري</a:t>
            </a:r>
            <a:r>
              <a:rPr lang="ar-SA" sz="2400" dirty="0" smtClean="0">
                <a:solidFill>
                  <a:schemeClr val="tx1"/>
                </a:solidFill>
              </a:rPr>
              <a:t/>
            </a:r>
            <a:br>
              <a:rPr lang="ar-SA" sz="2400" dirty="0" smtClean="0">
                <a:solidFill>
                  <a:schemeClr val="tx1"/>
                </a:solidFill>
              </a:rPr>
            </a:br>
            <a:r>
              <a:rPr lang="ar-SA" sz="2400" dirty="0" smtClean="0">
                <a:solidFill>
                  <a:schemeClr val="tx1"/>
                </a:solidFill>
              </a:rPr>
              <a:t/>
            </a:r>
            <a:br>
              <a:rPr lang="ar-SA" sz="2400" dirty="0" smtClean="0">
                <a:solidFill>
                  <a:schemeClr val="tx1"/>
                </a:solidFill>
              </a:rPr>
            </a:br>
            <a:r>
              <a:rPr lang="ar-SA" sz="2400" dirty="0" smtClean="0">
                <a:solidFill>
                  <a:schemeClr val="tx1"/>
                </a:solidFill>
              </a:rPr>
              <a:t>إذا كانت القاعدة تقتضي بعدم سريان القانون على الماضي فإن هذا سيؤدي إلى أن تكون نقطة البداية لعمل القانون الجديد محددة منذ نفاذه ، فتكون كل واقعة أو حالة بعد سريانه محكومة بما تقرره قواعده. كما أن سلطان القانون الجديد سيمتد لحكم المراكز القانونية والآثار الناجمة عن الحالات والوقائع حتى ولو كانت متولدة في كنف قانون قديم.</a:t>
            </a:r>
            <a:br>
              <a:rPr lang="ar-SA" sz="2400" dirty="0" smtClean="0">
                <a:solidFill>
                  <a:schemeClr val="tx1"/>
                </a:solidFill>
              </a:rPr>
            </a:b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25</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825200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428868"/>
            <a:ext cx="8229600" cy="4000528"/>
          </a:xfrm>
        </p:spPr>
        <p:txBody>
          <a:bodyPr>
            <a:normAutofit/>
          </a:bodyPr>
          <a:lstStyle/>
          <a:p>
            <a:pPr algn="r"/>
            <a:r>
              <a:rPr lang="ar-SA" sz="2800" dirty="0" smtClean="0">
                <a:solidFill>
                  <a:schemeClr val="tx1"/>
                </a:solidFill>
              </a:rPr>
              <a:t>وعلى هذا الأساس فإن القانون الجديد سيطبق بأثر مباشر على جميع مراحل الحياة القانونية والأوضاع القائمة منذ بدء سريانه ، سواء كان ذلك بخصوص تكوينها أو آثار انقضائها.</a:t>
            </a:r>
            <a:endParaRPr lang="ar-SA" sz="28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26</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2227242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14554"/>
            <a:ext cx="8229600" cy="4429156"/>
          </a:xfrm>
        </p:spPr>
        <p:txBody>
          <a:bodyPr>
            <a:normAutofit/>
          </a:bodyPr>
          <a:lstStyle/>
          <a:p>
            <a:pPr algn="r"/>
            <a:r>
              <a:rPr lang="ar-SA" sz="2400" dirty="0" smtClean="0">
                <a:solidFill>
                  <a:schemeClr val="tx1"/>
                </a:solidFill>
              </a:rPr>
              <a:t>الاستثناء المقيد لمبدأ </a:t>
            </a:r>
            <a:r>
              <a:rPr lang="ar-SA" sz="2400" dirty="0" err="1" smtClean="0">
                <a:solidFill>
                  <a:schemeClr val="tx1"/>
                </a:solidFill>
              </a:rPr>
              <a:t>الاثر</a:t>
            </a:r>
            <a:r>
              <a:rPr lang="ar-SA" sz="2400" dirty="0" smtClean="0">
                <a:solidFill>
                  <a:schemeClr val="tx1"/>
                </a:solidFill>
              </a:rPr>
              <a:t> الفوري والمباشر للقانون، والذي يجعل هناك امتدادا لتطبيق القانون القديم على مراكز </a:t>
            </a:r>
            <a:r>
              <a:rPr lang="ar-SA" sz="2400" dirty="0" err="1" smtClean="0">
                <a:solidFill>
                  <a:schemeClr val="tx1"/>
                </a:solidFill>
              </a:rPr>
              <a:t>واوضاع</a:t>
            </a:r>
            <a:r>
              <a:rPr lang="ar-SA" sz="2400" dirty="0" smtClean="0">
                <a:solidFill>
                  <a:schemeClr val="tx1"/>
                </a:solidFill>
              </a:rPr>
              <a:t> تعاقديه، يشترط </a:t>
            </a:r>
            <a:r>
              <a:rPr lang="ar-SA" sz="2400" dirty="0" err="1" smtClean="0">
                <a:solidFill>
                  <a:schemeClr val="tx1"/>
                </a:solidFill>
              </a:rPr>
              <a:t>لاعماله</a:t>
            </a:r>
            <a:r>
              <a:rPr lang="ar-SA" sz="2400" dirty="0" smtClean="0">
                <a:solidFill>
                  <a:schemeClr val="tx1"/>
                </a:solidFill>
              </a:rPr>
              <a:t> </a:t>
            </a:r>
            <a:r>
              <a:rPr lang="ar-SA" sz="2400" dirty="0" err="1" smtClean="0">
                <a:solidFill>
                  <a:schemeClr val="tx1"/>
                </a:solidFill>
              </a:rPr>
              <a:t>الا</a:t>
            </a:r>
            <a:r>
              <a:rPr lang="ar-SA" sz="2400" dirty="0" smtClean="0">
                <a:solidFill>
                  <a:schemeClr val="tx1"/>
                </a:solidFill>
              </a:rPr>
              <a:t> تكون قواعد القانون الجديد من القواعد </a:t>
            </a:r>
            <a:r>
              <a:rPr lang="ar-SA" sz="2400" dirty="0" err="1" smtClean="0">
                <a:solidFill>
                  <a:schemeClr val="tx1"/>
                </a:solidFill>
              </a:rPr>
              <a:t>الآمره</a:t>
            </a:r>
            <a:r>
              <a:rPr lang="ar-SA" sz="2400" dirty="0" smtClean="0">
                <a:solidFill>
                  <a:schemeClr val="tx1"/>
                </a:solidFill>
              </a:rPr>
              <a:t> </a:t>
            </a:r>
            <a:r>
              <a:rPr lang="ar-SA" sz="2400" dirty="0" err="1" smtClean="0">
                <a:solidFill>
                  <a:schemeClr val="tx1"/>
                </a:solidFill>
              </a:rPr>
              <a:t>المتعلقه</a:t>
            </a:r>
            <a:r>
              <a:rPr lang="ar-SA" sz="2400" dirty="0" smtClean="0">
                <a:solidFill>
                  <a:schemeClr val="tx1"/>
                </a:solidFill>
              </a:rPr>
              <a:t> بالنظام العام والآداب، حيث تعطل هنا </a:t>
            </a:r>
            <a:r>
              <a:rPr lang="ar-SA" sz="2400" dirty="0" err="1" smtClean="0">
                <a:solidFill>
                  <a:schemeClr val="tx1"/>
                </a:solidFill>
              </a:rPr>
              <a:t>اثار</a:t>
            </a:r>
            <a:r>
              <a:rPr lang="ar-SA" sz="2400" dirty="0" smtClean="0">
                <a:solidFill>
                  <a:schemeClr val="tx1"/>
                </a:solidFill>
              </a:rPr>
              <a:t> القانون السابق ويعمل </a:t>
            </a:r>
            <a:r>
              <a:rPr lang="ar-SA" sz="2400" dirty="0" err="1" smtClean="0">
                <a:solidFill>
                  <a:schemeClr val="tx1"/>
                </a:solidFill>
              </a:rPr>
              <a:t>الاثر</a:t>
            </a:r>
            <a:r>
              <a:rPr lang="ar-SA" sz="2400" dirty="0" smtClean="0">
                <a:solidFill>
                  <a:schemeClr val="tx1"/>
                </a:solidFill>
              </a:rPr>
              <a:t> المباشر للقانون الجديد متى ما كانت نصوصه آمره </a:t>
            </a:r>
            <a:r>
              <a:rPr lang="ar-SA" sz="2400" dirty="0" err="1" smtClean="0">
                <a:solidFill>
                  <a:schemeClr val="tx1"/>
                </a:solidFill>
              </a:rPr>
              <a:t>متصله</a:t>
            </a:r>
            <a:r>
              <a:rPr lang="ar-SA" sz="2400" dirty="0" smtClean="0">
                <a:solidFill>
                  <a:schemeClr val="tx1"/>
                </a:solidFill>
              </a:rPr>
              <a:t> بالنظام العام ولآداب.ففي مثل هذه </a:t>
            </a:r>
            <a:r>
              <a:rPr lang="ar-SA" sz="2400" dirty="0" err="1" smtClean="0">
                <a:solidFill>
                  <a:schemeClr val="tx1"/>
                </a:solidFill>
              </a:rPr>
              <a:t>الحاله</a:t>
            </a:r>
            <a:r>
              <a:rPr lang="ar-SA" sz="2400" dirty="0" smtClean="0">
                <a:solidFill>
                  <a:schemeClr val="tx1"/>
                </a:solidFill>
              </a:rPr>
              <a:t> </a:t>
            </a:r>
            <a:r>
              <a:rPr lang="ar-SA" sz="2400" dirty="0" err="1" smtClean="0">
                <a:solidFill>
                  <a:schemeClr val="tx1"/>
                </a:solidFill>
              </a:rPr>
              <a:t>اذن</a:t>
            </a:r>
            <a:r>
              <a:rPr lang="ar-SA" sz="2400" dirty="0" smtClean="0">
                <a:solidFill>
                  <a:schemeClr val="tx1"/>
                </a:solidFill>
              </a:rPr>
              <a:t> ستحكم نصوص القانون اللاحق كل اثر قانوني حتى وان كان تكوينه نابع من القديم.</a:t>
            </a:r>
            <a:endParaRPr lang="ar-SA" sz="2400" dirty="0">
              <a:solidFill>
                <a:schemeClr val="tx1"/>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pPr/>
              <a:t>27</a:t>
            </a:fld>
            <a:endParaRPr lang="ar-SA"/>
          </a:p>
        </p:txBody>
      </p:sp>
      <p:pic>
        <p:nvPicPr>
          <p:cNvPr id="4" name="صورة 3" descr="شعار كلية الحقوق.png"/>
          <p:cNvPicPr>
            <a:picLocks noChangeAspect="1"/>
          </p:cNvPicPr>
          <p:nvPr/>
        </p:nvPicPr>
        <p:blipFill>
          <a:blip r:embed="rId2"/>
          <a:stretch>
            <a:fillRect/>
          </a:stretch>
        </p:blipFill>
        <p:spPr>
          <a:xfrm>
            <a:off x="0" y="-214338"/>
            <a:ext cx="8858280" cy="3214710"/>
          </a:xfrm>
          <a:prstGeom prst="rect">
            <a:avLst/>
          </a:prstGeom>
        </p:spPr>
      </p:pic>
    </p:spTree>
    <p:extLst>
      <p:ext uri="{BB962C8B-B14F-4D97-AF65-F5344CB8AC3E}">
        <p14:creationId xmlns:p14="http://schemas.microsoft.com/office/powerpoint/2010/main" val="157054653"/>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534</Words>
  <Application>Microsoft Office PowerPoint</Application>
  <PresentationFormat>عرض على الشاشة (3:4)‏</PresentationFormat>
  <Paragraphs>56</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نسق Office</vt:lpstr>
      <vt:lpstr>نطاق تطبيق قواعد القانون من حيث الاشخاص.   اولا: مبدأ عدم جواز الاعتذار بجهل القانون:   يقصد بهذا المبدأ عدم قبول احتجاج الشخص بجهله حكم القاعده القانونيه ليكون بمنأئ عن تطبيق احكامها في حقه.</vt:lpstr>
      <vt:lpstr>والسبب في وجود هذا المبدأ هو:  - ان قبول الادعاء بجهل القانون يؤدي الى زعزعة الثقه في المعاملات. وسيهدد في الوقت نفسه سير العداله وادارتها. - كما وان الاخذ بمبدأ افتراض عدم الجهل بأحكام القانون، تحتمه ضروره اجتماعيه عمليه تؤدي الى اقرار سلطان القانون واحترامه من قبل الجميع تحقيقا للعدل والمساواه.  - لو امكن قبول العذر بالجهل بالقانون للتملص من احكامه فسيصبح عنصر الالزام الموجود في القاعده القانونيه غير موجود الا عند ثبوت العلم بها وهذا لاينسجم مع خصائص القاعده القانونيه التي يكون الالزام بها امرا منبثقا منها.</vt:lpstr>
      <vt:lpstr>ويشمل هذا المبدأ الافراد والمكلفين بالقاعده القانونيه ،ومتعينا ايضا في حق السلطه القضائيه التي تختص بتطبيق القانون. كما أن مبدأ افتراض العلم بالقاعده القانونية سيكون ساريا ايا ماكان مصدر القاعدة القانونية و ايا ماكان نوع القاعدة القانونية من حيث كونها آمره أم مفسره.حيث أنهما متساويتان من جهة ضرورة توافر عنصر الإلزام وهذا سيؤدي أيضا الى أن تتساويا من حيث اقتضاء لزوم العلم بمضمونها.</vt:lpstr>
      <vt:lpstr>ثانيا: الاسثناء من مبدأ عدم جواز الاعتذار بجهل القانون:   وهذا يعني أن الاستثناء على مبدأ عدم جواز الاعتداد بالجهل بالقانون سيكون مقبولا على نطاق ضيق في حالة القوه القاهرة التي ستؤدي الى استحالة وصول الجريدة الرسميه الى بعض أقاليم البلاد بسبب وقوع فيضانات أو انهيارات أرضيه أو زلازل أو أي سبب يمثل كارثة طبيعيه. أو حينما تقوم حالة حرب بالبلاد .</vt:lpstr>
      <vt:lpstr>وبذلك فانه لن يعتد إذن بجهل الشخص للقاعده القانونية إذا حال مرض أو سفر وان علمه بالحكم.فلن يكون مقبولا الركون الى حالة المرض أو ظرف السفر للتحلل من تطبيق أحكام القانون واستنتاجا من ذلك فان الاعتذار بجهل القانون لن يصبح صحيحا في حال تعلقه بالحالة الشخصية والظروف الخاصة للمتذرع والمعتذر بجهل القانون.</vt:lpstr>
      <vt:lpstr>غير أن الجهل بأحكام القانون يختلف عن الغلط في حكم القانون الذي ينتج عنه تصحيح تطبيقه عندما يتوهم الشخص وجود حكم معين أو عدم وجود حكم لوضع معين فيتصرف  على أساس ذلك التوهم ،بحيث انه لو علم بالحكم  الصحيح للقاعده لما أقدم على إبرام ذلك التصرف.</vt:lpstr>
      <vt:lpstr> النطاق المكاني لتطبيق القانون   مبدأ إقليمية القوانين:  المقصود بهذا المبدأ هو أن القوانين التي تصدرها الدولة ستكون مطبقه في حدود إقليمها ولكن على جميع الأشخاص سواء كانوا وطنيين أو أجانب وسواء كانت إقامتهم بصفه دائمة أو بصفه مؤقتة وعلى كل ما يقع في إقليم الدولة من أشياء و اموال. </vt:lpstr>
      <vt:lpstr>وهذا يعني عدم تعدي قانون تلك الدوله الى إقليم دوله أخرى، وانعدام سريانه حتى على رعايا تلك الدولة المقيمين في دوله أجنبيه .كما لن يتجاوز تطبيقه الى الأشياء و الاموال الموجودة خارج حدود الدوله.</vt:lpstr>
      <vt:lpstr>تطبيق مبدأ إقليمية القوانين بحذافيره لايستقيم في بعض المسائل التي يحتم الواقع فيها مراعاة الجانب الانساني والاعتقادي والاجتماعي الخاص بأولئك الاجانب. كما هو وضع المسائل المتعلقه بالاحوال الشخصيه من زواج وطلاق ونسب وتركه .</vt:lpstr>
      <vt:lpstr>مبدا شخصية القوانين:   وهو يعني بسط سريان قانون الدوله ليس على المواطنين المقيمين في اقليمها فقط بل يشمل المواطنين الموجودين في الخارج وذلك يعني عدم امتداد سريان قانون الدوله على الاجانب الذين يقيمون فوق اراضيها</vt:lpstr>
      <vt:lpstr>الاصل والاستثناء في تحديد تطبيق القانون في المكان:   - تعتبر دور السفارات والممثليات الاجنبيه المعترف بها اجزاء من اقليم الدوله التي تمثلها وبالتالي فان قانون الدوله التي توجد بها لايسري عليها، كما لن تنفذ احكامها في حق السلك الدبلوماسي الممثلين للدوله الاجنبيه ورؤساء الدول .</vt:lpstr>
      <vt:lpstr>- بعض قواعد القانون العام تخاطب المواطنين فقط كالقواعد التي تقرر بعض الواجبات العامه التي لايكون التكليف فيها موجها للاجانب. - قد تقرر بعض الامتيازات لبعض الاجانب لاعتبارات تتعلق بالمصلحه العامه او المجاملات الدوليه . </vt:lpstr>
      <vt:lpstr>واذا كان الشق السلبي في مبدأ إقليمية القوانين يقضي بان قانون الدوله يقتصر في امتداده على اقليمها دون ان يتعداه الى اقليم اجنبي فهناك استثناءات تخرج من ذلك: - امتداد نطاق قانون الدوله ليشمل دور سفاراتها وممثلياتها الموجوده خارج إقليمها. - الاستثناء  المتعلق بعدم قصر تطبيق قواعد الاحكام  الخاصه ببعض الجرائم وعقوباتها على النطاق الاقليمي فقط حيث تنزع اكثر الدول الى مد سلطان قانونها خارج إقليمها على سبيل الاستثناء في حالات محدده ووفق ضوابط معينه.</vt:lpstr>
      <vt:lpstr>- في نطاق قواعد القانون الخاص   و المتعلقه بالاحوال الشخصيه ينزع الاتجاه العالمي الان الى إخضاع تلك المسائل المتصله بالزواج والطلاق والتركه ... الى قانون الدوله التي ينتمي اليها الشخص بحكم جنسيته بغض النظر عن مكان وجوده.</vt:lpstr>
      <vt:lpstr>النطاق الزماني لانطباق القانون.        </vt:lpstr>
      <vt:lpstr>المقصود بإلغاء القانون :  المقصود بإلغاء القانون او نسخه هو انهاء سريانه وإزالة سلطانه عن الاشخاص المخاطبين بأحكامه وذلك عن طريق تجريده من قوته الملزمه، سواء ترتب على ذلك إحلال قواعد اخرى عوضا عن ماتم نسخه، او كان الاستغناء عنها دون ان يستتبعذلك سن قواعد تحل محلها.</vt:lpstr>
      <vt:lpstr>وقد يقع الإلغاء على قاعده واحده من مجمل القانون كما قد يتعدى الالغاء ليشمل القانون بأكمله. غير ان عملية الالغاء ، سواء وردت على القانون بتمامه او على احدى القواعد او بعضها، لايمكن ان تتم الا من نفس السلطه التي قامت بوضعه او سلطه اعلى منها.</vt:lpstr>
      <vt:lpstr>طرق الالغاء.  1- الالغاء الصريح: وهو الذي يتحقق بصدور نص قانوني يفصح عن إرادة واضع التشريع بإنهاء العمل بحكم القانون السابق، سواء كان بشكل كلي او بإلغاء بعض القواعد في ذلك القانون القديم.</vt:lpstr>
      <vt:lpstr>2- الإلغاء الضمني :  وهو ذلك الذي لايتم بنص صريح وإنما يستنتج من استحالة الجمع بين قواعد القانونيين لتعارضها، او عندما يصدر تنظيم جديد متكامل شامل لنفس الموضوع الذي حكمه وعالجه تشريع سابق . </vt:lpstr>
      <vt:lpstr>صور الالغاء الضمني:  - الالغاء نتيجة التعارض بين النصوص. - إعادة التنظيم بتشريع شامل.</vt:lpstr>
      <vt:lpstr>الإلغاء عن طريق التعارض بين النصوص:  لا يتم تحقق إلغاء التشريع اللاحق للتشريع السابق الا عندما نكون إزاء قواعد قانونيه تقرر احكاما متناقضه يأبى معها الجمع والتوفيق فيما بينهما لما يوجد بها من تناقض وتنافر . واساس الالغاء الضمني هو احترام رغبة المنظم الاخيره التي يتعين معها الاخذ بما ارتضاه من تنظيم  لحكم مسأله معينه .</vt:lpstr>
      <vt:lpstr>الالغاء عن طريق إعادة التنظيم :  حينما يعمد واضع التشريع الى اصدار تنظيم لاحق يتناول بصوره شامله متكامله موضوعا سبق وان افرد له تشريعا سابقا، فان ذلك يعني ان التشريع القديم في مجموعة سيعد منسوخا ضمنا بقواعد التشريع الجديد، حتى وان انتفى التعارض بين نصوص التشريعين لامكان الجمع بينهما. بل ان الالغاء يشمل ايضا تلك المسائل التي يتضمنها التشريع القديم والتي لم يرد مقابل لها في التشريع اللاحق.</vt:lpstr>
      <vt:lpstr>المبادئ الحاكمه لتطبيق القاعده القانونيه في الزمان .  مبدأ عدم رجعية القانون.  المقصود بهذا المبدأ: انعدام سريان أحكام قواعد القانون الجديد على الماضي ، بحيث لا يكون هناك أثر رجعي للقانون فيرتد بقواعده لحكم وقائع ومراكز قانونية ترتبت في شتى مراحلها تحت كنف قانون قديم أي أن قواعد القانون السابق ستكون هي الحاكمة لكل ما تم من أفعال وتصرفات قبل نفاذ القانون الجديد.</vt:lpstr>
      <vt:lpstr>هناك استثناءات ترد على ذلك المبدأ ويمكن اجمالها في :  1. الاستثناء الوارد بنص صريح على رجعية القوانين. 2. استثناء القوانين الجنائية الأصلح للمتهم من مبدأ عدم رجعية القوانين 3. عندما يصدر قانون يعتريه بعض الغموض عند تطبيقه من قبل المحاكم. فيعمد واضع التشريع إلى اصدار قانون يفسر فيه معنى القاعدة القانونية التي كانت محلا للغموض ويكون بشرحه لأحكام القانون الأصلي قد أظهر المقصود منه</vt:lpstr>
      <vt:lpstr>المبدأ الثاني:مبدأ الأثر المباشر أو الأثر الفوري  إذا كانت القاعدة تقتضي بعدم سريان القانون على الماضي فإن هذا سيؤدي إلى أن تكون نقطة البداية لعمل القانون الجديد محددة منذ نفاذه ، فتكون كل واقعة أو حالة بعد سريانه محكومة بما تقرره قواعده. كما أن سلطان القانون الجديد سيمتد لحكم المراكز القانونية والآثار الناجمة عن الحالات والوقائع حتى ولو كانت متولدة في كنف قانون قديم. </vt:lpstr>
      <vt:lpstr>وعلى هذا الأساس فإن القانون الجديد سيطبق بأثر مباشر على جميع مراحل الحياة القانونية والأوضاع القائمة منذ بدء سريانه ، سواء كان ذلك بخصوص تكوينها أو آثار انقضائها.</vt:lpstr>
      <vt:lpstr>الاستثناء المقيد لمبدأ الاثر الفوري والمباشر للقانون، والذي يجعل هناك امتدادا لتطبيق القانون القديم على مراكز واوضاع تعاقديه، يشترط لاعماله الا تكون قواعد القانون الجديد من القواعد الآمره المتعلقه بالنظام العام والآداب، حيث تعطل هنا اثار القانون السابق ويعمل الاثر المباشر للقانون الجديد متى ما كانت نصوصه آمره متصله بالنظام العام ولآداب.ففي مثل هذه الحاله اذن ستحكم نصوص القانون اللاحق كل اثر قانوني حتى وان كان تكوينه نابع من القديم.</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نطاق تطبيق قواعد القانون من حيث الاشخاص.   اولا: مبدأ عدم جواز الاعتذار بجهل القانون:   يقصد بهذا المبدأ عدم قبول احتجاج الشخص بجهله حكم القاعده القانونيه ليكون بمنأئ عن تطبيق احكامها في حقه.</dc:title>
  <dc:creator>bshair almansour</dc:creator>
  <cp:lastModifiedBy>bshair almansour</cp:lastModifiedBy>
  <cp:revision>3</cp:revision>
  <dcterms:created xsi:type="dcterms:W3CDTF">2015-08-21T20:19:01Z</dcterms:created>
  <dcterms:modified xsi:type="dcterms:W3CDTF">2015-10-14T17:30:42Z</dcterms:modified>
</cp:coreProperties>
</file>