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49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4587B8F1-24C3-4F6D-B716-96D4A86AC392}" type="datetimeFigureOut">
              <a:rPr lang="ar-SA" smtClean="0"/>
              <a:t>07/11/36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4961A0C-E7BC-42DE-B446-5D7670618F71}" type="slidenum">
              <a:rPr lang="ar-SA" smtClean="0"/>
              <a:t>‹#›</a:t>
            </a:fld>
            <a:endParaRPr lang="ar-SA"/>
          </a:p>
        </p:txBody>
      </p:sp>
    </p:spTree>
    <p:extLst>
      <p:ext uri="{BB962C8B-B14F-4D97-AF65-F5344CB8AC3E}">
        <p14:creationId xmlns:p14="http://schemas.microsoft.com/office/powerpoint/2010/main" val="2304193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587B8F1-24C3-4F6D-B716-96D4A86AC392}" type="datetimeFigureOut">
              <a:rPr lang="ar-SA" smtClean="0"/>
              <a:t>07/11/36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4961A0C-E7BC-42DE-B446-5D7670618F71}" type="slidenum">
              <a:rPr lang="ar-SA" smtClean="0"/>
              <a:t>‹#›</a:t>
            </a:fld>
            <a:endParaRPr lang="ar-SA"/>
          </a:p>
        </p:txBody>
      </p:sp>
    </p:spTree>
    <p:extLst>
      <p:ext uri="{BB962C8B-B14F-4D97-AF65-F5344CB8AC3E}">
        <p14:creationId xmlns:p14="http://schemas.microsoft.com/office/powerpoint/2010/main" val="462152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4587B8F1-24C3-4F6D-B716-96D4A86AC392}" type="datetimeFigureOut">
              <a:rPr lang="ar-SA" smtClean="0"/>
              <a:t>07/11/36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4961A0C-E7BC-42DE-B446-5D7670618F71}" type="slidenum">
              <a:rPr lang="ar-SA" smtClean="0"/>
              <a:t>‹#›</a:t>
            </a:fld>
            <a:endParaRPr lang="ar-SA"/>
          </a:p>
        </p:txBody>
      </p:sp>
    </p:spTree>
    <p:extLst>
      <p:ext uri="{BB962C8B-B14F-4D97-AF65-F5344CB8AC3E}">
        <p14:creationId xmlns:p14="http://schemas.microsoft.com/office/powerpoint/2010/main" val="3021367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4587B8F1-24C3-4F6D-B716-96D4A86AC392}" type="datetimeFigureOut">
              <a:rPr lang="ar-SA" smtClean="0"/>
              <a:t>07/11/36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4961A0C-E7BC-42DE-B446-5D7670618F71}" type="slidenum">
              <a:rPr lang="ar-SA" smtClean="0"/>
              <a:t>‹#›</a:t>
            </a:fld>
            <a:endParaRPr lang="ar-SA"/>
          </a:p>
        </p:txBody>
      </p:sp>
    </p:spTree>
    <p:extLst>
      <p:ext uri="{BB962C8B-B14F-4D97-AF65-F5344CB8AC3E}">
        <p14:creationId xmlns:p14="http://schemas.microsoft.com/office/powerpoint/2010/main" val="2768233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4587B8F1-24C3-4F6D-B716-96D4A86AC392}" type="datetimeFigureOut">
              <a:rPr lang="ar-SA" smtClean="0"/>
              <a:t>07/11/36</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84961A0C-E7BC-42DE-B446-5D7670618F71}" type="slidenum">
              <a:rPr lang="ar-SA" smtClean="0"/>
              <a:t>‹#›</a:t>
            </a:fld>
            <a:endParaRPr lang="ar-SA"/>
          </a:p>
        </p:txBody>
      </p:sp>
    </p:spTree>
    <p:extLst>
      <p:ext uri="{BB962C8B-B14F-4D97-AF65-F5344CB8AC3E}">
        <p14:creationId xmlns:p14="http://schemas.microsoft.com/office/powerpoint/2010/main" val="2643110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4587B8F1-24C3-4F6D-B716-96D4A86AC392}" type="datetimeFigureOut">
              <a:rPr lang="ar-SA" smtClean="0"/>
              <a:t>07/11/36</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84961A0C-E7BC-42DE-B446-5D7670618F71}" type="slidenum">
              <a:rPr lang="ar-SA" smtClean="0"/>
              <a:t>‹#›</a:t>
            </a:fld>
            <a:endParaRPr lang="ar-SA"/>
          </a:p>
        </p:txBody>
      </p:sp>
    </p:spTree>
    <p:extLst>
      <p:ext uri="{BB962C8B-B14F-4D97-AF65-F5344CB8AC3E}">
        <p14:creationId xmlns:p14="http://schemas.microsoft.com/office/powerpoint/2010/main" val="3426695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4587B8F1-24C3-4F6D-B716-96D4A86AC392}" type="datetimeFigureOut">
              <a:rPr lang="ar-SA" smtClean="0"/>
              <a:t>07/11/36</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84961A0C-E7BC-42DE-B446-5D7670618F71}" type="slidenum">
              <a:rPr lang="ar-SA" smtClean="0"/>
              <a:t>‹#›</a:t>
            </a:fld>
            <a:endParaRPr lang="ar-SA"/>
          </a:p>
        </p:txBody>
      </p:sp>
    </p:spTree>
    <p:extLst>
      <p:ext uri="{BB962C8B-B14F-4D97-AF65-F5344CB8AC3E}">
        <p14:creationId xmlns:p14="http://schemas.microsoft.com/office/powerpoint/2010/main" val="1204133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587B8F1-24C3-4F6D-B716-96D4A86AC392}" type="datetimeFigureOut">
              <a:rPr lang="ar-SA" smtClean="0"/>
              <a:t>07/11/36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4961A0C-E7BC-42DE-B446-5D7670618F71}" type="slidenum">
              <a:rPr lang="ar-SA" smtClean="0"/>
              <a:t>‹#›</a:t>
            </a:fld>
            <a:endParaRPr lang="ar-SA"/>
          </a:p>
        </p:txBody>
      </p:sp>
    </p:spTree>
    <p:extLst>
      <p:ext uri="{BB962C8B-B14F-4D97-AF65-F5344CB8AC3E}">
        <p14:creationId xmlns:p14="http://schemas.microsoft.com/office/powerpoint/2010/main" val="3730359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587B8F1-24C3-4F6D-B716-96D4A86AC392}" type="datetimeFigureOut">
              <a:rPr lang="ar-SA" smtClean="0"/>
              <a:t>07/11/36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4961A0C-E7BC-42DE-B446-5D7670618F71}" type="slidenum">
              <a:rPr lang="ar-SA" smtClean="0"/>
              <a:t>‹#›</a:t>
            </a:fld>
            <a:endParaRPr lang="ar-SA"/>
          </a:p>
        </p:txBody>
      </p:sp>
    </p:spTree>
    <p:extLst>
      <p:ext uri="{BB962C8B-B14F-4D97-AF65-F5344CB8AC3E}">
        <p14:creationId xmlns:p14="http://schemas.microsoft.com/office/powerpoint/2010/main" val="112703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587B8F1-24C3-4F6D-B716-96D4A86AC392}" type="datetimeFigureOut">
              <a:rPr lang="ar-SA" smtClean="0"/>
              <a:t>07/11/36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4961A0C-E7BC-42DE-B446-5D7670618F71}" type="slidenum">
              <a:rPr lang="ar-SA" smtClean="0"/>
              <a:t>‹#›</a:t>
            </a:fld>
            <a:endParaRPr lang="ar-SA"/>
          </a:p>
        </p:txBody>
      </p:sp>
    </p:spTree>
    <p:extLst>
      <p:ext uri="{BB962C8B-B14F-4D97-AF65-F5344CB8AC3E}">
        <p14:creationId xmlns:p14="http://schemas.microsoft.com/office/powerpoint/2010/main" val="1286012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587B8F1-24C3-4F6D-B716-96D4A86AC392}" type="datetimeFigureOut">
              <a:rPr lang="ar-SA" smtClean="0"/>
              <a:t>07/11/36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4961A0C-E7BC-42DE-B446-5D7670618F71}" type="slidenum">
              <a:rPr lang="ar-SA" smtClean="0"/>
              <a:t>‹#›</a:t>
            </a:fld>
            <a:endParaRPr lang="ar-SA"/>
          </a:p>
        </p:txBody>
      </p:sp>
    </p:spTree>
    <p:extLst>
      <p:ext uri="{BB962C8B-B14F-4D97-AF65-F5344CB8AC3E}">
        <p14:creationId xmlns:p14="http://schemas.microsoft.com/office/powerpoint/2010/main" val="2677415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587B8F1-24C3-4F6D-B716-96D4A86AC392}" type="datetimeFigureOut">
              <a:rPr lang="ar-SA" smtClean="0"/>
              <a:t>07/11/36</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4961A0C-E7BC-42DE-B446-5D7670618F71}" type="slidenum">
              <a:rPr lang="ar-SA" smtClean="0"/>
              <a:t>‹#›</a:t>
            </a:fld>
            <a:endParaRPr lang="ar-SA"/>
          </a:p>
        </p:txBody>
      </p:sp>
    </p:spTree>
    <p:extLst>
      <p:ext uri="{BB962C8B-B14F-4D97-AF65-F5344CB8AC3E}">
        <p14:creationId xmlns:p14="http://schemas.microsoft.com/office/powerpoint/2010/main" val="918708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صورة 7"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2" name="عنوان 1"/>
          <p:cNvSpPr>
            <a:spLocks noGrp="1"/>
          </p:cNvSpPr>
          <p:nvPr>
            <p:ph type="title"/>
          </p:nvPr>
        </p:nvSpPr>
        <p:spPr>
          <a:xfrm>
            <a:off x="457200" y="2500306"/>
            <a:ext cx="8229600" cy="4000528"/>
          </a:xfrm>
        </p:spPr>
        <p:txBody>
          <a:bodyPr>
            <a:normAutofit fontScale="90000"/>
          </a:bodyPr>
          <a:lstStyle/>
          <a:p>
            <a:pPr algn="r"/>
            <a:r>
              <a:rPr lang="ar-SA" sz="3200" dirty="0" smtClean="0">
                <a:solidFill>
                  <a:schemeClr val="accent2">
                    <a:lumMod val="75000"/>
                  </a:schemeClr>
                </a:solidFill>
              </a:rPr>
              <a:t> </a:t>
            </a:r>
            <a:r>
              <a:rPr lang="ar-SA" sz="3200" u="sng" dirty="0" smtClean="0">
                <a:solidFill>
                  <a:schemeClr val="accent2">
                    <a:lumMod val="75000"/>
                  </a:schemeClr>
                </a:solidFill>
              </a:rPr>
              <a:t>نظرية الحق :</a:t>
            </a:r>
            <a:br>
              <a:rPr lang="ar-SA" sz="3200" u="sng" dirty="0" smtClean="0">
                <a:solidFill>
                  <a:schemeClr val="accent2">
                    <a:lumMod val="75000"/>
                  </a:schemeClr>
                </a:solidFill>
              </a:rPr>
            </a:br>
            <a:r>
              <a:rPr lang="ar-SA" sz="3200" dirty="0" smtClean="0">
                <a:solidFill>
                  <a:schemeClr val="accent2">
                    <a:lumMod val="75000"/>
                  </a:schemeClr>
                </a:solidFill>
              </a:rPr>
              <a:t/>
            </a:r>
            <a:br>
              <a:rPr lang="ar-SA" sz="3200" dirty="0" smtClean="0">
                <a:solidFill>
                  <a:schemeClr val="accent2">
                    <a:lumMod val="75000"/>
                  </a:schemeClr>
                </a:solidFill>
              </a:rPr>
            </a:br>
            <a:r>
              <a:rPr lang="ar-SA" sz="3200" dirty="0" smtClean="0">
                <a:solidFill>
                  <a:schemeClr val="accent2">
                    <a:lumMod val="75000"/>
                  </a:schemeClr>
                </a:solidFill>
              </a:rPr>
              <a:t/>
            </a:r>
            <a:br>
              <a:rPr lang="ar-SA" sz="3200" dirty="0" smtClean="0">
                <a:solidFill>
                  <a:schemeClr val="accent2">
                    <a:lumMod val="75000"/>
                  </a:schemeClr>
                </a:solidFill>
              </a:rPr>
            </a:br>
            <a:r>
              <a:rPr lang="ar-SA" sz="3200" dirty="0" smtClean="0">
                <a:solidFill>
                  <a:schemeClr val="accent2">
                    <a:lumMod val="75000"/>
                  </a:schemeClr>
                </a:solidFill>
              </a:rPr>
              <a:t/>
            </a:r>
            <a:br>
              <a:rPr lang="ar-SA" sz="3200" dirty="0" smtClean="0">
                <a:solidFill>
                  <a:schemeClr val="accent2">
                    <a:lumMod val="75000"/>
                  </a:schemeClr>
                </a:solidFill>
              </a:rPr>
            </a:br>
            <a:r>
              <a:rPr lang="ar-SA" sz="3200" dirty="0" smtClean="0">
                <a:solidFill>
                  <a:schemeClr val="accent2">
                    <a:lumMod val="75000"/>
                  </a:schemeClr>
                </a:solidFill>
              </a:rPr>
              <a:t/>
            </a:r>
            <a:br>
              <a:rPr lang="ar-SA" sz="3200" dirty="0" smtClean="0">
                <a:solidFill>
                  <a:schemeClr val="accent2">
                    <a:lumMod val="75000"/>
                  </a:schemeClr>
                </a:solidFill>
              </a:rPr>
            </a:br>
            <a:r>
              <a:rPr lang="ar-SA" sz="3200" dirty="0" smtClean="0">
                <a:solidFill>
                  <a:schemeClr val="accent2">
                    <a:lumMod val="75000"/>
                  </a:schemeClr>
                </a:solidFill>
              </a:rPr>
              <a:t/>
            </a:r>
            <a:br>
              <a:rPr lang="ar-SA" sz="3200" dirty="0" smtClean="0">
                <a:solidFill>
                  <a:schemeClr val="accent2">
                    <a:lumMod val="75000"/>
                  </a:schemeClr>
                </a:solidFill>
              </a:rPr>
            </a:br>
            <a:r>
              <a:rPr lang="ar-SA" sz="3200" dirty="0" smtClean="0">
                <a:solidFill>
                  <a:schemeClr val="accent2">
                    <a:lumMod val="75000"/>
                  </a:schemeClr>
                </a:solidFill>
              </a:rPr>
              <a:t/>
            </a:r>
            <a:br>
              <a:rPr lang="ar-SA" sz="3200" dirty="0" smtClean="0">
                <a:solidFill>
                  <a:schemeClr val="accent2">
                    <a:lumMod val="75000"/>
                  </a:schemeClr>
                </a:solidFill>
              </a:rPr>
            </a:br>
            <a:r>
              <a:rPr lang="ar-SA" sz="3200" dirty="0" smtClean="0">
                <a:solidFill>
                  <a:schemeClr val="accent2">
                    <a:lumMod val="75000"/>
                  </a:schemeClr>
                </a:solidFill>
              </a:rPr>
              <a:t/>
            </a:r>
            <a:br>
              <a:rPr lang="ar-SA" sz="3200" dirty="0" smtClean="0">
                <a:solidFill>
                  <a:schemeClr val="accent2">
                    <a:lumMod val="75000"/>
                  </a:schemeClr>
                </a:solidFill>
              </a:rPr>
            </a:br>
            <a:endParaRPr lang="ar-SA" sz="3200" dirty="0">
              <a:solidFill>
                <a:schemeClr val="accent2">
                  <a:lumMod val="75000"/>
                </a:schemeClr>
              </a:solidFill>
            </a:endParaRPr>
          </a:p>
        </p:txBody>
      </p:sp>
      <p:sp>
        <p:nvSpPr>
          <p:cNvPr id="3" name="شكل بيضاوي 2"/>
          <p:cNvSpPr/>
          <p:nvPr/>
        </p:nvSpPr>
        <p:spPr>
          <a:xfrm>
            <a:off x="6858016" y="3286124"/>
            <a:ext cx="1643074" cy="114300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tx1"/>
                </a:solidFill>
              </a:rPr>
              <a:t>التعريف بالحق وتقسيماته</a:t>
            </a:r>
            <a:endParaRPr lang="ar-SA" b="1" dirty="0">
              <a:solidFill>
                <a:schemeClr val="tx1"/>
              </a:solidFill>
            </a:endParaRPr>
          </a:p>
        </p:txBody>
      </p:sp>
      <p:sp>
        <p:nvSpPr>
          <p:cNvPr id="4" name="شكل بيضاوي 3"/>
          <p:cNvSpPr/>
          <p:nvPr/>
        </p:nvSpPr>
        <p:spPr>
          <a:xfrm>
            <a:off x="4786314" y="3286124"/>
            <a:ext cx="1643074" cy="114300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err="1" smtClean="0">
                <a:solidFill>
                  <a:schemeClr val="tx1"/>
                </a:solidFill>
              </a:rPr>
              <a:t>اشخاص</a:t>
            </a:r>
            <a:r>
              <a:rPr lang="ar-SA" b="1" dirty="0" smtClean="0">
                <a:solidFill>
                  <a:schemeClr val="tx1"/>
                </a:solidFill>
              </a:rPr>
              <a:t> الحق</a:t>
            </a:r>
            <a:endParaRPr lang="ar-SA" b="1" dirty="0">
              <a:solidFill>
                <a:schemeClr val="tx1"/>
              </a:solidFill>
            </a:endParaRPr>
          </a:p>
        </p:txBody>
      </p:sp>
      <p:sp>
        <p:nvSpPr>
          <p:cNvPr id="5" name="شكل بيضاوي 4"/>
          <p:cNvSpPr/>
          <p:nvPr/>
        </p:nvSpPr>
        <p:spPr>
          <a:xfrm>
            <a:off x="2786050" y="3357562"/>
            <a:ext cx="1643074" cy="114300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tx1"/>
                </a:solidFill>
              </a:rPr>
              <a:t>محل الحق</a:t>
            </a:r>
            <a:endParaRPr lang="ar-SA" b="1" dirty="0">
              <a:solidFill>
                <a:schemeClr val="tx1"/>
              </a:solidFill>
            </a:endParaRPr>
          </a:p>
        </p:txBody>
      </p:sp>
      <p:sp>
        <p:nvSpPr>
          <p:cNvPr id="6" name="شكل بيضاوي 5"/>
          <p:cNvSpPr/>
          <p:nvPr/>
        </p:nvSpPr>
        <p:spPr>
          <a:xfrm>
            <a:off x="714348" y="3357562"/>
            <a:ext cx="1643074" cy="114300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tx1"/>
                </a:solidFill>
              </a:rPr>
              <a:t>مصادر الحق</a:t>
            </a:r>
            <a:endParaRPr lang="ar-SA" b="1" dirty="0">
              <a:solidFill>
                <a:schemeClr val="tx1"/>
              </a:solidFill>
            </a:endParaRPr>
          </a:p>
        </p:txBody>
      </p:sp>
      <p:sp>
        <p:nvSpPr>
          <p:cNvPr id="7" name="شكل بيضاوي 6"/>
          <p:cNvSpPr/>
          <p:nvPr/>
        </p:nvSpPr>
        <p:spPr>
          <a:xfrm>
            <a:off x="3571868" y="4929198"/>
            <a:ext cx="1643074" cy="114300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tx1"/>
                </a:solidFill>
              </a:rPr>
              <a:t>استعمال الحق</a:t>
            </a:r>
            <a:endParaRPr lang="ar-SA" b="1" dirty="0">
              <a:solidFill>
                <a:schemeClr val="tx1"/>
              </a:solidFill>
            </a:endParaRPr>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1</a:t>
            </a:fld>
            <a:endParaRPr lang="ar-SA"/>
          </a:p>
        </p:txBody>
      </p:sp>
    </p:spTree>
    <p:extLst>
      <p:ext uri="{BB962C8B-B14F-4D97-AF65-F5344CB8AC3E}">
        <p14:creationId xmlns:p14="http://schemas.microsoft.com/office/powerpoint/2010/main" val="20979476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000240"/>
            <a:ext cx="8229600" cy="4643470"/>
          </a:xfrm>
        </p:spPr>
        <p:txBody>
          <a:bodyPr>
            <a:normAutofit/>
          </a:bodyPr>
          <a:lstStyle/>
          <a:p>
            <a:pPr algn="r"/>
            <a:r>
              <a:rPr lang="ar-SA" sz="2800" dirty="0" smtClean="0">
                <a:solidFill>
                  <a:schemeClr val="accent2">
                    <a:lumMod val="75000"/>
                  </a:schemeClr>
                </a:solidFill>
              </a:rPr>
              <a:t>تعريف الحق:</a:t>
            </a:r>
            <a:r>
              <a:rPr lang="ar-SA" sz="2400" dirty="0" smtClean="0">
                <a:solidFill>
                  <a:schemeClr val="tx1"/>
                </a:solidFill>
              </a:rPr>
              <a:t/>
            </a:r>
            <a:br>
              <a:rPr lang="ar-SA" sz="2400" dirty="0" smtClean="0">
                <a:solidFill>
                  <a:schemeClr val="tx1"/>
                </a:solidFill>
              </a:rPr>
            </a:br>
            <a:r>
              <a:rPr lang="ar-SA" sz="2400" dirty="0" smtClean="0">
                <a:solidFill>
                  <a:schemeClr val="tx1"/>
                </a:solidFill>
              </a:rPr>
              <a:t/>
            </a:r>
            <a:br>
              <a:rPr lang="ar-SA" sz="2400" dirty="0" smtClean="0">
                <a:solidFill>
                  <a:schemeClr val="tx1"/>
                </a:solidFill>
              </a:rPr>
            </a:br>
            <a:r>
              <a:rPr lang="ar-SA" sz="2400" dirty="0" smtClean="0">
                <a:solidFill>
                  <a:schemeClr val="tx1"/>
                </a:solidFill>
              </a:rPr>
              <a:t>تعددت الاتجاهات </a:t>
            </a:r>
            <a:r>
              <a:rPr lang="ar-SA" sz="2400" dirty="0" err="1" smtClean="0">
                <a:solidFill>
                  <a:schemeClr val="tx1"/>
                </a:solidFill>
              </a:rPr>
              <a:t>الفقهيه</a:t>
            </a:r>
            <a:r>
              <a:rPr lang="ar-SA" sz="2400" dirty="0" smtClean="0">
                <a:solidFill>
                  <a:schemeClr val="tx1"/>
                </a:solidFill>
              </a:rPr>
              <a:t> في تعريف الحق، وتشعب القول في هذه </a:t>
            </a:r>
            <a:r>
              <a:rPr lang="ar-SA" sz="2400" dirty="0" err="1" smtClean="0">
                <a:solidFill>
                  <a:schemeClr val="tx1"/>
                </a:solidFill>
              </a:rPr>
              <a:t>المسأله</a:t>
            </a:r>
            <a:r>
              <a:rPr lang="ar-SA" sz="2400" dirty="0" smtClean="0">
                <a:solidFill>
                  <a:schemeClr val="tx1"/>
                </a:solidFill>
              </a:rPr>
              <a:t> غير </a:t>
            </a:r>
            <a:r>
              <a:rPr lang="ar-SA" sz="2400" dirty="0" err="1" smtClean="0">
                <a:solidFill>
                  <a:schemeClr val="tx1"/>
                </a:solidFill>
              </a:rPr>
              <a:t>اننا</a:t>
            </a:r>
            <a:r>
              <a:rPr lang="ar-SA" sz="2400" dirty="0" smtClean="0">
                <a:solidFill>
                  <a:schemeClr val="tx1"/>
                </a:solidFill>
              </a:rPr>
              <a:t> لن نأتي على تفصيل كل مسائل الجدل الفقهي فيها، ولكننا سنجمل هذه التعريفات بردها الى ثلاثة اتجاهات رئيسيه.</a:t>
            </a:r>
            <a:br>
              <a:rPr lang="ar-SA" sz="2400" dirty="0" smtClean="0">
                <a:solidFill>
                  <a:schemeClr val="tx1"/>
                </a:solidFill>
              </a:rPr>
            </a:br>
            <a:r>
              <a:rPr lang="ar-SA" sz="2400" dirty="0" smtClean="0">
                <a:solidFill>
                  <a:schemeClr val="tx1"/>
                </a:solidFill>
              </a:rPr>
              <a:t/>
            </a:r>
            <a:br>
              <a:rPr lang="ar-SA" sz="2400" dirty="0" smtClean="0">
                <a:solidFill>
                  <a:schemeClr val="tx1"/>
                </a:solidFill>
              </a:rPr>
            </a:br>
            <a:r>
              <a:rPr lang="ar-SA" sz="2400" dirty="0" smtClean="0">
                <a:solidFill>
                  <a:schemeClr val="tx1"/>
                </a:solidFill>
              </a:rPr>
              <a:t/>
            </a:r>
            <a:br>
              <a:rPr lang="ar-SA" sz="2400" dirty="0" smtClean="0">
                <a:solidFill>
                  <a:schemeClr val="tx1"/>
                </a:solidFill>
              </a:rPr>
            </a:br>
            <a:r>
              <a:rPr lang="ar-SA" sz="2400" dirty="0" smtClean="0">
                <a:solidFill>
                  <a:schemeClr val="tx1"/>
                </a:solidFill>
              </a:rPr>
              <a:t/>
            </a:r>
            <a:br>
              <a:rPr lang="ar-SA" sz="2400" dirty="0" smtClean="0">
                <a:solidFill>
                  <a:schemeClr val="tx1"/>
                </a:solidFill>
              </a:rPr>
            </a:br>
            <a:endParaRPr lang="ar-SA" sz="2400" dirty="0">
              <a:solidFill>
                <a:schemeClr val="tx1"/>
              </a:solidFill>
            </a:endParaRPr>
          </a:p>
        </p:txBody>
      </p:sp>
      <p:sp>
        <p:nvSpPr>
          <p:cNvPr id="3" name="شكل بيضاوي 2"/>
          <p:cNvSpPr/>
          <p:nvPr/>
        </p:nvSpPr>
        <p:spPr>
          <a:xfrm>
            <a:off x="6286512" y="4857760"/>
            <a:ext cx="1500198" cy="928694"/>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tx1"/>
                </a:solidFill>
              </a:rPr>
              <a:t>الاتجاه الشخصي</a:t>
            </a:r>
            <a:endParaRPr lang="ar-SA" b="1" dirty="0">
              <a:solidFill>
                <a:schemeClr val="tx1"/>
              </a:solidFill>
            </a:endParaRPr>
          </a:p>
        </p:txBody>
      </p:sp>
      <p:sp>
        <p:nvSpPr>
          <p:cNvPr id="4" name="شكل بيضاوي 3"/>
          <p:cNvSpPr/>
          <p:nvPr/>
        </p:nvSpPr>
        <p:spPr>
          <a:xfrm>
            <a:off x="4214810" y="4857760"/>
            <a:ext cx="1500198" cy="928694"/>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tx1"/>
                </a:solidFill>
              </a:rPr>
              <a:t>الاتجاه الموضوعي</a:t>
            </a:r>
            <a:endParaRPr lang="ar-SA" b="1" dirty="0">
              <a:solidFill>
                <a:schemeClr val="tx1"/>
              </a:solidFill>
            </a:endParaRPr>
          </a:p>
        </p:txBody>
      </p:sp>
      <p:sp>
        <p:nvSpPr>
          <p:cNvPr id="5" name="شكل بيضاوي 4"/>
          <p:cNvSpPr/>
          <p:nvPr/>
        </p:nvSpPr>
        <p:spPr>
          <a:xfrm>
            <a:off x="2214546" y="4786322"/>
            <a:ext cx="1500198" cy="928694"/>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tx1"/>
                </a:solidFill>
              </a:rPr>
              <a:t>الاتجاه المختلط</a:t>
            </a:r>
            <a:endParaRPr lang="ar-SA" b="1" dirty="0">
              <a:solidFill>
                <a:schemeClr val="tx1"/>
              </a:solidFill>
            </a:endParaRPr>
          </a:p>
        </p:txBody>
      </p:sp>
      <p:pic>
        <p:nvPicPr>
          <p:cNvPr id="6" name="صورة 5"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7" name="عنصر نائب لرقم الشريحة 6"/>
          <p:cNvSpPr>
            <a:spLocks noGrp="1"/>
          </p:cNvSpPr>
          <p:nvPr>
            <p:ph type="sldNum" sz="quarter" idx="12"/>
          </p:nvPr>
        </p:nvSpPr>
        <p:spPr/>
        <p:txBody>
          <a:bodyPr/>
          <a:lstStyle/>
          <a:p>
            <a:fld id="{0B34F065-1154-456A-91E3-76DE8E75E17B}" type="slidenum">
              <a:rPr lang="ar-SA" smtClean="0"/>
              <a:pPr/>
              <a:t>2</a:t>
            </a:fld>
            <a:endParaRPr lang="ar-SA"/>
          </a:p>
        </p:txBody>
      </p:sp>
    </p:spTree>
    <p:extLst>
      <p:ext uri="{BB962C8B-B14F-4D97-AF65-F5344CB8AC3E}">
        <p14:creationId xmlns:p14="http://schemas.microsoft.com/office/powerpoint/2010/main" val="41380768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43116"/>
            <a:ext cx="8229600" cy="4500594"/>
          </a:xfrm>
        </p:spPr>
        <p:txBody>
          <a:bodyPr>
            <a:normAutofit/>
          </a:bodyPr>
          <a:lstStyle/>
          <a:p>
            <a:pPr algn="r"/>
            <a:r>
              <a:rPr lang="ar-SA" sz="2800" u="sng" dirty="0" err="1" smtClean="0">
                <a:solidFill>
                  <a:schemeClr val="accent2">
                    <a:lumMod val="75000"/>
                  </a:schemeClr>
                </a:solidFill>
              </a:rPr>
              <a:t>اولا</a:t>
            </a:r>
            <a:r>
              <a:rPr lang="ar-SA" sz="2800" u="sng" dirty="0" smtClean="0">
                <a:solidFill>
                  <a:schemeClr val="accent2">
                    <a:lumMod val="75000"/>
                  </a:schemeClr>
                </a:solidFill>
              </a:rPr>
              <a:t>:الاتجاه الموضوعي.</a:t>
            </a:r>
            <a:r>
              <a:rPr lang="ar-SA" sz="2800" dirty="0" smtClean="0">
                <a:solidFill>
                  <a:schemeClr val="tx1"/>
                </a:solidFill>
              </a:rPr>
              <a:t/>
            </a:r>
            <a:br>
              <a:rPr lang="ar-SA" sz="2800" dirty="0" smtClean="0">
                <a:solidFill>
                  <a:schemeClr val="tx1"/>
                </a:solidFill>
              </a:rPr>
            </a:br>
            <a:r>
              <a:rPr lang="ar-SA" sz="2800" dirty="0" smtClean="0">
                <a:solidFill>
                  <a:schemeClr val="tx1"/>
                </a:solidFill>
              </a:rPr>
              <a:t/>
            </a:r>
            <a:br>
              <a:rPr lang="ar-SA" sz="2800" dirty="0" smtClean="0">
                <a:solidFill>
                  <a:schemeClr val="tx1"/>
                </a:solidFill>
              </a:rPr>
            </a:br>
            <a:r>
              <a:rPr lang="ar-SA" sz="2800" dirty="0" smtClean="0">
                <a:solidFill>
                  <a:schemeClr val="tx1"/>
                </a:solidFill>
              </a:rPr>
              <a:t>ينظر </a:t>
            </a:r>
            <a:r>
              <a:rPr lang="ar-SA" sz="2800" dirty="0" err="1" smtClean="0">
                <a:solidFill>
                  <a:schemeClr val="tx1"/>
                </a:solidFill>
              </a:rPr>
              <a:t>اصحاب</a:t>
            </a:r>
            <a:r>
              <a:rPr lang="ar-SA" sz="2800" dirty="0" smtClean="0">
                <a:solidFill>
                  <a:schemeClr val="tx1"/>
                </a:solidFill>
              </a:rPr>
              <a:t> هذا الاتجاه للحق من خلال </a:t>
            </a:r>
            <a:r>
              <a:rPr lang="ar-SA" sz="2800" dirty="0" err="1" smtClean="0">
                <a:solidFill>
                  <a:schemeClr val="tx1"/>
                </a:solidFill>
              </a:rPr>
              <a:t>الغايه</a:t>
            </a:r>
            <a:r>
              <a:rPr lang="ar-SA" sz="2800" dirty="0" smtClean="0">
                <a:solidFill>
                  <a:schemeClr val="tx1"/>
                </a:solidFill>
              </a:rPr>
              <a:t> منه. فيعرفونه بأنه ” مصلحه يحميها القانون ” .</a:t>
            </a:r>
            <a:br>
              <a:rPr lang="ar-SA" sz="2800" dirty="0" smtClean="0">
                <a:solidFill>
                  <a:schemeClr val="tx1"/>
                </a:solidFill>
              </a:rPr>
            </a:br>
            <a:r>
              <a:rPr lang="ar-SA" sz="2800" dirty="0" smtClean="0">
                <a:solidFill>
                  <a:schemeClr val="tx1"/>
                </a:solidFill>
              </a:rPr>
              <a:t>وواضح من التعريف انه يحلل الحق الى عنصرين:</a:t>
            </a:r>
            <a:br>
              <a:rPr lang="ar-SA" sz="2800" dirty="0" smtClean="0">
                <a:solidFill>
                  <a:schemeClr val="tx1"/>
                </a:solidFill>
              </a:rPr>
            </a:b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3</a:t>
            </a:fld>
            <a:endParaRPr lang="ar-SA"/>
          </a:p>
        </p:txBody>
      </p:sp>
    </p:spTree>
    <p:extLst>
      <p:ext uri="{BB962C8B-B14F-4D97-AF65-F5344CB8AC3E}">
        <p14:creationId xmlns:p14="http://schemas.microsoft.com/office/powerpoint/2010/main" val="41841480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500174"/>
            <a:ext cx="8229600" cy="5143536"/>
          </a:xfrm>
        </p:spPr>
        <p:txBody>
          <a:bodyPr>
            <a:normAutofit/>
          </a:bodyPr>
          <a:lstStyle/>
          <a:p>
            <a:pPr algn="r"/>
            <a:r>
              <a:rPr lang="ar-SA" sz="2400" u="sng" dirty="0" smtClean="0">
                <a:solidFill>
                  <a:schemeClr val="tx1"/>
                </a:solidFill>
              </a:rPr>
              <a:t>- عنصر موضوعي: </a:t>
            </a:r>
            <a:r>
              <a:rPr lang="ar-SA" sz="2400" dirty="0" smtClean="0">
                <a:solidFill>
                  <a:schemeClr val="tx1"/>
                </a:solidFill>
              </a:rPr>
              <a:t>وهو </a:t>
            </a:r>
            <a:r>
              <a:rPr lang="ar-SA" sz="2400" dirty="0" err="1" smtClean="0">
                <a:solidFill>
                  <a:schemeClr val="tx1"/>
                </a:solidFill>
              </a:rPr>
              <a:t>المصلحه</a:t>
            </a:r>
            <a:r>
              <a:rPr lang="ar-SA" sz="2400" dirty="0" smtClean="0">
                <a:solidFill>
                  <a:schemeClr val="tx1"/>
                </a:solidFill>
              </a:rPr>
              <a:t> </a:t>
            </a:r>
            <a:r>
              <a:rPr lang="ar-SA" sz="2400" dirty="0" err="1" smtClean="0">
                <a:solidFill>
                  <a:schemeClr val="tx1"/>
                </a:solidFill>
              </a:rPr>
              <a:t>او</a:t>
            </a:r>
            <a:r>
              <a:rPr lang="ar-SA" sz="2400" dirty="0" smtClean="0">
                <a:solidFill>
                  <a:schemeClr val="tx1"/>
                </a:solidFill>
              </a:rPr>
              <a:t> جوهر الحق، حيث </a:t>
            </a:r>
            <a:r>
              <a:rPr lang="ar-SA" sz="2400" dirty="0" err="1" smtClean="0">
                <a:solidFill>
                  <a:schemeClr val="tx1"/>
                </a:solidFill>
              </a:rPr>
              <a:t>ان</a:t>
            </a:r>
            <a:r>
              <a:rPr lang="ar-SA" sz="2400" dirty="0" smtClean="0">
                <a:solidFill>
                  <a:schemeClr val="tx1"/>
                </a:solidFill>
              </a:rPr>
              <a:t> الاراده لا تنشط – كما هو معلوم – </a:t>
            </a:r>
            <a:r>
              <a:rPr lang="ar-SA" sz="2400" dirty="0" err="1" smtClean="0">
                <a:solidFill>
                  <a:schemeClr val="tx1"/>
                </a:solidFill>
              </a:rPr>
              <a:t>الا</a:t>
            </a:r>
            <a:r>
              <a:rPr lang="ar-SA" sz="2400" dirty="0" smtClean="0">
                <a:solidFill>
                  <a:schemeClr val="tx1"/>
                </a:solidFill>
              </a:rPr>
              <a:t> لتحقيق مصلحه </a:t>
            </a:r>
            <a:r>
              <a:rPr lang="ar-SA" sz="2400" dirty="0" err="1" smtClean="0">
                <a:solidFill>
                  <a:schemeClr val="tx1"/>
                </a:solidFill>
              </a:rPr>
              <a:t>او</a:t>
            </a:r>
            <a:r>
              <a:rPr lang="ar-SA" sz="2400" dirty="0" smtClean="0">
                <a:solidFill>
                  <a:schemeClr val="tx1"/>
                </a:solidFill>
              </a:rPr>
              <a:t> </a:t>
            </a:r>
            <a:r>
              <a:rPr lang="ar-SA" sz="2400" dirty="0" err="1" smtClean="0">
                <a:solidFill>
                  <a:schemeClr val="tx1"/>
                </a:solidFill>
              </a:rPr>
              <a:t>منفعه</a:t>
            </a:r>
            <a:r>
              <a:rPr lang="ar-SA" sz="2400" dirty="0" smtClean="0">
                <a:solidFill>
                  <a:schemeClr val="tx1"/>
                </a:solidFill>
              </a:rPr>
              <a:t>- ولا تقتصر </a:t>
            </a:r>
            <a:r>
              <a:rPr lang="ar-SA" sz="2400" dirty="0" err="1" smtClean="0">
                <a:solidFill>
                  <a:schemeClr val="tx1"/>
                </a:solidFill>
              </a:rPr>
              <a:t>المصلحه</a:t>
            </a:r>
            <a:r>
              <a:rPr lang="ar-SA" sz="2400" dirty="0" smtClean="0">
                <a:solidFill>
                  <a:schemeClr val="tx1"/>
                </a:solidFill>
              </a:rPr>
              <a:t> </a:t>
            </a:r>
            <a:r>
              <a:rPr lang="ar-SA" sz="2400" dirty="0" err="1" smtClean="0">
                <a:solidFill>
                  <a:schemeClr val="tx1"/>
                </a:solidFill>
              </a:rPr>
              <a:t>المقصوده</a:t>
            </a:r>
            <a:r>
              <a:rPr lang="ar-SA" sz="2400" dirty="0" smtClean="0">
                <a:solidFill>
                  <a:schemeClr val="tx1"/>
                </a:solidFill>
              </a:rPr>
              <a:t> هنا على </a:t>
            </a:r>
            <a:r>
              <a:rPr lang="ar-SA" sz="2400" dirty="0" err="1" smtClean="0">
                <a:solidFill>
                  <a:schemeClr val="tx1"/>
                </a:solidFill>
              </a:rPr>
              <a:t>المصلحه</a:t>
            </a:r>
            <a:r>
              <a:rPr lang="ar-SA" sz="2400" dirty="0" smtClean="0">
                <a:solidFill>
                  <a:schemeClr val="tx1"/>
                </a:solidFill>
              </a:rPr>
              <a:t> الماديه بل تشمل </a:t>
            </a:r>
            <a:r>
              <a:rPr lang="ar-SA" sz="2400" dirty="0" err="1" smtClean="0">
                <a:solidFill>
                  <a:schemeClr val="tx1"/>
                </a:solidFill>
              </a:rPr>
              <a:t>ايضا</a:t>
            </a:r>
            <a:r>
              <a:rPr lang="ar-SA" sz="2400" dirty="0" smtClean="0">
                <a:solidFill>
                  <a:schemeClr val="tx1"/>
                </a:solidFill>
              </a:rPr>
              <a:t> المصالح </a:t>
            </a:r>
            <a:r>
              <a:rPr lang="ar-SA" sz="2400" dirty="0" err="1" smtClean="0">
                <a:solidFill>
                  <a:schemeClr val="tx1"/>
                </a:solidFill>
              </a:rPr>
              <a:t>المعنويه</a:t>
            </a:r>
            <a:r>
              <a:rPr lang="ar-SA" sz="2400" dirty="0" smtClean="0">
                <a:solidFill>
                  <a:schemeClr val="tx1"/>
                </a:solidFill>
              </a:rPr>
              <a:t> </a:t>
            </a:r>
            <a:r>
              <a:rPr lang="ar-SA" sz="2400" dirty="0" err="1" smtClean="0">
                <a:solidFill>
                  <a:schemeClr val="tx1"/>
                </a:solidFill>
              </a:rPr>
              <a:t>كالحريه</a:t>
            </a:r>
            <a:r>
              <a:rPr lang="ar-SA" sz="2400" dirty="0" smtClean="0">
                <a:solidFill>
                  <a:schemeClr val="tx1"/>
                </a:solidFill>
              </a:rPr>
              <a:t> والشرف.</a:t>
            </a:r>
            <a:br>
              <a:rPr lang="ar-SA" sz="2400" dirty="0" smtClean="0">
                <a:solidFill>
                  <a:schemeClr val="tx1"/>
                </a:solidFill>
              </a:rPr>
            </a:br>
            <a:r>
              <a:rPr lang="ar-SA" sz="2400" u="sng" dirty="0" smtClean="0">
                <a:solidFill>
                  <a:schemeClr val="tx1"/>
                </a:solidFill>
              </a:rPr>
              <a:t>- عنصر شكلي : </a:t>
            </a:r>
            <a:r>
              <a:rPr lang="ar-SA" sz="2400" dirty="0" smtClean="0">
                <a:solidFill>
                  <a:schemeClr val="tx1"/>
                </a:solidFill>
              </a:rPr>
              <a:t>يمثل وسيلة </a:t>
            </a:r>
            <a:r>
              <a:rPr lang="ar-SA" sz="2400" dirty="0" err="1" smtClean="0">
                <a:solidFill>
                  <a:schemeClr val="tx1"/>
                </a:solidFill>
              </a:rPr>
              <a:t>الحمايه</a:t>
            </a:r>
            <a:r>
              <a:rPr lang="ar-SA" sz="2400" dirty="0" smtClean="0">
                <a:solidFill>
                  <a:schemeClr val="tx1"/>
                </a:solidFill>
              </a:rPr>
              <a:t>( الدعوى )بحيث يكون كل حق مقرونا بدعوى تكفل احترام عنصره الجوهري (</a:t>
            </a:r>
            <a:r>
              <a:rPr lang="ar-SA" sz="2400" dirty="0" err="1" smtClean="0">
                <a:solidFill>
                  <a:schemeClr val="tx1"/>
                </a:solidFill>
              </a:rPr>
              <a:t>المصلحه</a:t>
            </a:r>
            <a:r>
              <a:rPr lang="ar-SA" sz="2400" dirty="0" smtClean="0">
                <a:solidFill>
                  <a:schemeClr val="tx1"/>
                </a:solidFill>
              </a:rPr>
              <a:t>).</a:t>
            </a:r>
            <a:endParaRPr lang="ar-SA" sz="24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4</a:t>
            </a:fld>
            <a:endParaRPr lang="ar-SA"/>
          </a:p>
        </p:txBody>
      </p:sp>
    </p:spTree>
    <p:extLst>
      <p:ext uri="{BB962C8B-B14F-4D97-AF65-F5344CB8AC3E}">
        <p14:creationId xmlns:p14="http://schemas.microsoft.com/office/powerpoint/2010/main" val="3539804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500306"/>
            <a:ext cx="8229600" cy="4357694"/>
          </a:xfrm>
        </p:spPr>
        <p:txBody>
          <a:bodyPr>
            <a:normAutofit/>
          </a:bodyPr>
          <a:lstStyle/>
          <a:p>
            <a:pPr algn="r"/>
            <a:r>
              <a:rPr lang="ar-SA" sz="2800" dirty="0" smtClean="0">
                <a:solidFill>
                  <a:schemeClr val="accent2">
                    <a:lumMod val="75000"/>
                  </a:schemeClr>
                </a:solidFill>
              </a:rPr>
              <a:t>النقد الموجه لهذا الاتجاه:</a:t>
            </a:r>
            <a:r>
              <a:rPr lang="ar-SA" sz="2800" dirty="0" smtClean="0">
                <a:solidFill>
                  <a:schemeClr val="tx1"/>
                </a:solidFill>
              </a:rPr>
              <a:t/>
            </a:r>
            <a:br>
              <a:rPr lang="ar-SA" sz="2800" dirty="0" smtClean="0">
                <a:solidFill>
                  <a:schemeClr val="tx1"/>
                </a:solidFill>
              </a:rPr>
            </a:br>
            <a:r>
              <a:rPr lang="ar-SA" sz="2800" dirty="0" smtClean="0">
                <a:solidFill>
                  <a:schemeClr val="tx1"/>
                </a:solidFill>
              </a:rPr>
              <a:t>1- انه يعرف الحق </a:t>
            </a:r>
            <a:r>
              <a:rPr lang="ar-SA" sz="2800" dirty="0" err="1" smtClean="0">
                <a:solidFill>
                  <a:schemeClr val="tx1"/>
                </a:solidFill>
              </a:rPr>
              <a:t>بالغايه</a:t>
            </a:r>
            <a:r>
              <a:rPr lang="ar-SA" sz="2800" dirty="0" smtClean="0">
                <a:solidFill>
                  <a:schemeClr val="tx1"/>
                </a:solidFill>
              </a:rPr>
              <a:t> منه ( </a:t>
            </a:r>
            <a:r>
              <a:rPr lang="ar-SA" sz="2800" dirty="0" err="1" smtClean="0">
                <a:solidFill>
                  <a:schemeClr val="tx1"/>
                </a:solidFill>
              </a:rPr>
              <a:t>المصلحه</a:t>
            </a:r>
            <a:r>
              <a:rPr lang="ar-SA" sz="2800" dirty="0" smtClean="0">
                <a:solidFill>
                  <a:schemeClr val="tx1"/>
                </a:solidFill>
              </a:rPr>
              <a:t>) فيجعل من غاية الحق وهدفه </a:t>
            </a:r>
            <a:r>
              <a:rPr lang="ar-SA" sz="2800" dirty="0" err="1" smtClean="0">
                <a:solidFill>
                  <a:schemeClr val="tx1"/>
                </a:solidFill>
              </a:rPr>
              <a:t>اساسا</a:t>
            </a:r>
            <a:r>
              <a:rPr lang="ar-SA" sz="2800" dirty="0" smtClean="0">
                <a:solidFill>
                  <a:schemeClr val="tx1"/>
                </a:solidFill>
              </a:rPr>
              <a:t> له.</a:t>
            </a:r>
            <a:br>
              <a:rPr lang="ar-SA" sz="2800" dirty="0" smtClean="0">
                <a:solidFill>
                  <a:schemeClr val="tx1"/>
                </a:solidFill>
              </a:rPr>
            </a:br>
            <a:r>
              <a:rPr lang="ar-SA" sz="2800" dirty="0" smtClean="0">
                <a:solidFill>
                  <a:schemeClr val="tx1"/>
                </a:solidFill>
              </a:rPr>
              <a:t/>
            </a:r>
            <a:br>
              <a:rPr lang="ar-SA" sz="2800" dirty="0" smtClean="0">
                <a:solidFill>
                  <a:schemeClr val="tx1"/>
                </a:solidFill>
              </a:rPr>
            </a:br>
            <a:r>
              <a:rPr lang="ar-SA" sz="2800" dirty="0" smtClean="0">
                <a:solidFill>
                  <a:schemeClr val="tx1"/>
                </a:solidFill>
              </a:rPr>
              <a:t>2- انه جعل من الدعوى التي هي وسيلة حماية الحق شرطا لوجوده. فالحق لدى </a:t>
            </a:r>
            <a:r>
              <a:rPr lang="ar-SA" sz="2800" dirty="0" err="1" smtClean="0">
                <a:solidFill>
                  <a:schemeClr val="tx1"/>
                </a:solidFill>
              </a:rPr>
              <a:t>اصحاب</a:t>
            </a:r>
            <a:r>
              <a:rPr lang="ar-SA" sz="2800" dirty="0" smtClean="0">
                <a:solidFill>
                  <a:schemeClr val="tx1"/>
                </a:solidFill>
              </a:rPr>
              <a:t> هذا الاتجاه </a:t>
            </a:r>
            <a:r>
              <a:rPr lang="ar-SA" sz="2800" dirty="0" err="1" smtClean="0">
                <a:solidFill>
                  <a:schemeClr val="tx1"/>
                </a:solidFill>
              </a:rPr>
              <a:t>لايعتبر</a:t>
            </a:r>
            <a:r>
              <a:rPr lang="ar-SA" sz="2800" dirty="0" smtClean="0">
                <a:solidFill>
                  <a:schemeClr val="tx1"/>
                </a:solidFill>
              </a:rPr>
              <a:t> حقا </a:t>
            </a:r>
            <a:r>
              <a:rPr lang="ar-SA" sz="2800" dirty="0" err="1" smtClean="0">
                <a:solidFill>
                  <a:schemeClr val="tx1"/>
                </a:solidFill>
              </a:rPr>
              <a:t>الا</a:t>
            </a:r>
            <a:r>
              <a:rPr lang="ar-SA" sz="2800" dirty="0" smtClean="0">
                <a:solidFill>
                  <a:schemeClr val="tx1"/>
                </a:solidFill>
              </a:rPr>
              <a:t> إذا تقررت له </a:t>
            </a:r>
            <a:r>
              <a:rPr lang="ar-SA" sz="2800" dirty="0" err="1" smtClean="0">
                <a:solidFill>
                  <a:schemeClr val="tx1"/>
                </a:solidFill>
              </a:rPr>
              <a:t>حمايه</a:t>
            </a:r>
            <a:r>
              <a:rPr lang="ar-SA" sz="2800" dirty="0" smtClean="0">
                <a:solidFill>
                  <a:schemeClr val="tx1"/>
                </a:solidFill>
              </a:rPr>
              <a:t> قانونيه.</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5</a:t>
            </a:fld>
            <a:endParaRPr lang="ar-SA"/>
          </a:p>
        </p:txBody>
      </p:sp>
    </p:spTree>
    <p:extLst>
      <p:ext uri="{BB962C8B-B14F-4D97-AF65-F5344CB8AC3E}">
        <p14:creationId xmlns:p14="http://schemas.microsoft.com/office/powerpoint/2010/main" val="28287673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43116"/>
            <a:ext cx="8229600" cy="4429156"/>
          </a:xfrm>
        </p:spPr>
        <p:txBody>
          <a:bodyPr>
            <a:normAutofit/>
          </a:bodyPr>
          <a:lstStyle/>
          <a:p>
            <a:pPr algn="r"/>
            <a:r>
              <a:rPr lang="ar-SA" sz="2800" u="sng" dirty="0" smtClean="0">
                <a:solidFill>
                  <a:schemeClr val="accent2">
                    <a:lumMod val="75000"/>
                  </a:schemeClr>
                </a:solidFill>
              </a:rPr>
              <a:t>ثانيا:الاتجاه الشخصي .</a:t>
            </a:r>
            <a:r>
              <a:rPr lang="ar-SA" sz="2800" dirty="0" smtClean="0">
                <a:solidFill>
                  <a:schemeClr val="tx1"/>
                </a:solidFill>
              </a:rPr>
              <a:t/>
            </a:r>
            <a:br>
              <a:rPr lang="ar-SA" sz="2800" dirty="0" smtClean="0">
                <a:solidFill>
                  <a:schemeClr val="tx1"/>
                </a:solidFill>
              </a:rPr>
            </a:br>
            <a:r>
              <a:rPr lang="ar-SA" sz="2800" dirty="0" smtClean="0">
                <a:solidFill>
                  <a:schemeClr val="tx1"/>
                </a:solidFill>
              </a:rPr>
              <a:t/>
            </a:r>
            <a:br>
              <a:rPr lang="ar-SA" sz="2800" dirty="0" smtClean="0">
                <a:solidFill>
                  <a:schemeClr val="tx1"/>
                </a:solidFill>
              </a:rPr>
            </a:br>
            <a:r>
              <a:rPr lang="ar-SA" sz="2800" dirty="0" smtClean="0">
                <a:solidFill>
                  <a:schemeClr val="tx1"/>
                </a:solidFill>
              </a:rPr>
              <a:t>ينظر </a:t>
            </a:r>
            <a:r>
              <a:rPr lang="ar-SA" sz="2800" dirty="0" err="1" smtClean="0">
                <a:solidFill>
                  <a:schemeClr val="tx1"/>
                </a:solidFill>
              </a:rPr>
              <a:t>اصحاب</a:t>
            </a:r>
            <a:r>
              <a:rPr lang="ar-SA" sz="2800" dirty="0" smtClean="0">
                <a:solidFill>
                  <a:schemeClr val="tx1"/>
                </a:solidFill>
              </a:rPr>
              <a:t> هذا الاتجاه للحق من خلال صاحبه – فيعرفونه – بأنه :</a:t>
            </a:r>
            <a:br>
              <a:rPr lang="ar-SA" sz="2800" dirty="0" smtClean="0">
                <a:solidFill>
                  <a:schemeClr val="tx1"/>
                </a:solidFill>
              </a:rPr>
            </a:br>
            <a:r>
              <a:rPr lang="ar-SA" sz="2800" dirty="0" smtClean="0">
                <a:solidFill>
                  <a:schemeClr val="tx1"/>
                </a:solidFill>
              </a:rPr>
              <a:t>سلطة </a:t>
            </a:r>
            <a:r>
              <a:rPr lang="ar-SA" sz="2800" dirty="0" err="1" smtClean="0">
                <a:solidFill>
                  <a:schemeClr val="tx1"/>
                </a:solidFill>
              </a:rPr>
              <a:t>إراديه</a:t>
            </a:r>
            <a:r>
              <a:rPr lang="ar-SA" sz="2800" dirty="0" smtClean="0">
                <a:solidFill>
                  <a:schemeClr val="tx1"/>
                </a:solidFill>
              </a:rPr>
              <a:t> يخولها القانون لشخص من </a:t>
            </a:r>
            <a:r>
              <a:rPr lang="ar-SA" sz="2800" dirty="0" err="1" smtClean="0">
                <a:solidFill>
                  <a:schemeClr val="tx1"/>
                </a:solidFill>
              </a:rPr>
              <a:t>الاشخاص</a:t>
            </a:r>
            <a:r>
              <a:rPr lang="ar-SA" sz="2800" dirty="0" smtClean="0">
                <a:solidFill>
                  <a:schemeClr val="tx1"/>
                </a:solidFill>
              </a:rPr>
              <a:t> في نطاق معلوم. </a:t>
            </a:r>
            <a:r>
              <a:rPr lang="ar-SA" sz="2800" dirty="0" err="1" smtClean="0">
                <a:solidFill>
                  <a:schemeClr val="tx1"/>
                </a:solidFill>
              </a:rPr>
              <a:t>او</a:t>
            </a:r>
            <a:r>
              <a:rPr lang="ar-SA" sz="2800" dirty="0" smtClean="0">
                <a:solidFill>
                  <a:schemeClr val="tx1"/>
                </a:solidFill>
              </a:rPr>
              <a:t> </a:t>
            </a:r>
            <a:r>
              <a:rPr lang="ar-SA" sz="2800" dirty="0" err="1" smtClean="0">
                <a:solidFill>
                  <a:schemeClr val="tx1"/>
                </a:solidFill>
              </a:rPr>
              <a:t>ان</a:t>
            </a:r>
            <a:r>
              <a:rPr lang="ar-SA" sz="2800" dirty="0" smtClean="0">
                <a:solidFill>
                  <a:schemeClr val="tx1"/>
                </a:solidFill>
              </a:rPr>
              <a:t> لهذا الشخص ( صاحب الحق ) ” </a:t>
            </a:r>
            <a:r>
              <a:rPr lang="ar-SA" sz="2800" dirty="0" err="1" smtClean="0">
                <a:solidFill>
                  <a:schemeClr val="tx1"/>
                </a:solidFill>
              </a:rPr>
              <a:t>إراده</a:t>
            </a:r>
            <a:r>
              <a:rPr lang="ar-SA" sz="2800" dirty="0" smtClean="0">
                <a:solidFill>
                  <a:schemeClr val="tx1"/>
                </a:solidFill>
              </a:rPr>
              <a:t> </a:t>
            </a:r>
            <a:r>
              <a:rPr lang="ar-SA" sz="2800" dirty="0" err="1" smtClean="0">
                <a:solidFill>
                  <a:schemeClr val="tx1"/>
                </a:solidFill>
              </a:rPr>
              <a:t>مهيمنه</a:t>
            </a:r>
            <a:r>
              <a:rPr lang="ar-SA" sz="2800" dirty="0" smtClean="0">
                <a:solidFill>
                  <a:schemeClr val="tx1"/>
                </a:solidFill>
              </a:rPr>
              <a:t> في نطاق محدد“.</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6</a:t>
            </a:fld>
            <a:endParaRPr lang="ar-SA"/>
          </a:p>
        </p:txBody>
      </p:sp>
    </p:spTree>
    <p:extLst>
      <p:ext uri="{BB962C8B-B14F-4D97-AF65-F5344CB8AC3E}">
        <p14:creationId xmlns:p14="http://schemas.microsoft.com/office/powerpoint/2010/main" val="16463557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43116"/>
            <a:ext cx="8229600" cy="4500594"/>
          </a:xfrm>
        </p:spPr>
        <p:txBody>
          <a:bodyPr>
            <a:normAutofit/>
          </a:bodyPr>
          <a:lstStyle/>
          <a:p>
            <a:pPr algn="r"/>
            <a:r>
              <a:rPr lang="ar-SA" sz="2800" dirty="0" smtClean="0">
                <a:solidFill>
                  <a:schemeClr val="accent2">
                    <a:lumMod val="75000"/>
                  </a:schemeClr>
                </a:solidFill>
              </a:rPr>
              <a:t>النقد الموجه لهذا الاتجاه: </a:t>
            </a:r>
            <a:br>
              <a:rPr lang="ar-SA" sz="2800" dirty="0" smtClean="0">
                <a:solidFill>
                  <a:schemeClr val="accent2">
                    <a:lumMod val="75000"/>
                  </a:schemeClr>
                </a:solidFill>
              </a:rPr>
            </a:br>
            <a:r>
              <a:rPr lang="ar-SA" sz="2800" dirty="0" smtClean="0">
                <a:solidFill>
                  <a:schemeClr val="accent2">
                    <a:lumMod val="75000"/>
                  </a:schemeClr>
                </a:solidFill>
              </a:rPr>
              <a:t/>
            </a:r>
            <a:br>
              <a:rPr lang="ar-SA" sz="2800" dirty="0" smtClean="0">
                <a:solidFill>
                  <a:schemeClr val="accent2">
                    <a:lumMod val="75000"/>
                  </a:schemeClr>
                </a:solidFill>
              </a:rPr>
            </a:br>
            <a:r>
              <a:rPr lang="ar-SA" sz="2800" dirty="0" smtClean="0">
                <a:solidFill>
                  <a:schemeClr val="tx1"/>
                </a:solidFill>
              </a:rPr>
              <a:t>- اتصال هذا الاتجاه بالمذهب الفردي الذي يجعل من الفرد غاية القانون </a:t>
            </a:r>
            <a:r>
              <a:rPr lang="ar-SA" sz="2800" dirty="0" err="1" smtClean="0">
                <a:solidFill>
                  <a:schemeClr val="tx1"/>
                </a:solidFill>
              </a:rPr>
              <a:t>النهائيه</a:t>
            </a:r>
            <a:r>
              <a:rPr lang="ar-SA" sz="2800" dirty="0" smtClean="0">
                <a:solidFill>
                  <a:schemeClr val="tx1"/>
                </a:solidFill>
              </a:rPr>
              <a:t>.</a:t>
            </a:r>
            <a:br>
              <a:rPr lang="ar-SA" sz="2800" dirty="0" smtClean="0">
                <a:solidFill>
                  <a:schemeClr val="tx1"/>
                </a:solidFill>
              </a:rPr>
            </a:br>
            <a:r>
              <a:rPr lang="ar-SA" sz="2800" dirty="0" smtClean="0">
                <a:solidFill>
                  <a:schemeClr val="tx1"/>
                </a:solidFill>
              </a:rPr>
              <a:t/>
            </a:r>
            <a:br>
              <a:rPr lang="ar-SA" sz="2800" dirty="0" smtClean="0">
                <a:solidFill>
                  <a:schemeClr val="tx1"/>
                </a:solidFill>
              </a:rPr>
            </a:br>
            <a:r>
              <a:rPr lang="ar-SA" sz="2800" dirty="0" smtClean="0">
                <a:solidFill>
                  <a:schemeClr val="tx1"/>
                </a:solidFill>
              </a:rPr>
              <a:t>- يربط الحق </a:t>
            </a:r>
            <a:r>
              <a:rPr lang="ar-SA" sz="2800" dirty="0" err="1" smtClean="0">
                <a:solidFill>
                  <a:schemeClr val="tx1"/>
                </a:solidFill>
              </a:rPr>
              <a:t>بالاراده</a:t>
            </a:r>
            <a:r>
              <a:rPr lang="ar-SA" sz="2800" dirty="0" smtClean="0">
                <a:solidFill>
                  <a:schemeClr val="tx1"/>
                </a:solidFill>
              </a:rPr>
              <a:t>  - ويجعل من الحق قدره </a:t>
            </a:r>
            <a:r>
              <a:rPr lang="ar-SA" sz="2800" dirty="0" err="1" smtClean="0">
                <a:solidFill>
                  <a:schemeClr val="tx1"/>
                </a:solidFill>
              </a:rPr>
              <a:t>اراديه</a:t>
            </a:r>
            <a:r>
              <a:rPr lang="ar-SA" sz="2800" dirty="0" smtClean="0">
                <a:solidFill>
                  <a:schemeClr val="tx1"/>
                </a:solidFill>
              </a:rPr>
              <a:t> بحيث تكون هذه الاراده مناط اكتسابه والتمتع </a:t>
            </a:r>
            <a:r>
              <a:rPr lang="ar-SA" sz="2800" dirty="0" err="1" smtClean="0">
                <a:solidFill>
                  <a:schemeClr val="tx1"/>
                </a:solidFill>
              </a:rPr>
              <a:t>به</a:t>
            </a:r>
            <a:r>
              <a:rPr lang="ar-SA" sz="2800" dirty="0" smtClean="0">
                <a:solidFill>
                  <a:schemeClr val="tx1"/>
                </a:solidFill>
              </a:rPr>
              <a:t> .</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7</a:t>
            </a:fld>
            <a:endParaRPr lang="ar-SA"/>
          </a:p>
        </p:txBody>
      </p:sp>
    </p:spTree>
    <p:extLst>
      <p:ext uri="{BB962C8B-B14F-4D97-AF65-F5344CB8AC3E}">
        <p14:creationId xmlns:p14="http://schemas.microsoft.com/office/powerpoint/2010/main" val="35286856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428868"/>
            <a:ext cx="8229600" cy="4000528"/>
          </a:xfrm>
        </p:spPr>
        <p:txBody>
          <a:bodyPr>
            <a:normAutofit/>
          </a:bodyPr>
          <a:lstStyle/>
          <a:p>
            <a:pPr algn="r"/>
            <a:r>
              <a:rPr lang="ar-SA" sz="2800" u="sng" dirty="0" smtClean="0">
                <a:solidFill>
                  <a:schemeClr val="accent2">
                    <a:lumMod val="75000"/>
                  </a:schemeClr>
                </a:solidFill>
              </a:rPr>
              <a:t>ثالثا:الاتجاه المختلط:</a:t>
            </a:r>
            <a:r>
              <a:rPr lang="ar-SA" sz="2800" dirty="0" smtClean="0">
                <a:solidFill>
                  <a:schemeClr val="tx1"/>
                </a:solidFill>
              </a:rPr>
              <a:t/>
            </a:r>
            <a:br>
              <a:rPr lang="ar-SA" sz="2800" dirty="0" smtClean="0">
                <a:solidFill>
                  <a:schemeClr val="tx1"/>
                </a:solidFill>
              </a:rPr>
            </a:br>
            <a:r>
              <a:rPr lang="ar-SA" sz="2800" dirty="0" smtClean="0">
                <a:solidFill>
                  <a:schemeClr val="tx1"/>
                </a:solidFill>
              </a:rPr>
              <a:t/>
            </a:r>
            <a:br>
              <a:rPr lang="ar-SA" sz="2800" dirty="0" smtClean="0">
                <a:solidFill>
                  <a:schemeClr val="tx1"/>
                </a:solidFill>
              </a:rPr>
            </a:br>
            <a:r>
              <a:rPr lang="ar-SA" sz="2800" dirty="0" smtClean="0">
                <a:solidFill>
                  <a:schemeClr val="tx1"/>
                </a:solidFill>
              </a:rPr>
              <a:t>يعرف </a:t>
            </a:r>
            <a:r>
              <a:rPr lang="ar-SA" sz="2800" dirty="0" err="1" smtClean="0">
                <a:solidFill>
                  <a:schemeClr val="tx1"/>
                </a:solidFill>
              </a:rPr>
              <a:t>اصحاب</a:t>
            </a:r>
            <a:r>
              <a:rPr lang="ar-SA" sz="2800" dirty="0" smtClean="0">
                <a:solidFill>
                  <a:schemeClr val="tx1"/>
                </a:solidFill>
              </a:rPr>
              <a:t> هذا الاتجاه الحق بأنه ” إرادة ومصلحة في آن واحد ” . وقد اختلف </a:t>
            </a:r>
            <a:r>
              <a:rPr lang="ar-SA" sz="2800" dirty="0" err="1" smtClean="0">
                <a:solidFill>
                  <a:schemeClr val="tx1"/>
                </a:solidFill>
              </a:rPr>
              <a:t>اصحاب</a:t>
            </a:r>
            <a:r>
              <a:rPr lang="ar-SA" sz="2800" dirty="0" smtClean="0">
                <a:solidFill>
                  <a:schemeClr val="tx1"/>
                </a:solidFill>
              </a:rPr>
              <a:t> هذا الاتجاه فيما بينهم في تغليب أي من العنصرين – الاراده </a:t>
            </a:r>
            <a:r>
              <a:rPr lang="ar-SA" sz="2800" dirty="0" err="1" smtClean="0">
                <a:solidFill>
                  <a:schemeClr val="tx1"/>
                </a:solidFill>
              </a:rPr>
              <a:t>ام</a:t>
            </a:r>
            <a:r>
              <a:rPr lang="ar-SA" sz="2800" dirty="0" smtClean="0">
                <a:solidFill>
                  <a:schemeClr val="tx1"/>
                </a:solidFill>
              </a:rPr>
              <a:t> </a:t>
            </a:r>
            <a:r>
              <a:rPr lang="ar-SA" sz="2800" dirty="0" err="1" smtClean="0">
                <a:solidFill>
                  <a:schemeClr val="tx1"/>
                </a:solidFill>
              </a:rPr>
              <a:t>المصلحه</a:t>
            </a:r>
            <a:r>
              <a:rPr lang="ar-SA" sz="2800" dirty="0" smtClean="0">
                <a:solidFill>
                  <a:schemeClr val="tx1"/>
                </a:solidFill>
              </a:rPr>
              <a:t> – على </a:t>
            </a:r>
            <a:r>
              <a:rPr lang="ar-SA" sz="2800" dirty="0" err="1" smtClean="0">
                <a:solidFill>
                  <a:schemeClr val="tx1"/>
                </a:solidFill>
              </a:rPr>
              <a:t>الاخر</a:t>
            </a:r>
            <a:r>
              <a:rPr lang="ar-SA" sz="2800" dirty="0" smtClean="0">
                <a:solidFill>
                  <a:schemeClr val="tx1"/>
                </a:solidFill>
              </a:rPr>
              <a:t> .</a:t>
            </a:r>
            <a:br>
              <a:rPr lang="ar-SA" sz="2800" dirty="0" smtClean="0">
                <a:solidFill>
                  <a:schemeClr val="tx1"/>
                </a:solidFill>
              </a:rPr>
            </a:b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8</a:t>
            </a:fld>
            <a:endParaRPr lang="ar-SA"/>
          </a:p>
        </p:txBody>
      </p:sp>
    </p:spTree>
    <p:extLst>
      <p:ext uri="{BB962C8B-B14F-4D97-AF65-F5344CB8AC3E}">
        <p14:creationId xmlns:p14="http://schemas.microsoft.com/office/powerpoint/2010/main" val="40804699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500306"/>
            <a:ext cx="8229600" cy="4357694"/>
          </a:xfrm>
        </p:spPr>
        <p:txBody>
          <a:bodyPr>
            <a:normAutofit/>
          </a:bodyPr>
          <a:lstStyle/>
          <a:p>
            <a:pPr algn="r"/>
            <a:r>
              <a:rPr lang="ar-SA" sz="2800" dirty="0" smtClean="0">
                <a:solidFill>
                  <a:schemeClr val="tx1"/>
                </a:solidFill>
              </a:rPr>
              <a:t>فعرفه من غلب عنصر الاراده ودورها على دور </a:t>
            </a:r>
            <a:r>
              <a:rPr lang="ar-SA" sz="2800" dirty="0" err="1" smtClean="0">
                <a:solidFill>
                  <a:schemeClr val="tx1"/>
                </a:solidFill>
              </a:rPr>
              <a:t>المصلحه</a:t>
            </a:r>
            <a:r>
              <a:rPr lang="ar-SA" sz="2800" dirty="0" smtClean="0">
                <a:solidFill>
                  <a:schemeClr val="tx1"/>
                </a:solidFill>
              </a:rPr>
              <a:t> </a:t>
            </a:r>
            <a:r>
              <a:rPr lang="ar-SA" sz="2800" dirty="0" err="1" smtClean="0">
                <a:solidFill>
                  <a:schemeClr val="tx1"/>
                </a:solidFill>
              </a:rPr>
              <a:t>بانه</a:t>
            </a:r>
            <a:r>
              <a:rPr lang="ar-SA" sz="2800" dirty="0" smtClean="0">
                <a:solidFill>
                  <a:schemeClr val="tx1"/>
                </a:solidFill>
              </a:rPr>
              <a:t> :</a:t>
            </a:r>
            <a:br>
              <a:rPr lang="ar-SA" sz="2800" dirty="0" smtClean="0">
                <a:solidFill>
                  <a:schemeClr val="tx1"/>
                </a:solidFill>
              </a:rPr>
            </a:br>
            <a:r>
              <a:rPr lang="ar-SA" sz="2800" dirty="0" smtClean="0">
                <a:solidFill>
                  <a:schemeClr val="tx1"/>
                </a:solidFill>
              </a:rPr>
              <a:t>” </a:t>
            </a:r>
            <a:r>
              <a:rPr lang="ar-SA" sz="2800" dirty="0" err="1" smtClean="0">
                <a:solidFill>
                  <a:schemeClr val="tx1"/>
                </a:solidFill>
              </a:rPr>
              <a:t>القدره</a:t>
            </a:r>
            <a:r>
              <a:rPr lang="ar-SA" sz="2800" dirty="0" smtClean="0">
                <a:solidFill>
                  <a:schemeClr val="tx1"/>
                </a:solidFill>
              </a:rPr>
              <a:t> </a:t>
            </a:r>
            <a:r>
              <a:rPr lang="ar-SA" sz="2800" dirty="0" err="1" smtClean="0">
                <a:solidFill>
                  <a:schemeClr val="tx1"/>
                </a:solidFill>
              </a:rPr>
              <a:t>المعطاه</a:t>
            </a:r>
            <a:r>
              <a:rPr lang="ar-SA" sz="2800" dirty="0" smtClean="0">
                <a:solidFill>
                  <a:schemeClr val="tx1"/>
                </a:solidFill>
              </a:rPr>
              <a:t> لشخص من </a:t>
            </a:r>
            <a:r>
              <a:rPr lang="ar-SA" sz="2800" dirty="0" err="1" smtClean="0">
                <a:solidFill>
                  <a:schemeClr val="tx1"/>
                </a:solidFill>
              </a:rPr>
              <a:t>الاشخاص</a:t>
            </a:r>
            <a:r>
              <a:rPr lang="ar-SA" sz="2800" dirty="0" smtClean="0">
                <a:solidFill>
                  <a:schemeClr val="tx1"/>
                </a:solidFill>
              </a:rPr>
              <a:t> في سبيل مصلحه يحميها القانون“ .</a:t>
            </a:r>
            <a:br>
              <a:rPr lang="ar-SA" sz="2800" dirty="0" smtClean="0">
                <a:solidFill>
                  <a:schemeClr val="tx1"/>
                </a:solidFill>
              </a:rPr>
            </a:br>
            <a:r>
              <a:rPr lang="ar-SA" sz="2800" dirty="0" err="1" smtClean="0">
                <a:solidFill>
                  <a:schemeClr val="tx1"/>
                </a:solidFill>
              </a:rPr>
              <a:t>اما</a:t>
            </a:r>
            <a:r>
              <a:rPr lang="ar-SA" sz="2800" dirty="0" smtClean="0">
                <a:solidFill>
                  <a:schemeClr val="tx1"/>
                </a:solidFill>
              </a:rPr>
              <a:t> من غلب دور </a:t>
            </a:r>
            <a:r>
              <a:rPr lang="ar-SA" sz="2800" dirty="0" err="1" smtClean="0">
                <a:solidFill>
                  <a:schemeClr val="tx1"/>
                </a:solidFill>
              </a:rPr>
              <a:t>المصلحه</a:t>
            </a:r>
            <a:r>
              <a:rPr lang="ar-SA" sz="2800" dirty="0" smtClean="0">
                <a:solidFill>
                  <a:schemeClr val="tx1"/>
                </a:solidFill>
              </a:rPr>
              <a:t> على دور الاراده فعرفه بأنه ” </a:t>
            </a:r>
            <a:r>
              <a:rPr lang="ar-SA" sz="2800" dirty="0" err="1" smtClean="0">
                <a:solidFill>
                  <a:schemeClr val="tx1"/>
                </a:solidFill>
              </a:rPr>
              <a:t>المصلحه</a:t>
            </a:r>
            <a:r>
              <a:rPr lang="ar-SA" sz="2800" dirty="0" smtClean="0">
                <a:solidFill>
                  <a:schemeClr val="tx1"/>
                </a:solidFill>
              </a:rPr>
              <a:t> التي يحميها القانون وتقوم على تحقيقها والدفاع عنها قدره </a:t>
            </a:r>
            <a:r>
              <a:rPr lang="ar-SA" sz="2800" dirty="0" err="1" smtClean="0">
                <a:solidFill>
                  <a:schemeClr val="tx1"/>
                </a:solidFill>
              </a:rPr>
              <a:t>إراديه</a:t>
            </a:r>
            <a:r>
              <a:rPr lang="ar-SA" sz="2800" dirty="0" smtClean="0">
                <a:solidFill>
                  <a:schemeClr val="tx1"/>
                </a:solidFill>
              </a:rPr>
              <a:t> معينه ” .</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9</a:t>
            </a:fld>
            <a:endParaRPr lang="ar-SA"/>
          </a:p>
        </p:txBody>
      </p:sp>
    </p:spTree>
    <p:extLst>
      <p:ext uri="{BB962C8B-B14F-4D97-AF65-F5344CB8AC3E}">
        <p14:creationId xmlns:p14="http://schemas.microsoft.com/office/powerpoint/2010/main" val="24488342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5992"/>
            <a:ext cx="8229600" cy="4214842"/>
          </a:xfrm>
        </p:spPr>
        <p:txBody>
          <a:bodyPr>
            <a:normAutofit/>
          </a:bodyPr>
          <a:lstStyle/>
          <a:p>
            <a:pPr algn="r"/>
            <a:r>
              <a:rPr lang="ar-SA" sz="2800" u="sng" dirty="0" smtClean="0">
                <a:solidFill>
                  <a:srgbClr val="002060"/>
                </a:solidFill>
              </a:rPr>
              <a:t>تعريف الحق وتحليله:</a:t>
            </a:r>
            <a:r>
              <a:rPr lang="ar-SA" sz="2800" dirty="0" smtClean="0">
                <a:solidFill>
                  <a:schemeClr val="bg1"/>
                </a:solidFill>
              </a:rPr>
              <a:t/>
            </a:r>
            <a:br>
              <a:rPr lang="ar-SA" sz="2800" dirty="0" smtClean="0">
                <a:solidFill>
                  <a:schemeClr val="bg1"/>
                </a:solidFill>
              </a:rPr>
            </a:br>
            <a:r>
              <a:rPr lang="ar-SA" sz="2800" dirty="0" smtClean="0">
                <a:solidFill>
                  <a:schemeClr val="tx1"/>
                </a:solidFill>
              </a:rPr>
              <a:t/>
            </a:r>
            <a:br>
              <a:rPr lang="ar-SA" sz="2800" dirty="0" smtClean="0">
                <a:solidFill>
                  <a:schemeClr val="tx1"/>
                </a:solidFill>
              </a:rPr>
            </a:br>
            <a:r>
              <a:rPr lang="ar-SA" sz="2800" dirty="0" smtClean="0">
                <a:solidFill>
                  <a:schemeClr val="tx1"/>
                </a:solidFill>
              </a:rPr>
              <a:t>” هو استئثار وتسلط بقيم </a:t>
            </a:r>
            <a:r>
              <a:rPr lang="ar-SA" sz="2800" dirty="0" err="1" smtClean="0">
                <a:solidFill>
                  <a:schemeClr val="tx1"/>
                </a:solidFill>
              </a:rPr>
              <a:t>او</a:t>
            </a:r>
            <a:r>
              <a:rPr lang="ar-SA" sz="2800" dirty="0" smtClean="0">
                <a:solidFill>
                  <a:schemeClr val="tx1"/>
                </a:solidFill>
              </a:rPr>
              <a:t> بأشياء يقره القانون ويحميه“.وهذا التعريف يبرز العناصر الثلاثة التي يقوم عليها </a:t>
            </a:r>
            <a:r>
              <a:rPr lang="ar-SA" sz="2800" dirty="0" err="1" smtClean="0">
                <a:solidFill>
                  <a:schemeClr val="tx1"/>
                </a:solidFill>
              </a:rPr>
              <a:t>اساس</a:t>
            </a:r>
            <a:r>
              <a:rPr lang="ar-SA" sz="2800" dirty="0" smtClean="0">
                <a:solidFill>
                  <a:schemeClr val="tx1"/>
                </a:solidFill>
              </a:rPr>
              <a:t> الحق وهي :</a:t>
            </a:r>
            <a:br>
              <a:rPr lang="ar-SA" sz="2800" dirty="0" smtClean="0">
                <a:solidFill>
                  <a:schemeClr val="tx1"/>
                </a:solidFill>
              </a:rPr>
            </a:b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10</a:t>
            </a:fld>
            <a:endParaRPr lang="ar-SA"/>
          </a:p>
        </p:txBody>
      </p:sp>
    </p:spTree>
    <p:extLst>
      <p:ext uri="{BB962C8B-B14F-4D97-AF65-F5344CB8AC3E}">
        <p14:creationId xmlns:p14="http://schemas.microsoft.com/office/powerpoint/2010/main" val="20792679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428868"/>
            <a:ext cx="8229600" cy="3929090"/>
          </a:xfrm>
        </p:spPr>
        <p:txBody>
          <a:bodyPr>
            <a:normAutofit/>
          </a:bodyPr>
          <a:lstStyle/>
          <a:p>
            <a:pPr algn="r"/>
            <a:r>
              <a:rPr lang="ar-SA" sz="2800" u="sng" dirty="0" smtClean="0">
                <a:solidFill>
                  <a:schemeClr val="tx1"/>
                </a:solidFill>
              </a:rPr>
              <a:t>- الاستئثار : </a:t>
            </a:r>
            <a:r>
              <a:rPr lang="ar-SA" sz="2800" dirty="0" smtClean="0">
                <a:solidFill>
                  <a:schemeClr val="tx1"/>
                </a:solidFill>
              </a:rPr>
              <a:t>وهو اختصاص وانفراد شخص </a:t>
            </a:r>
            <a:r>
              <a:rPr lang="ar-SA" sz="2800" dirty="0" err="1" smtClean="0">
                <a:solidFill>
                  <a:schemeClr val="tx1"/>
                </a:solidFill>
              </a:rPr>
              <a:t>بشئ</a:t>
            </a:r>
            <a:r>
              <a:rPr lang="ar-SA" sz="2800" dirty="0" smtClean="0">
                <a:solidFill>
                  <a:schemeClr val="tx1"/>
                </a:solidFill>
              </a:rPr>
              <a:t> </a:t>
            </a:r>
            <a:r>
              <a:rPr lang="ar-SA" sz="2800" dirty="0" err="1" smtClean="0">
                <a:solidFill>
                  <a:schemeClr val="tx1"/>
                </a:solidFill>
              </a:rPr>
              <a:t>او</a:t>
            </a:r>
            <a:r>
              <a:rPr lang="ar-SA" sz="2800" dirty="0" smtClean="0">
                <a:solidFill>
                  <a:schemeClr val="tx1"/>
                </a:solidFill>
              </a:rPr>
              <a:t> بقيمة دون </a:t>
            </a:r>
            <a:r>
              <a:rPr lang="ar-SA" sz="2800" dirty="0" err="1" smtClean="0">
                <a:solidFill>
                  <a:schemeClr val="tx1"/>
                </a:solidFill>
              </a:rPr>
              <a:t>الاشخاص</a:t>
            </a:r>
            <a:r>
              <a:rPr lang="ar-SA" sz="2800" dirty="0" smtClean="0">
                <a:solidFill>
                  <a:schemeClr val="tx1"/>
                </a:solidFill>
              </a:rPr>
              <a:t> </a:t>
            </a:r>
            <a:r>
              <a:rPr lang="ar-SA" sz="2800" dirty="0" err="1" smtClean="0">
                <a:solidFill>
                  <a:schemeClr val="tx1"/>
                </a:solidFill>
              </a:rPr>
              <a:t>الاخرين</a:t>
            </a:r>
            <a:r>
              <a:rPr lang="ar-SA" sz="2800" dirty="0" smtClean="0">
                <a:solidFill>
                  <a:schemeClr val="tx1"/>
                </a:solidFill>
              </a:rPr>
              <a:t>. فالحق </a:t>
            </a:r>
            <a:r>
              <a:rPr lang="ar-SA" sz="2800" dirty="0" err="1" smtClean="0">
                <a:solidFill>
                  <a:schemeClr val="tx1"/>
                </a:solidFill>
              </a:rPr>
              <a:t>لايعني</a:t>
            </a:r>
            <a:r>
              <a:rPr lang="ar-SA" sz="2800" dirty="0" smtClean="0">
                <a:solidFill>
                  <a:schemeClr val="tx1"/>
                </a:solidFill>
              </a:rPr>
              <a:t> مجرد انتفاع </a:t>
            </a:r>
            <a:r>
              <a:rPr lang="ar-SA" sz="2800" dirty="0" err="1" smtClean="0">
                <a:solidFill>
                  <a:schemeClr val="tx1"/>
                </a:solidFill>
              </a:rPr>
              <a:t>والاستفاده</a:t>
            </a:r>
            <a:r>
              <a:rPr lang="ar-SA" sz="2800" dirty="0" smtClean="0">
                <a:solidFill>
                  <a:schemeClr val="tx1"/>
                </a:solidFill>
              </a:rPr>
              <a:t> من </a:t>
            </a:r>
            <a:r>
              <a:rPr lang="ar-SA" sz="2800" dirty="0" err="1" smtClean="0">
                <a:solidFill>
                  <a:schemeClr val="tx1"/>
                </a:solidFill>
              </a:rPr>
              <a:t>الشيئ</a:t>
            </a:r>
            <a:r>
              <a:rPr lang="ar-SA" sz="2800" dirty="0" smtClean="0">
                <a:solidFill>
                  <a:schemeClr val="tx1"/>
                </a:solidFill>
              </a:rPr>
              <a:t> </a:t>
            </a:r>
            <a:r>
              <a:rPr lang="ar-SA" sz="2800" dirty="0" err="1" smtClean="0">
                <a:solidFill>
                  <a:schemeClr val="tx1"/>
                </a:solidFill>
              </a:rPr>
              <a:t>وانما</a:t>
            </a:r>
            <a:r>
              <a:rPr lang="ar-SA" sz="2800" dirty="0" smtClean="0">
                <a:solidFill>
                  <a:schemeClr val="tx1"/>
                </a:solidFill>
              </a:rPr>
              <a:t> هو الاستحواذ والاختصاص </a:t>
            </a:r>
            <a:r>
              <a:rPr lang="ar-SA" sz="2800" dirty="0" err="1" smtClean="0">
                <a:solidFill>
                  <a:schemeClr val="tx1"/>
                </a:solidFill>
              </a:rPr>
              <a:t>به</a:t>
            </a:r>
            <a:r>
              <a:rPr lang="ar-SA" sz="2800" dirty="0" smtClean="0">
                <a:solidFill>
                  <a:schemeClr val="tx1"/>
                </a:solidFill>
              </a:rPr>
              <a:t> دون </a:t>
            </a:r>
            <a:r>
              <a:rPr lang="ar-SA" sz="2800" dirty="0" err="1" smtClean="0">
                <a:solidFill>
                  <a:schemeClr val="tx1"/>
                </a:solidFill>
              </a:rPr>
              <a:t>الاخرين</a:t>
            </a:r>
            <a:r>
              <a:rPr lang="ar-SA" sz="2800" dirty="0" smtClean="0">
                <a:solidFill>
                  <a:schemeClr val="tx1"/>
                </a:solidFill>
              </a:rPr>
              <a:t>.</a:t>
            </a:r>
            <a:br>
              <a:rPr lang="ar-SA" sz="2800" dirty="0" smtClean="0">
                <a:solidFill>
                  <a:schemeClr val="tx1"/>
                </a:solidFill>
              </a:rPr>
            </a:br>
            <a:r>
              <a:rPr lang="ar-SA" sz="2800" dirty="0" smtClean="0">
                <a:solidFill>
                  <a:schemeClr val="tx1"/>
                </a:solidFill>
              </a:rPr>
              <a:t/>
            </a:r>
            <a:br>
              <a:rPr lang="ar-SA" sz="2800" dirty="0" smtClean="0">
                <a:solidFill>
                  <a:schemeClr val="tx1"/>
                </a:solidFill>
              </a:rPr>
            </a:br>
            <a:r>
              <a:rPr lang="ar-SA" sz="2800" u="sng" dirty="0" smtClean="0">
                <a:solidFill>
                  <a:schemeClr val="tx1"/>
                </a:solidFill>
              </a:rPr>
              <a:t>- التسلط : </a:t>
            </a:r>
            <a:r>
              <a:rPr lang="ar-SA" sz="2800" dirty="0" smtClean="0">
                <a:solidFill>
                  <a:schemeClr val="tx1"/>
                </a:solidFill>
              </a:rPr>
              <a:t>وهو </a:t>
            </a:r>
            <a:r>
              <a:rPr lang="ar-SA" sz="2800" dirty="0" err="1" smtClean="0">
                <a:solidFill>
                  <a:schemeClr val="tx1"/>
                </a:solidFill>
              </a:rPr>
              <a:t>القدره</a:t>
            </a:r>
            <a:r>
              <a:rPr lang="ar-SA" sz="2800" dirty="0" smtClean="0">
                <a:solidFill>
                  <a:schemeClr val="tx1"/>
                </a:solidFill>
              </a:rPr>
              <a:t> على مباشرة الحق والتصرف </a:t>
            </a:r>
            <a:r>
              <a:rPr lang="ar-SA" sz="2800" dirty="0" err="1" smtClean="0">
                <a:solidFill>
                  <a:schemeClr val="tx1"/>
                </a:solidFill>
              </a:rPr>
              <a:t>به</a:t>
            </a:r>
            <a:r>
              <a:rPr lang="ar-SA" sz="2800" dirty="0" smtClean="0">
                <a:solidFill>
                  <a:schemeClr val="tx1"/>
                </a:solidFill>
              </a:rPr>
              <a:t> بكافة </a:t>
            </a:r>
            <a:r>
              <a:rPr lang="ar-SA" sz="2800" dirty="0" err="1" smtClean="0">
                <a:solidFill>
                  <a:schemeClr val="tx1"/>
                </a:solidFill>
              </a:rPr>
              <a:t>اوجه</a:t>
            </a:r>
            <a:r>
              <a:rPr lang="ar-SA" sz="2800" dirty="0" smtClean="0">
                <a:solidFill>
                  <a:schemeClr val="tx1"/>
                </a:solidFill>
              </a:rPr>
              <a:t> التصرفات </a:t>
            </a:r>
            <a:r>
              <a:rPr lang="ar-SA" sz="2800" dirty="0" err="1" smtClean="0">
                <a:solidFill>
                  <a:schemeClr val="tx1"/>
                </a:solidFill>
              </a:rPr>
              <a:t>المشروعه</a:t>
            </a:r>
            <a:r>
              <a:rPr lang="ar-SA" sz="2800" dirty="0" smtClean="0">
                <a:solidFill>
                  <a:schemeClr val="tx1"/>
                </a:solidFill>
              </a:rPr>
              <a:t>، </a:t>
            </a:r>
            <a:r>
              <a:rPr lang="ar-SA" sz="2800" dirty="0" err="1" smtClean="0">
                <a:solidFill>
                  <a:schemeClr val="tx1"/>
                </a:solidFill>
              </a:rPr>
              <a:t>او</a:t>
            </a:r>
            <a:r>
              <a:rPr lang="ar-SA" sz="2800" dirty="0" smtClean="0">
                <a:solidFill>
                  <a:schemeClr val="tx1"/>
                </a:solidFill>
              </a:rPr>
              <a:t> </a:t>
            </a:r>
            <a:r>
              <a:rPr lang="ar-SA" sz="2800" dirty="0" err="1" smtClean="0">
                <a:solidFill>
                  <a:schemeClr val="tx1"/>
                </a:solidFill>
              </a:rPr>
              <a:t>بااستعماله</a:t>
            </a:r>
            <a:r>
              <a:rPr lang="ar-SA" sz="2800" dirty="0" smtClean="0">
                <a:solidFill>
                  <a:schemeClr val="tx1"/>
                </a:solidFill>
              </a:rPr>
              <a:t> </a:t>
            </a:r>
            <a:r>
              <a:rPr lang="ar-SA" sz="2800" dirty="0" err="1" smtClean="0">
                <a:solidFill>
                  <a:schemeClr val="tx1"/>
                </a:solidFill>
              </a:rPr>
              <a:t>او</a:t>
            </a:r>
            <a:r>
              <a:rPr lang="ar-SA" sz="2800" dirty="0" smtClean="0">
                <a:solidFill>
                  <a:schemeClr val="tx1"/>
                </a:solidFill>
              </a:rPr>
              <a:t> استغلاله.</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11</a:t>
            </a:fld>
            <a:endParaRPr lang="ar-SA"/>
          </a:p>
        </p:txBody>
      </p:sp>
    </p:spTree>
    <p:extLst>
      <p:ext uri="{BB962C8B-B14F-4D97-AF65-F5344CB8AC3E}">
        <p14:creationId xmlns:p14="http://schemas.microsoft.com/office/powerpoint/2010/main" val="40552630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14554"/>
            <a:ext cx="8229600" cy="4357718"/>
          </a:xfrm>
        </p:spPr>
        <p:txBody>
          <a:bodyPr>
            <a:normAutofit/>
          </a:bodyPr>
          <a:lstStyle/>
          <a:p>
            <a:pPr algn="r"/>
            <a:r>
              <a:rPr lang="ar-SA" sz="2800" u="sng" dirty="0" smtClean="0">
                <a:solidFill>
                  <a:schemeClr val="tx1"/>
                </a:solidFill>
              </a:rPr>
              <a:t>- الاعتراف القانوني : </a:t>
            </a:r>
            <a:r>
              <a:rPr lang="ar-SA" sz="2800" dirty="0" err="1" smtClean="0">
                <a:solidFill>
                  <a:schemeClr val="tx1"/>
                </a:solidFill>
              </a:rPr>
              <a:t>ان</a:t>
            </a:r>
            <a:r>
              <a:rPr lang="ar-SA" sz="2800" dirty="0" smtClean="0">
                <a:solidFill>
                  <a:schemeClr val="tx1"/>
                </a:solidFill>
              </a:rPr>
              <a:t> إقرار الحق والاعتراف </a:t>
            </a:r>
            <a:r>
              <a:rPr lang="ar-SA" sz="2800" dirty="0" err="1" smtClean="0">
                <a:solidFill>
                  <a:schemeClr val="tx1"/>
                </a:solidFill>
              </a:rPr>
              <a:t>به</a:t>
            </a:r>
            <a:r>
              <a:rPr lang="ar-SA" sz="2800" dirty="0" smtClean="0">
                <a:solidFill>
                  <a:schemeClr val="tx1"/>
                </a:solidFill>
              </a:rPr>
              <a:t> من قبل القانون يعني مشروعيته، وبالتالي مشروعية كل من عنصري الاستئثار والتسلط السابقين.</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12</a:t>
            </a:fld>
            <a:endParaRPr lang="ar-SA"/>
          </a:p>
        </p:txBody>
      </p:sp>
    </p:spTree>
    <p:extLst>
      <p:ext uri="{BB962C8B-B14F-4D97-AF65-F5344CB8AC3E}">
        <p14:creationId xmlns:p14="http://schemas.microsoft.com/office/powerpoint/2010/main" val="1614768530"/>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164</Words>
  <Application>Microsoft Office PowerPoint</Application>
  <PresentationFormat>عرض على الشاشة (3:4)‏</PresentationFormat>
  <Paragraphs>32</Paragraphs>
  <Slides>12</Slides>
  <Notes>0</Notes>
  <HiddenSlides>0</HiddenSlides>
  <MMClips>0</MMClips>
  <ScaleCrop>false</ScaleCrop>
  <HeadingPairs>
    <vt:vector size="4" baseType="variant">
      <vt:variant>
        <vt:lpstr>نسق</vt:lpstr>
      </vt:variant>
      <vt:variant>
        <vt:i4>1</vt:i4>
      </vt:variant>
      <vt:variant>
        <vt:lpstr>عناوين الشرائح</vt:lpstr>
      </vt:variant>
      <vt:variant>
        <vt:i4>12</vt:i4>
      </vt:variant>
    </vt:vector>
  </HeadingPairs>
  <TitlesOfParts>
    <vt:vector size="13" baseType="lpstr">
      <vt:lpstr>نسق Office</vt:lpstr>
      <vt:lpstr> نظرية الحق :        </vt:lpstr>
      <vt:lpstr>تعريف الحق:  تعددت الاتجاهات الفقهيه في تعريف الحق، وتشعب القول في هذه المسأله غير اننا لن نأتي على تفصيل كل مسائل الجدل الفقهي فيها، ولكننا سنجمل هذه التعريفات بردها الى ثلاثة اتجاهات رئيسيه.    </vt:lpstr>
      <vt:lpstr>اولا:الاتجاه الموضوعي.  ينظر اصحاب هذا الاتجاه للحق من خلال الغايه منه. فيعرفونه بأنه ” مصلحه يحميها القانون ” . وواضح من التعريف انه يحلل الحق الى عنصرين: </vt:lpstr>
      <vt:lpstr>- عنصر موضوعي: وهو المصلحه او جوهر الحق، حيث ان الاراده لا تنشط – كما هو معلوم – الا لتحقيق مصلحه او منفعه- ولا تقتصر المصلحه المقصوده هنا على المصلحه الماديه بل تشمل ايضا المصالح المعنويه كالحريه والشرف. - عنصر شكلي : يمثل وسيلة الحمايه( الدعوى )بحيث يكون كل حق مقرونا بدعوى تكفل احترام عنصره الجوهري (المصلحه).</vt:lpstr>
      <vt:lpstr>النقد الموجه لهذا الاتجاه: 1- انه يعرف الحق بالغايه منه ( المصلحه) فيجعل من غاية الحق وهدفه اساسا له.  2- انه جعل من الدعوى التي هي وسيلة حماية الحق شرطا لوجوده. فالحق لدى اصحاب هذا الاتجاه لايعتبر حقا الا إذا تقررت له حمايه قانونيه.</vt:lpstr>
      <vt:lpstr>ثانيا:الاتجاه الشخصي .  ينظر اصحاب هذا الاتجاه للحق من خلال صاحبه – فيعرفونه – بأنه : سلطة إراديه يخولها القانون لشخص من الاشخاص في نطاق معلوم. او ان لهذا الشخص ( صاحب الحق ) ” إراده مهيمنه في نطاق محدد“.</vt:lpstr>
      <vt:lpstr>النقد الموجه لهذا الاتجاه:   - اتصال هذا الاتجاه بالمذهب الفردي الذي يجعل من الفرد غاية القانون النهائيه.  - يربط الحق بالاراده  - ويجعل من الحق قدره اراديه بحيث تكون هذه الاراده مناط اكتسابه والتمتع به .</vt:lpstr>
      <vt:lpstr>ثالثا:الاتجاه المختلط:  يعرف اصحاب هذا الاتجاه الحق بأنه ” إرادة ومصلحة في آن واحد ” . وقد اختلف اصحاب هذا الاتجاه فيما بينهم في تغليب أي من العنصرين – الاراده ام المصلحه – على الاخر . </vt:lpstr>
      <vt:lpstr>فعرفه من غلب عنصر الاراده ودورها على دور المصلحه بانه : ” القدره المعطاه لشخص من الاشخاص في سبيل مصلحه يحميها القانون“ . اما من غلب دور المصلحه على دور الاراده فعرفه بأنه ” المصلحه التي يحميها القانون وتقوم على تحقيقها والدفاع عنها قدره إراديه معينه ” .</vt:lpstr>
      <vt:lpstr>تعريف الحق وتحليله:  ” هو استئثار وتسلط بقيم او بأشياء يقره القانون ويحميه“.وهذا التعريف يبرز العناصر الثلاثة التي يقوم عليها اساس الحق وهي : </vt:lpstr>
      <vt:lpstr>- الاستئثار : وهو اختصاص وانفراد شخص بشئ او بقيمة دون الاشخاص الاخرين. فالحق لايعني مجرد انتفاع والاستفاده من الشيئ وانما هو الاستحواذ والاختصاص به دون الاخرين.  - التسلط : وهو القدره على مباشرة الحق والتصرف به بكافة اوجه التصرفات المشروعه، او بااستعماله او استغلاله.</vt:lpstr>
      <vt:lpstr>- الاعتراف القانوني : ان إقرار الحق والاعتراف به من قبل القانون يعني مشروعيته، وبالتالي مشروعية كل من عنصري الاستئثار والتسلط السابقين.</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نظرية الحق :        </dc:title>
  <dc:creator>bshair almansour</dc:creator>
  <cp:lastModifiedBy>bshair almansour</cp:lastModifiedBy>
  <cp:revision>1</cp:revision>
  <dcterms:created xsi:type="dcterms:W3CDTF">2015-08-21T20:42:26Z</dcterms:created>
  <dcterms:modified xsi:type="dcterms:W3CDTF">2015-08-21T20:46:03Z</dcterms:modified>
</cp:coreProperties>
</file>