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99" r:id="rId2"/>
    <p:sldId id="290" r:id="rId3"/>
    <p:sldId id="300" r:id="rId4"/>
    <p:sldId id="301" r:id="rId5"/>
    <p:sldId id="266" r:id="rId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3300"/>
    <a:srgbClr val="009900"/>
    <a:srgbClr val="709256"/>
    <a:srgbClr val="AD9968"/>
    <a:srgbClr val="3B84AF"/>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90" d="100"/>
          <a:sy n="90" d="100"/>
        </p:scale>
        <p:origin x="-378" y="210"/>
      </p:cViewPr>
      <p:guideLst>
        <p:guide orient="horz" pos="2160"/>
        <p:guide pos="3120"/>
      </p:guideLst>
    </p:cSldViewPr>
  </p:slideViewPr>
  <p:notesTextViewPr>
    <p:cViewPr>
      <p:scale>
        <a:sx n="100" d="100"/>
        <a:sy n="100" d="100"/>
      </p:scale>
      <p:origin x="0" y="0"/>
    </p:cViewPr>
  </p:notesTextViewPr>
  <p:notesViewPr>
    <p:cSldViewPr>
      <p:cViewPr varScale="1">
        <p:scale>
          <a:sx n="76" d="100"/>
          <a:sy n="76" d="100"/>
        </p:scale>
        <p:origin x="-219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95C2E61-E860-4021-BCF4-C86F65CAAF2A}" type="datetimeFigureOut">
              <a:rPr lang="ar-SA" smtClean="0"/>
              <a:pPr/>
              <a:t>26/04/34</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75403190-1994-4F29-8808-1C5D0D08768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3/8/2013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286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كلية الآداب – قسم الاجتماع</a:t>
            </a:r>
            <a:endParaRPr lang="en-US" sz="2400" b="1" smtClean="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5908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en-US"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العلاقات العامة</a:t>
            </a:r>
            <a:endParaRPr lang="en-US" sz="2800" b="1" dirty="0">
              <a:solidFill>
                <a:srgbClr val="7F7F7F"/>
              </a:solidFill>
              <a:latin typeface="Calibri" pitchFamily="34" charset="0"/>
            </a:endParaRPr>
          </a:p>
          <a:p>
            <a:pPr algn="ctr"/>
            <a:r>
              <a:rPr lang="ar-SA" sz="2800" b="1" dirty="0" smtClean="0">
                <a:latin typeface="Calibri" pitchFamily="34" charset="0"/>
                <a:cs typeface="Times New Roman" pitchFamily="18" charset="0"/>
              </a:rPr>
              <a:t>د0محمود هلال</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8" name="Subtitle 2"/>
          <p:cNvSpPr txBox="1">
            <a:spLocks/>
          </p:cNvSpPr>
          <p:nvPr/>
        </p:nvSpPr>
        <p:spPr bwMode="auto">
          <a:xfrm>
            <a:off x="3733800" y="304800"/>
            <a:ext cx="2260600" cy="533400"/>
          </a:xfrm>
          <a:prstGeom prst="rect">
            <a:avLst/>
          </a:prstGeom>
          <a:ln>
            <a:headEnd/>
            <a:tailEnd/>
          </a:ln>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lstStyle/>
          <a:p>
            <a:pPr algn="ctr" rtl="0">
              <a:spcBef>
                <a:spcPct val="20000"/>
              </a:spcBef>
              <a:buFont typeface="Arial" pitchFamily="34" charset="0"/>
              <a:buNone/>
            </a:pPr>
            <a:r>
              <a:rPr lang="ar-EG" sz="2600" dirty="0" smtClean="0">
                <a:solidFill>
                  <a:srgbClr val="FFFF00"/>
                </a:solidFill>
                <a:latin typeface="ae_AlMateen" pitchFamily="2" charset="-78"/>
                <a:cs typeface="ae_AlMateen" pitchFamily="2" charset="-78"/>
              </a:rPr>
              <a:t>كلية الأداب</a:t>
            </a:r>
            <a:endParaRPr lang="en-US" sz="2600" dirty="0">
              <a:solidFill>
                <a:srgbClr val="FFFF00"/>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C00000"/>
                </a:solidFill>
              </a:rPr>
              <a:t>تابع : الرأي العام – الجمهور - الجماعة</a:t>
            </a:r>
            <a:endParaRPr lang="en-US" sz="2800" dirty="0">
              <a:solidFill>
                <a:srgbClr val="C00000"/>
              </a:solidFill>
            </a:endParaRPr>
          </a:p>
        </p:txBody>
      </p:sp>
      <p:sp>
        <p:nvSpPr>
          <p:cNvPr id="7171" name="Text Placeholder 5"/>
          <p:cNvSpPr>
            <a:spLocks noGrp="1"/>
          </p:cNvSpPr>
          <p:nvPr>
            <p:ph idx="1"/>
          </p:nvPr>
        </p:nvSpPr>
        <p:spPr/>
        <p:txBody>
          <a:bodyPr/>
          <a:lstStyle/>
          <a:p>
            <a:pPr rtl="1"/>
            <a:r>
              <a:rPr lang="ar-SA" sz="2400" b="1" dirty="0" smtClean="0">
                <a:solidFill>
                  <a:srgbClr val="C00000"/>
                </a:solidFill>
              </a:rPr>
              <a:t>ج- قياس الرأي العام وتحليله :</a:t>
            </a:r>
            <a:r>
              <a:rPr lang="ar-SA" sz="2400" b="1" dirty="0" smtClean="0">
                <a:solidFill>
                  <a:srgbClr val="0070C0"/>
                </a:solidFill>
              </a:rPr>
              <a:t>			</a:t>
            </a:r>
          </a:p>
          <a:p>
            <a:pPr algn="just" rtl="1">
              <a:spcBef>
                <a:spcPts val="600"/>
              </a:spcBef>
              <a:spcAft>
                <a:spcPts val="600"/>
              </a:spcAft>
              <a:buFontTx/>
              <a:buChar char="-"/>
            </a:pPr>
            <a:r>
              <a:rPr lang="ar-SA" sz="2000" dirty="0" smtClean="0"/>
              <a:t>يمكن التعرف على آراء الناس من خلال :	 سماعها أو قراءتها أومشاهدتها0</a:t>
            </a:r>
          </a:p>
          <a:p>
            <a:pPr algn="just" rtl="1">
              <a:spcBef>
                <a:spcPts val="600"/>
              </a:spcBef>
              <a:spcAft>
                <a:spcPts val="600"/>
              </a:spcAft>
              <a:buFontTx/>
              <a:buChar char="-"/>
            </a:pPr>
            <a:r>
              <a:rPr lang="ar-SA" sz="2000" dirty="0" smtClean="0"/>
              <a:t>إن الرأي المصرح به من خلال أحاديث الناس ووسائل الإعلام والكشف عن مصادر الشائعات وغيرها من الوسائل وهذا يعني أن الرأي الذي لا يصرح به لا يمكن قياسه من حيث المبدأ0</a:t>
            </a:r>
          </a:p>
          <a:p>
            <a:pPr algn="just" rtl="1">
              <a:spcBef>
                <a:spcPts val="600"/>
              </a:spcBef>
              <a:spcAft>
                <a:spcPts val="600"/>
              </a:spcAft>
              <a:buFontTx/>
              <a:buChar char="-"/>
            </a:pPr>
            <a:r>
              <a:rPr lang="ar-SA" sz="2000" dirty="0" smtClean="0"/>
              <a:t>هناك أهمية كبرى لتحليل الرأي العام حيث أنه : * يعكس صورة صادقة عن أحساسيس وشعور الناس0</a:t>
            </a:r>
          </a:p>
          <a:p>
            <a:pPr algn="just" rtl="1">
              <a:spcBef>
                <a:spcPts val="600"/>
              </a:spcBef>
              <a:spcAft>
                <a:spcPts val="600"/>
              </a:spcAft>
            </a:pPr>
            <a:r>
              <a:rPr lang="ar-SA" sz="2000" dirty="0" smtClean="0"/>
              <a:t>	 * كما أنه يساهم في تصحيح المفاهيم0	* وأيضاً تعديل الخطط والخدمات0</a:t>
            </a:r>
            <a:r>
              <a:rPr lang="ar-SA" sz="2000" b="1" dirty="0" smtClean="0">
                <a:solidFill>
                  <a:srgbClr val="0070C0"/>
                </a:solidFill>
              </a:rPr>
              <a:t>	</a:t>
            </a:r>
          </a:p>
          <a:p>
            <a:pPr algn="just" rtl="1">
              <a:spcBef>
                <a:spcPts val="600"/>
              </a:spcBef>
              <a:spcAft>
                <a:spcPts val="600"/>
              </a:spcAft>
              <a:buFontTx/>
              <a:buChar char="-"/>
            </a:pPr>
            <a:r>
              <a:rPr lang="ar-SA" sz="2000" b="1" dirty="0" smtClean="0">
                <a:solidFill>
                  <a:srgbClr val="0070C0"/>
                </a:solidFill>
              </a:rPr>
              <a:t>وسائل قياس الرأي العام :</a:t>
            </a:r>
          </a:p>
          <a:p>
            <a:pPr algn="just" rtl="1">
              <a:spcBef>
                <a:spcPts val="1200"/>
              </a:spcBef>
              <a:spcAft>
                <a:spcPts val="1200"/>
              </a:spcAft>
            </a:pPr>
            <a:r>
              <a:rPr lang="ar-SA" sz="2000" b="1" dirty="0" smtClean="0"/>
              <a:t>1- </a:t>
            </a:r>
            <a:r>
              <a:rPr lang="ar-SA" sz="2400" b="1" dirty="0" smtClean="0">
                <a:solidFill>
                  <a:srgbClr val="0070C0"/>
                </a:solidFill>
              </a:rPr>
              <a:t>	</a:t>
            </a:r>
            <a:r>
              <a:rPr lang="ar-SA" sz="2000" b="1" dirty="0" smtClean="0"/>
              <a:t>الاستفتاء : </a:t>
            </a:r>
            <a:r>
              <a:rPr lang="ar-SA" sz="2000" dirty="0" smtClean="0"/>
              <a:t>وهناك وسائل عديدة لذلك منها استقصاء آراء الناس عن طريق ( السؤال الشفهي من خلال المقابلة أو عن طريق استمارات البحث التي يجب عليها الأفراد وإذا كان العدد كبير تأخذ عينة منهم عشوائية أو منظمة منهم )0</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FF0000"/>
                </a:solidFill>
              </a:rPr>
              <a:t>تابع : الرأي العام</a:t>
            </a: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600"/>
              </a:spcBef>
              <a:spcAft>
                <a:spcPts val="600"/>
              </a:spcAft>
            </a:pPr>
            <a:r>
              <a:rPr lang="ar-SA" sz="2000" b="1" dirty="0" smtClean="0"/>
              <a:t>2- 	تحليل مواد وسائل الإعلام : </a:t>
            </a:r>
            <a:r>
              <a:rPr lang="ar-SA" sz="2000" dirty="0" smtClean="0"/>
              <a:t>ويتم ذلك عن طريق تحليل محتوى أو مضمون وسائل الإعلام المختلفة0</a:t>
            </a:r>
          </a:p>
          <a:p>
            <a:pPr rtl="1">
              <a:spcBef>
                <a:spcPts val="600"/>
              </a:spcBef>
              <a:spcAft>
                <a:spcPts val="600"/>
              </a:spcAft>
            </a:pPr>
            <a:r>
              <a:rPr lang="ar-SA" sz="2000" b="1" dirty="0" smtClean="0"/>
              <a:t>3- جمع الشائعات ومعرفة مصدرها: </a:t>
            </a:r>
            <a:r>
              <a:rPr lang="ar-SA" sz="2000" dirty="0" smtClean="0"/>
              <a:t>من المعروف أن الرأي الغاضب يصدر شائعات سلبية والرأي الراضي يصدر شائعات إيجابية0    </a:t>
            </a:r>
          </a:p>
          <a:p>
            <a:pPr algn="justLow" rtl="1">
              <a:spcBef>
                <a:spcPts val="600"/>
              </a:spcBef>
              <a:spcAft>
                <a:spcPts val="600"/>
              </a:spcAft>
            </a:pPr>
            <a:r>
              <a:rPr lang="ar-SA" sz="2000" dirty="0" smtClean="0">
                <a:cs typeface="Arial" pitchFamily="34" charset="0"/>
              </a:rPr>
              <a:t>-   من المعروف أن هناك تأثير للرأي العام على المؤسسات سواء كانت حكومية أو أهلية حيث أن تلك المؤسسات لها أهداف  ووسائل تسعى لتحقيقها وهذا يتطلب ضرورة التعرف على آراء الجماهير0</a:t>
            </a:r>
          </a:p>
          <a:p>
            <a:pPr algn="justLow" rtl="1">
              <a:spcBef>
                <a:spcPts val="600"/>
              </a:spcBef>
              <a:spcAft>
                <a:spcPts val="600"/>
              </a:spcAft>
            </a:pPr>
            <a:r>
              <a:rPr lang="ar-SA" sz="2400" b="1" dirty="0" smtClean="0">
                <a:solidFill>
                  <a:srgbClr val="C00000"/>
                </a:solidFill>
              </a:rPr>
              <a:t>د- اعتبارات دراسة الرأي العام :</a:t>
            </a:r>
          </a:p>
          <a:p>
            <a:pPr algn="justLow" rtl="1">
              <a:spcBef>
                <a:spcPts val="600"/>
              </a:spcBef>
              <a:spcAft>
                <a:spcPts val="600"/>
              </a:spcAft>
              <a:buFontTx/>
              <a:buChar char="-"/>
            </a:pPr>
            <a:r>
              <a:rPr lang="ar-SA" sz="2000" dirty="0" smtClean="0">
                <a:cs typeface="Arial" pitchFamily="34" charset="0"/>
              </a:rPr>
              <a:t>عند دراسة الرأي العام يجب أن تراعى بعض الاعتبارات نذكرها على النحو الآتي :</a:t>
            </a:r>
          </a:p>
          <a:p>
            <a:pPr algn="justLow" rtl="1">
              <a:spcBef>
                <a:spcPts val="0"/>
              </a:spcBef>
              <a:spcAft>
                <a:spcPts val="0"/>
              </a:spcAft>
            </a:pPr>
            <a:r>
              <a:rPr lang="ar-SA" sz="2000" b="1" dirty="0" smtClean="0">
                <a:cs typeface="Arial" pitchFamily="34" charset="0"/>
              </a:rPr>
              <a:t>1- طبيعة الموضوع المراد دراسته : </a:t>
            </a:r>
          </a:p>
          <a:p>
            <a:pPr algn="justLow" rtl="1">
              <a:spcBef>
                <a:spcPts val="600"/>
              </a:spcBef>
              <a:spcAft>
                <a:spcPts val="600"/>
              </a:spcAft>
            </a:pPr>
            <a:r>
              <a:rPr lang="ar-SA" sz="2000" b="1" dirty="0" smtClean="0">
                <a:cs typeface="Arial" pitchFamily="34" charset="0"/>
              </a:rPr>
              <a:t>	</a:t>
            </a:r>
            <a:r>
              <a:rPr lang="ar-SA" sz="2000" dirty="0" smtClean="0">
                <a:cs typeface="Arial" pitchFamily="34" charset="0"/>
              </a:rPr>
              <a:t>يجب أن يتم تحديد الموضوع المراد دراسته وهل هو موضوع شخصي أو هو موضوع يتعلق بمكتسبات للجماهير بصفة عامة ، وقد اثبتت الأبحاث أن الرأي العام يظل كامن إلى أن يتم تحريكه عن طريق أثارته ، ولكن هناك بعض الباحثين يفضلون دراسة الرأي العام وهو في حالة سكون في فترة زمنية محددةفي مجتمع ما0</a:t>
            </a:r>
          </a:p>
          <a:p>
            <a:pPr algn="justLow" rtl="1">
              <a:spcBef>
                <a:spcPts val="600"/>
              </a:spcBef>
              <a:spcAft>
                <a:spcPts val="600"/>
              </a:spcAft>
            </a:pPr>
            <a:r>
              <a:rPr lang="ar-SA" sz="2000" dirty="0" smtClean="0">
                <a:cs typeface="Arial" pitchFamily="34" charset="0"/>
              </a:rPr>
              <a:t>2-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20762"/>
          </a:xfrm>
        </p:spPr>
        <p:txBody>
          <a:bodyPr/>
          <a:lstStyle/>
          <a:p>
            <a:pPr algn="ctr" eaLnBrk="1" hangingPunct="1">
              <a:defRPr/>
            </a:pPr>
            <a:r>
              <a:rPr lang="ar-SA" sz="2800" b="1" dirty="0" smtClean="0">
                <a:solidFill>
                  <a:srgbClr val="FF0000"/>
                </a:solidFill>
              </a:rPr>
              <a:t>تابع : الرأي العام</a:t>
            </a:r>
            <a:endParaRPr lang="en-US" sz="2800" dirty="0">
              <a:solidFill>
                <a:schemeClr val="tx2">
                  <a:lumMod val="75000"/>
                </a:schemeClr>
              </a:solidFill>
            </a:endParaRPr>
          </a:p>
        </p:txBody>
      </p:sp>
      <p:sp>
        <p:nvSpPr>
          <p:cNvPr id="7171" name="Text Placeholder 5"/>
          <p:cNvSpPr>
            <a:spLocks noGrp="1"/>
          </p:cNvSpPr>
          <p:nvPr>
            <p:ph idx="1"/>
          </p:nvPr>
        </p:nvSpPr>
        <p:spPr/>
        <p:txBody>
          <a:bodyPr/>
          <a:lstStyle/>
          <a:p>
            <a:pPr rtl="1">
              <a:spcBef>
                <a:spcPts val="0"/>
              </a:spcBef>
              <a:spcAft>
                <a:spcPts val="0"/>
              </a:spcAft>
            </a:pPr>
            <a:r>
              <a:rPr lang="ar-SA" sz="2000" b="1" dirty="0" smtClean="0"/>
              <a:t>2- 	طبيعة الجمهور المراد دراسته :</a:t>
            </a:r>
          </a:p>
          <a:p>
            <a:pPr rtl="1">
              <a:spcBef>
                <a:spcPts val="600"/>
              </a:spcBef>
              <a:spcAft>
                <a:spcPts val="600"/>
              </a:spcAft>
              <a:buFontTx/>
              <a:buChar char="-"/>
            </a:pPr>
            <a:r>
              <a:rPr lang="ar-SA" sz="2000" dirty="0" smtClean="0"/>
              <a:t>يجب أن نضع في الاعتبار طبيعة الجمهور موضوع الدراسة والجمهور هو قوى اجتماعية تؤثر بصورة مباشرة في النتائج التي يتوصل إليها البحث، ومن المعروف أن طبيعة الجمهور تتأثر بدرجة التجانس أو التنافر بينهم من حيث النوع والديانة والثقافة والمستوى التعليمي وغيرها0</a:t>
            </a:r>
          </a:p>
          <a:p>
            <a:pPr rtl="1">
              <a:spcBef>
                <a:spcPts val="600"/>
              </a:spcBef>
              <a:spcAft>
                <a:spcPts val="600"/>
              </a:spcAft>
              <a:buFontTx/>
              <a:buChar char="-"/>
            </a:pPr>
            <a:r>
              <a:rPr lang="ar-SA" sz="2000" dirty="0" smtClean="0"/>
              <a:t>لذلك يجب أن تختلف صياغة الأسئلة ونوعيتها وطريقة توجيه تلك الأسئلة طبقاً لتلك المتغيرات0</a:t>
            </a:r>
          </a:p>
          <a:p>
            <a:pPr rtl="1">
              <a:spcBef>
                <a:spcPts val="600"/>
              </a:spcBef>
              <a:spcAft>
                <a:spcPts val="600"/>
              </a:spcAft>
            </a:pPr>
            <a:r>
              <a:rPr lang="ar-SA" sz="2000" b="1" dirty="0" smtClean="0"/>
              <a:t>3- طبيعة الأدوات المستخدمة في الاتصال :</a:t>
            </a:r>
          </a:p>
          <a:p>
            <a:pPr rtl="1">
              <a:spcBef>
                <a:spcPts val="600"/>
              </a:spcBef>
              <a:spcAft>
                <a:spcPts val="600"/>
              </a:spcAft>
            </a:pPr>
            <a:r>
              <a:rPr lang="ar-SA" sz="2000" dirty="0" smtClean="0">
                <a:cs typeface="Arial" pitchFamily="34" charset="0"/>
              </a:rPr>
              <a:t>- يوجد اختلاف في طبيعة الأدوات المستخدمة في الاتصال بالرأي العام فهناك استمارة الاستبيان وهي توجه إما عن طريق المقابلة الشخصية سواء بصورة فردية أو جماعية أو عن طريق البريد0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3284</TotalTime>
  <Words>47</Words>
  <Application>Microsoft Office PowerPoint</Application>
  <PresentationFormat>A4 Paper (210x297 mm)</PresentationFormat>
  <Paragraphs>36</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تابع : الرأي العام – الجمهور - الجماعة</vt:lpstr>
      <vt:lpstr>تابع : الرأي العام</vt:lpstr>
      <vt:lpstr>تابع : الرأي العام</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M@Z</cp:lastModifiedBy>
  <cp:revision>298</cp:revision>
  <dcterms:created xsi:type="dcterms:W3CDTF">2009-10-14T19:14:34Z</dcterms:created>
  <dcterms:modified xsi:type="dcterms:W3CDTF">2013-03-08T20:40:01Z</dcterms:modified>
</cp:coreProperties>
</file>