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9" r:id="rId2"/>
    <p:sldId id="302" r:id="rId3"/>
    <p:sldId id="303" r:id="rId4"/>
    <p:sldId id="304" r:id="rId5"/>
    <p:sldId id="305" r:id="rId6"/>
    <p:sldId id="306"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721" autoAdjust="0"/>
  </p:normalViewPr>
  <p:slideViewPr>
    <p:cSldViewPr>
      <p:cViewPr>
        <p:scale>
          <a:sx n="90" d="100"/>
          <a:sy n="90" d="100"/>
        </p:scale>
        <p:origin x="-378" y="-12"/>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26/04/34</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 – قسم الاجتماع</a:t>
            </a:r>
            <a:endParaRPr lang="en-US" sz="2400" b="1" smtClean="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en-US" sz="2800" b="1" dirty="0" smtClean="0">
                <a:solidFill>
                  <a:srgbClr val="FF0000"/>
                </a:solidFill>
              </a:rPr>
              <a:t> </a:t>
            </a:r>
            <a:r>
              <a:rPr lang="ar-SA" sz="2800" b="1" dirty="0" smtClean="0">
                <a:solidFill>
                  <a:srgbClr val="FF0000"/>
                </a:solidFill>
              </a:rPr>
              <a:t>وتعريفه</a:t>
            </a:r>
            <a:r>
              <a:rPr lang="en-US" sz="2800" b="1" dirty="0" smtClean="0">
                <a:solidFill>
                  <a:srgbClr val="FF0000"/>
                </a:solidFill>
              </a:rPr>
              <a:t> </a:t>
            </a:r>
            <a:r>
              <a:rPr lang="ar-SA" sz="2800" b="1" dirty="0" smtClean="0">
                <a:solidFill>
                  <a:srgbClr val="FF0000"/>
                </a:solidFill>
              </a:rPr>
              <a:t>خامساً : مفهوم الإعلام</a:t>
            </a:r>
            <a:endParaRPr lang="en-US" sz="2800" dirty="0">
              <a:solidFill>
                <a:schemeClr val="tx2">
                  <a:lumMod val="75000"/>
                </a:schemeClr>
              </a:solidFill>
            </a:endParaRPr>
          </a:p>
        </p:txBody>
      </p:sp>
      <p:sp>
        <p:nvSpPr>
          <p:cNvPr id="7171" name="Text Placeholder 5"/>
          <p:cNvSpPr>
            <a:spLocks noGrp="1"/>
          </p:cNvSpPr>
          <p:nvPr>
            <p:ph idx="1"/>
          </p:nvPr>
        </p:nvSpPr>
        <p:spPr>
          <a:xfrm>
            <a:off x="495300" y="1524000"/>
            <a:ext cx="8915400" cy="4602163"/>
          </a:xfrm>
        </p:spPr>
        <p:txBody>
          <a:bodyPr/>
          <a:lstStyle/>
          <a:p>
            <a:pPr>
              <a:spcBef>
                <a:spcPts val="1200"/>
              </a:spcBef>
              <a:spcAft>
                <a:spcPts val="600"/>
              </a:spcAft>
            </a:pPr>
            <a:endParaRPr lang="ar-SA" sz="2400" b="1" dirty="0" smtClean="0">
              <a:solidFill>
                <a:srgbClr val="0070C0"/>
              </a:solidFill>
            </a:endParaRPr>
          </a:p>
          <a:p>
            <a:pPr>
              <a:spcBef>
                <a:spcPts val="1200"/>
              </a:spcBef>
              <a:spcAft>
                <a:spcPts val="600"/>
              </a:spcAft>
            </a:pPr>
            <a:r>
              <a:rPr lang="ar-SA" sz="2400" b="1" dirty="0" smtClean="0">
                <a:solidFill>
                  <a:srgbClr val="0070C0"/>
                </a:solidFill>
              </a:rPr>
              <a:t>1- مفهومه</a:t>
            </a:r>
          </a:p>
          <a:p>
            <a:pPr>
              <a:spcBef>
                <a:spcPts val="1200"/>
              </a:spcBef>
              <a:spcAft>
                <a:spcPts val="600"/>
              </a:spcAft>
            </a:pPr>
            <a:r>
              <a:rPr lang="ar-SA" sz="2400" b="1" dirty="0" smtClean="0">
                <a:solidFill>
                  <a:srgbClr val="0070C0"/>
                </a:solidFill>
              </a:rPr>
              <a:t>	2- أساليب توصيل المعلومات</a:t>
            </a:r>
          </a:p>
          <a:p>
            <a:pPr rtl="1">
              <a:spcBef>
                <a:spcPts val="1200"/>
              </a:spcBef>
              <a:spcAft>
                <a:spcPts val="600"/>
              </a:spcAft>
            </a:pPr>
            <a:r>
              <a:rPr lang="ar-SA" sz="2400" b="1" dirty="0" smtClean="0">
                <a:solidFill>
                  <a:srgbClr val="0070C0"/>
                </a:solidFill>
              </a:rPr>
              <a:t>		أ- تعريفها</a:t>
            </a:r>
          </a:p>
          <a:p>
            <a:pPr rtl="1">
              <a:spcBef>
                <a:spcPts val="1200"/>
              </a:spcBef>
              <a:spcAft>
                <a:spcPts val="600"/>
              </a:spcAft>
            </a:pPr>
            <a:r>
              <a:rPr lang="ar-SA" sz="2400" b="1" dirty="0" smtClean="0">
                <a:solidFill>
                  <a:srgbClr val="0070C0"/>
                </a:solidFill>
              </a:rPr>
              <a:t>		ب- أنواعها </a:t>
            </a:r>
          </a:p>
          <a:p>
            <a:pPr rtl="1">
              <a:spcBef>
                <a:spcPts val="1200"/>
              </a:spcBef>
              <a:spcAft>
                <a:spcPts val="600"/>
              </a:spcAft>
            </a:pPr>
            <a:r>
              <a:rPr lang="ar-SA" sz="2400" b="1" dirty="0" smtClean="0">
                <a:solidFill>
                  <a:srgbClr val="0070C0"/>
                </a:solidFill>
              </a:rPr>
              <a:t>		      1- الأسلوب الاتصالي</a:t>
            </a:r>
          </a:p>
          <a:p>
            <a:pPr rtl="1">
              <a:spcBef>
                <a:spcPts val="1200"/>
              </a:spcBef>
              <a:spcAft>
                <a:spcPts val="600"/>
              </a:spcAft>
            </a:pPr>
            <a:r>
              <a:rPr lang="ar-SA" sz="2400" b="1" dirty="0" smtClean="0">
                <a:solidFill>
                  <a:srgbClr val="0070C0"/>
                </a:solidFill>
              </a:rPr>
              <a:t> 	              2- الأسلوب الإعلامي</a:t>
            </a:r>
          </a:p>
          <a:p>
            <a:pPr algn="r" rtl="1">
              <a:spcBef>
                <a:spcPts val="1200"/>
              </a:spcBef>
              <a:spcAft>
                <a:spcPts val="600"/>
              </a:spcAft>
            </a:pPr>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cs typeface="Arial" pitchFamily="34" charset="0"/>
              </a:rPr>
              <a:t>	</a:t>
            </a:r>
            <a:r>
              <a:rPr lang="ar-SA" sz="2000" b="1" dirty="0" smtClean="0">
                <a:solidFill>
                  <a:srgbClr val="C00000"/>
                </a:solidFill>
                <a:cs typeface="Arial" pitchFamily="34" charset="0"/>
              </a:rPr>
              <a:t>- مفهوم الإعلام :</a:t>
            </a:r>
          </a:p>
          <a:p>
            <a:pPr rtl="1">
              <a:spcBef>
                <a:spcPts val="600"/>
              </a:spcBef>
              <a:spcAft>
                <a:spcPts val="600"/>
              </a:spcAft>
              <a:buFontTx/>
              <a:buChar char="-"/>
            </a:pPr>
            <a:r>
              <a:rPr lang="ar-SA" sz="2000" dirty="0" smtClean="0">
                <a:cs typeface="Arial" pitchFamily="34" charset="0"/>
              </a:rPr>
              <a:t>يعتبر الإعلام أداة هامة من أدوات العلاقات العامة ويقصد به : نشر الحقائق والأخبار والآراء والأفكار بين جماهير الهيئة والمؤسسة سواء جمهورها الخارجي أو الداخلي، وبذلك يمكن ربط الهيئة والمؤسسة بالمجتمع والجماهير حتى يثقوا بصحة ما علموا به فيئيدوا الهيئة ويناصروها0</a:t>
            </a:r>
          </a:p>
          <a:p>
            <a:pPr rtl="1">
              <a:spcBef>
                <a:spcPts val="600"/>
              </a:spcBef>
              <a:spcAft>
                <a:spcPts val="600"/>
              </a:spcAft>
              <a:buFontTx/>
              <a:buChar char="-"/>
            </a:pPr>
            <a:r>
              <a:rPr lang="ar-SA" sz="2000" dirty="0" smtClean="0">
                <a:cs typeface="Arial" pitchFamily="34" charset="0"/>
              </a:rPr>
              <a:t>ومن هنا فالعلاقات العامة كعملية اجتماعية تستخدم وسائل الإعلام المختلفة في برامجها لتحقيق أهدافها0 كما أن الإعلام يستخدم وسائل الاتصال على جميع المستويات وقد يشمل جانب الأخبار الشفوي والأخبار التسجيلي القائمين على البحث والدراسة0</a:t>
            </a:r>
          </a:p>
          <a:p>
            <a:pPr rtl="1">
              <a:spcBef>
                <a:spcPts val="600"/>
              </a:spcBef>
              <a:spcAft>
                <a:spcPts val="600"/>
              </a:spcAft>
              <a:buFontTx/>
              <a:buChar char="-"/>
            </a:pPr>
            <a:r>
              <a:rPr lang="ar-SA" sz="2000" dirty="0" smtClean="0">
                <a:cs typeface="Arial" pitchFamily="34" charset="0"/>
              </a:rPr>
              <a:t>وللإعلام طرفان هما المرسل والمستقبل، والمرسل هو الشخص أو وسيلة الإعلام التي توصل الحقائق والمعلومات للمستقبل الذي هو الإنسان أو الجماعة أو الجماهير0</a:t>
            </a:r>
          </a:p>
          <a:p>
            <a:pPr rtl="1">
              <a:spcBef>
                <a:spcPts val="600"/>
              </a:spcBef>
              <a:spcAft>
                <a:spcPts val="600"/>
              </a:spcAft>
              <a:buFontTx/>
              <a:buChar char="-"/>
            </a:pPr>
            <a:r>
              <a:rPr lang="ar-SA" sz="2000" dirty="0" smtClean="0">
                <a:cs typeface="Arial" pitchFamily="34" charset="0"/>
              </a:rPr>
              <a:t>ويتم نشر الحقائق والأخبار وتوصيل المعلومات باستخدام أسلوبان رئيسيان هما :</a:t>
            </a:r>
          </a:p>
          <a:p>
            <a:pPr rtl="1">
              <a:spcBef>
                <a:spcPts val="600"/>
              </a:spcBef>
              <a:spcAft>
                <a:spcPts val="600"/>
              </a:spcAft>
              <a:buFontTx/>
              <a:buChar char="-"/>
            </a:pPr>
            <a:r>
              <a:rPr lang="ar-SA" sz="2000" dirty="0" smtClean="0">
                <a:cs typeface="Arial" pitchFamily="34" charset="0"/>
              </a:rPr>
              <a:t>1- الأسلوب الاتصالي 			2- الأسلوب الإعلامي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solidFill>
                  <a:srgbClr val="C00000"/>
                </a:solidFill>
              </a:rPr>
              <a:t>أساليب توصيل المعلومات :</a:t>
            </a:r>
          </a:p>
          <a:p>
            <a:pPr rtl="1">
              <a:spcBef>
                <a:spcPts val="600"/>
              </a:spcBef>
              <a:spcAft>
                <a:spcPts val="600"/>
              </a:spcAft>
            </a:pPr>
            <a:r>
              <a:rPr lang="ar-SA" sz="2000" b="1" dirty="0" smtClean="0">
                <a:solidFill>
                  <a:srgbClr val="0070C0"/>
                </a:solidFill>
              </a:rPr>
              <a:t>أولاً : الأسلوب الاتصالي :</a:t>
            </a:r>
          </a:p>
          <a:p>
            <a:pPr algn="r" rtl="1">
              <a:spcBef>
                <a:spcPts val="600"/>
              </a:spcBef>
              <a:spcAft>
                <a:spcPts val="600"/>
              </a:spcAft>
              <a:buFontTx/>
              <a:buChar char="-"/>
            </a:pPr>
            <a:r>
              <a:rPr lang="ar-SA" sz="2000" dirty="0" smtClean="0">
                <a:cs typeface="Arial" pitchFamily="34" charset="0"/>
              </a:rPr>
              <a:t>ويعتمد هذا الأسلوب في توصيل المعلومات على منهج دراسة الحالة0</a:t>
            </a:r>
          </a:p>
          <a:p>
            <a:pPr algn="r" rtl="1">
              <a:spcBef>
                <a:spcPts val="600"/>
              </a:spcBef>
              <a:spcAft>
                <a:spcPts val="600"/>
              </a:spcAft>
              <a:buFontTx/>
              <a:buChar char="-"/>
            </a:pPr>
            <a:r>
              <a:rPr lang="ar-SA" sz="2000" dirty="0" smtClean="0">
                <a:cs typeface="Arial" pitchFamily="34" charset="0"/>
              </a:rPr>
              <a:t>يتم عن طريق المقابلة والاتصال المباشر بعد أن يتم تقسيم الجمهور إلى وحدات تتفق مع طبيعة المعلومات ومستويات توصيلها0</a:t>
            </a:r>
          </a:p>
          <a:p>
            <a:pPr algn="r" rtl="1">
              <a:spcBef>
                <a:spcPts val="600"/>
              </a:spcBef>
              <a:spcAft>
                <a:spcPts val="600"/>
              </a:spcAft>
              <a:buFontTx/>
              <a:buChar char="-"/>
            </a:pPr>
            <a:r>
              <a:rPr lang="ar-SA" sz="2000" dirty="0" smtClean="0">
                <a:cs typeface="Arial" pitchFamily="34" charset="0"/>
              </a:rPr>
              <a:t>ويستخدم هذا الأسلوب عندما تتعرض الهيئة لأحداث هامة تهدد كيانه، وفي هذه الحالة يلجأ قادة الهيئة بالاتصال الشخصي المباشر من أجل إحداث تغيير مقصود في الاتجاهات والأفكار0</a:t>
            </a:r>
          </a:p>
          <a:p>
            <a:pPr algn="r" rtl="1">
              <a:spcBef>
                <a:spcPts val="600"/>
              </a:spcBef>
              <a:spcAft>
                <a:spcPts val="600"/>
              </a:spcAft>
              <a:buFontTx/>
              <a:buChar char="-"/>
            </a:pPr>
            <a:r>
              <a:rPr lang="ar-SA" sz="2000" b="1" dirty="0" smtClean="0">
                <a:solidFill>
                  <a:srgbClr val="0070C0"/>
                </a:solidFill>
                <a:cs typeface="Arial" pitchFamily="34" charset="0"/>
              </a:rPr>
              <a:t>مميزاته :</a:t>
            </a:r>
          </a:p>
          <a:p>
            <a:pPr algn="r" rtl="1">
              <a:spcBef>
                <a:spcPts val="600"/>
              </a:spcBef>
              <a:spcAft>
                <a:spcPts val="600"/>
              </a:spcAft>
            </a:pPr>
            <a:r>
              <a:rPr lang="ar-SA" sz="2000" b="1" dirty="0" smtClean="0">
                <a:cs typeface="Arial" pitchFamily="34" charset="0"/>
              </a:rPr>
              <a:t>- قوة التأثير </a:t>
            </a:r>
            <a:r>
              <a:rPr lang="ar-SA" sz="2000" dirty="0" smtClean="0">
                <a:cs typeface="Arial" pitchFamily="34" charset="0"/>
              </a:rPr>
              <a:t>( حيث أن التأثير في المجموعات الصغيرة يكون أقوى حيث يلعب التأثير الشخصي دوره )</a:t>
            </a:r>
          </a:p>
          <a:p>
            <a:pPr algn="r" rtl="1">
              <a:spcBef>
                <a:spcPts val="600"/>
              </a:spcBef>
              <a:spcAft>
                <a:spcPts val="600"/>
              </a:spcAft>
            </a:pPr>
            <a:r>
              <a:rPr lang="ar-SA" sz="2000" b="1" dirty="0" smtClean="0">
                <a:cs typeface="Arial" pitchFamily="34" charset="0"/>
              </a:rPr>
              <a:t>- إحداث تغيرات جوهرية </a:t>
            </a:r>
            <a:r>
              <a:rPr lang="ar-SA" sz="2000" dirty="0" smtClean="0">
                <a:cs typeface="Arial" pitchFamily="34" charset="0"/>
              </a:rPr>
              <a:t>( عندما تريد الهيئة إحاث تغيرات جوهرية تلجأ إلى الاسلوب الاتصالي )</a:t>
            </a:r>
            <a:r>
              <a:rPr lang="ar-SA" sz="2000" b="1" dirty="0" smtClean="0">
                <a:solidFill>
                  <a:srgbClr val="0070C0"/>
                </a:solidFill>
                <a:cs typeface="Arial" pitchFamily="34" charset="0"/>
              </a:rPr>
              <a:t>	</a:t>
            </a:r>
            <a:r>
              <a:rPr lang="ar-SA" sz="2000" b="1"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buFontTx/>
              <a:buChar char="-"/>
            </a:pPr>
            <a:r>
              <a:rPr lang="ar-SA" sz="2000" b="1" dirty="0" smtClean="0">
                <a:solidFill>
                  <a:srgbClr val="0070C0"/>
                </a:solidFill>
                <a:cs typeface="Arial" pitchFamily="34" charset="0"/>
              </a:rPr>
              <a:t>عيوبه :</a:t>
            </a:r>
          </a:p>
          <a:p>
            <a:pPr rtl="1">
              <a:spcBef>
                <a:spcPts val="600"/>
              </a:spcBef>
              <a:spcAft>
                <a:spcPts val="600"/>
              </a:spcAft>
              <a:buFontTx/>
              <a:buChar char="-"/>
            </a:pPr>
            <a:r>
              <a:rPr lang="ar-SA" sz="2000" b="1" dirty="0" smtClean="0">
                <a:cs typeface="Arial" pitchFamily="34" charset="0"/>
              </a:rPr>
              <a:t>كثرة النفقات		 - يحتاج وقت أطول		- يحتاج خبراء متخصصين</a:t>
            </a:r>
            <a:endParaRPr lang="ar-SA" sz="2000" b="1" dirty="0" smtClean="0">
              <a:solidFill>
                <a:srgbClr val="0070C0"/>
              </a:solidFill>
            </a:endParaRPr>
          </a:p>
          <a:p>
            <a:pPr rtl="1">
              <a:spcBef>
                <a:spcPts val="600"/>
              </a:spcBef>
              <a:spcAft>
                <a:spcPts val="0"/>
              </a:spcAft>
            </a:pPr>
            <a:r>
              <a:rPr lang="ar-SA" sz="2000" b="1" dirty="0" smtClean="0">
                <a:solidFill>
                  <a:srgbClr val="0070C0"/>
                </a:solidFill>
              </a:rPr>
              <a:t>ثانياً : الأسلوب الإعلامي :</a:t>
            </a:r>
          </a:p>
          <a:p>
            <a:pPr rtl="1">
              <a:buFontTx/>
              <a:buChar char="-"/>
            </a:pPr>
            <a:r>
              <a:rPr lang="ar-SA" sz="2000" dirty="0" smtClean="0"/>
              <a:t>وهو من أكثر الأساليب استخداما وأكثرها انتشارا في العلاقات العامة لمواجهة الاحتياجات المتغيرة لفئات جماهير الهيئة0</a:t>
            </a:r>
          </a:p>
          <a:p>
            <a:pPr rtl="1">
              <a:buFontTx/>
              <a:buChar char="-"/>
            </a:pPr>
            <a:r>
              <a:rPr lang="ar-SA" sz="2000" b="1" dirty="0" smtClean="0">
                <a:solidFill>
                  <a:srgbClr val="0070C0"/>
                </a:solidFill>
              </a:rPr>
              <a:t>مميزاته :</a:t>
            </a:r>
          </a:p>
          <a:p>
            <a:pPr rtl="1"/>
            <a:r>
              <a:rPr lang="ar-SA" sz="2000" b="1" dirty="0" smtClean="0"/>
              <a:t>- الأكثر انتشارا </a:t>
            </a:r>
            <a:r>
              <a:rPr lang="ar-SA" sz="2000" dirty="0" smtClean="0"/>
              <a:t>( حيث يتم الاتصال بمجموعات كثيرة بطريقة سهلة من خلال وسائل الإعلام المختلفة )</a:t>
            </a:r>
            <a:endParaRPr lang="ar-SA" sz="2000" b="1" dirty="0" smtClean="0"/>
          </a:p>
          <a:p>
            <a:pPr rtl="1"/>
            <a:r>
              <a:rPr lang="ar-SA" sz="2000" b="1" dirty="0" smtClean="0"/>
              <a:t>- قلة التكاليف </a:t>
            </a:r>
            <a:r>
              <a:rPr lang="ar-SA" sz="2000" dirty="0" smtClean="0"/>
              <a:t>( لايتطلب تكاليف كثيرة حيث أنه يستخدم وسائل أتصال مثل الأذاعة والتلفزيون والصحف )</a:t>
            </a:r>
          </a:p>
          <a:p>
            <a:pPr rtl="1">
              <a:buFontTx/>
              <a:buChar char="-"/>
            </a:pPr>
            <a:r>
              <a:rPr lang="ar-SA" sz="2000" b="1" dirty="0" smtClean="0">
                <a:solidFill>
                  <a:srgbClr val="0070C0"/>
                </a:solidFill>
              </a:rPr>
              <a:t>عيوبه :</a:t>
            </a:r>
          </a:p>
          <a:p>
            <a:pPr rtl="1">
              <a:buFontTx/>
              <a:buChar char="-"/>
            </a:pPr>
            <a:r>
              <a:rPr lang="ar-SA" sz="2000" b="1" dirty="0" smtClean="0"/>
              <a:t>ضعف التأثير </a:t>
            </a:r>
            <a:r>
              <a:rPr lang="ar-SA" sz="2000" dirty="0" smtClean="0"/>
              <a:t>( حيث أن الاعداد الكبيرة من الجماهير لا يمكن التأثير فيها بقوة )</a:t>
            </a:r>
          </a:p>
          <a:p>
            <a:pPr rtl="1">
              <a:buFontTx/>
              <a:buChar char="-"/>
            </a:pPr>
            <a:r>
              <a:rPr lang="ar-SA" sz="2000" dirty="0" smtClean="0"/>
              <a:t>وقد استخدمت الشركات العالمية الأسلوبين </a:t>
            </a:r>
            <a:r>
              <a:rPr lang="ar-SA" sz="2000" b="1" dirty="0" smtClean="0"/>
              <a:t>( </a:t>
            </a:r>
            <a:r>
              <a:rPr lang="ar-SA" sz="2000" b="1" dirty="0" smtClean="0">
                <a:solidFill>
                  <a:srgbClr val="0070C0"/>
                </a:solidFill>
              </a:rPr>
              <a:t>الاتصالي والإعلامي </a:t>
            </a:r>
            <a:r>
              <a:rPr lang="ar-SA" sz="2000" b="1" dirty="0" smtClean="0"/>
              <a:t>) </a:t>
            </a:r>
            <a:r>
              <a:rPr lang="ar-SA" sz="2000" dirty="0" smtClean="0"/>
              <a:t>لترويج منتجاتها وقد أشارت الأبحاث </a:t>
            </a:r>
            <a:r>
              <a:rPr lang="ar-SA" sz="2000" b="1" dirty="0" smtClean="0"/>
              <a:t>			</a:t>
            </a:r>
          </a:p>
          <a:p>
            <a:r>
              <a:rPr lang="ar-SA" sz="2000" b="1" dirty="0" smtClean="0"/>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just" rtl="1"/>
            <a:r>
              <a:rPr lang="ar-SA" sz="2000" dirty="0" smtClean="0"/>
              <a:t>إلى أن استخدام الأسلوب الاتصالي يكون أكثر جدوى عند إنتاج أصناف جديدة من السلع وتحاول كسب المستهلكين لمنتجاتها0</a:t>
            </a:r>
          </a:p>
          <a:p>
            <a:pPr rtl="1">
              <a:buFontTx/>
              <a:buChar char="-"/>
            </a:pPr>
            <a:r>
              <a:rPr lang="ar-SA" sz="2000" dirty="0" smtClean="0"/>
              <a:t>أما الأسلوب الإعلامي فيستخدم بعد ذلك مع جماهير هذه السلع0</a:t>
            </a:r>
          </a:p>
          <a:p>
            <a:pPr rtl="1">
              <a:spcBef>
                <a:spcPts val="600"/>
              </a:spcBef>
              <a:spcAft>
                <a:spcPts val="600"/>
              </a:spcAft>
              <a:buFontTx/>
              <a:buChar char="-"/>
            </a:pPr>
            <a:r>
              <a:rPr lang="ar-SA" sz="2000" dirty="0" smtClean="0"/>
              <a:t>في ضوء ذلك نجد أن الأسلوبين يكمل بعضها الآخر وأن استخدام أسلوب دون آخر يتوقف على :</a:t>
            </a:r>
          </a:p>
          <a:p>
            <a:pPr rtl="1">
              <a:spcBef>
                <a:spcPts val="600"/>
              </a:spcBef>
              <a:spcAft>
                <a:spcPts val="600"/>
              </a:spcAft>
              <a:buFontTx/>
              <a:buChar char="-"/>
            </a:pPr>
            <a:r>
              <a:rPr lang="ar-SA" sz="2000" dirty="0" smtClean="0"/>
              <a:t>الظروف القائمة			- ونوع الجماهير</a:t>
            </a:r>
          </a:p>
          <a:p>
            <a:pPr rtl="1">
              <a:spcBef>
                <a:spcPts val="600"/>
              </a:spcBef>
              <a:spcAft>
                <a:spcPts val="600"/>
              </a:spcAft>
              <a:buFontTx/>
              <a:buChar char="-"/>
            </a:pPr>
            <a:r>
              <a:rPr lang="ar-SA" sz="2000" dirty="0" smtClean="0"/>
              <a:t>كما لوحظ أن الأسلوب الإعلامي يؤثر في الجماهير على درجتين :</a:t>
            </a:r>
          </a:p>
          <a:p>
            <a:pPr rtl="1">
              <a:spcBef>
                <a:spcPts val="600"/>
              </a:spcBef>
              <a:spcAft>
                <a:spcPts val="600"/>
              </a:spcAft>
              <a:buFontTx/>
              <a:buChar char="-"/>
            </a:pPr>
            <a:r>
              <a:rPr lang="ar-SA" sz="2000" dirty="0" smtClean="0">
                <a:solidFill>
                  <a:srgbClr val="0070C0"/>
                </a:solidFill>
              </a:rPr>
              <a:t>الدرجة الأولى بصورة مباشرة </a:t>
            </a:r>
            <a:r>
              <a:rPr lang="ar-SA" sz="2000" dirty="0" smtClean="0"/>
              <a:t>عن طريق التأثير المباشر بالنسبة للفئات الواعية المقتنعة من الجماهير0</a:t>
            </a:r>
          </a:p>
          <a:p>
            <a:pPr rtl="1">
              <a:spcBef>
                <a:spcPts val="600"/>
              </a:spcBef>
              <a:spcAft>
                <a:spcPts val="600"/>
              </a:spcAft>
              <a:buFontTx/>
              <a:buChar char="-"/>
            </a:pPr>
            <a:r>
              <a:rPr lang="ar-SA" sz="2000" dirty="0" smtClean="0">
                <a:solidFill>
                  <a:srgbClr val="0070C0"/>
                </a:solidFill>
              </a:rPr>
              <a:t>الدرجة الثانية بصورة غير مباشرة </a:t>
            </a:r>
            <a:r>
              <a:rPr lang="ar-SA" sz="2000" dirty="0" smtClean="0"/>
              <a:t>تنتقل عن طريق الأسلوب الاتصالي الناشئ من تأثير الفئة الأولى على فئات أخرى غير مقتنعة0</a:t>
            </a:r>
            <a:r>
              <a:rPr lang="ar-SA" sz="2000" b="1" dirty="0" smtClean="0"/>
              <a:t>	</a:t>
            </a:r>
          </a:p>
          <a:p>
            <a:r>
              <a:rPr lang="ar-SA" sz="2000" b="1" dirty="0" smtClean="0"/>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4058</TotalTime>
  <Words>186</Words>
  <Application>Microsoft Office PowerPoint</Application>
  <PresentationFormat>A4 Paper (210x297 mm)</PresentationFormat>
  <Paragraphs>57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 وتعريفه خامساً : مفهوم الإعلام</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M@Z</cp:lastModifiedBy>
  <cp:revision>377</cp:revision>
  <dcterms:created xsi:type="dcterms:W3CDTF">2009-10-14T19:14:34Z</dcterms:created>
  <dcterms:modified xsi:type="dcterms:W3CDTF">2013-03-08T20:41:28Z</dcterms:modified>
</cp:coreProperties>
</file>