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73" r:id="rId6"/>
    <p:sldId id="275"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0779"/>
    <a:srgbClr val="3E0E72"/>
    <a:srgbClr val="68182F"/>
    <a:srgbClr val="CC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4" d="100"/>
          <a:sy n="44" d="100"/>
        </p:scale>
        <p:origin x="-70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49AD90-FB2A-4783-A0DC-6A4C1613732F}" type="doc">
      <dgm:prSet loTypeId="urn:microsoft.com/office/officeart/2005/8/layout/cycle6" loCatId="cycle" qsTypeId="urn:microsoft.com/office/officeart/2005/8/quickstyle/simple1" qsCatId="simple" csTypeId="urn:microsoft.com/office/officeart/2005/8/colors/colorful1#1" csCatId="colorful" phldr="1"/>
      <dgm:spPr/>
      <dgm:t>
        <a:bodyPr/>
        <a:lstStyle/>
        <a:p>
          <a:pPr rtl="1"/>
          <a:endParaRPr lang="ar-SA"/>
        </a:p>
      </dgm:t>
    </dgm:pt>
    <dgm:pt modelId="{E20D5F3B-B80F-40F8-96C3-E505398FD304}">
      <dgm:prSet phldrT="[نص]" custT="1"/>
      <dgm:spPr/>
      <dgm:t>
        <a:bodyPr/>
        <a:lstStyle/>
        <a:p>
          <a:pPr rtl="1"/>
          <a:r>
            <a:rPr lang="ar-SA" sz="2400" b="1" dirty="0" smtClean="0"/>
            <a:t>علم الاجتماع</a:t>
          </a:r>
          <a:endParaRPr lang="ar-SA" sz="2400" b="1" dirty="0"/>
        </a:p>
      </dgm:t>
    </dgm:pt>
    <dgm:pt modelId="{C41FFD57-FCB0-4092-8009-A2DF3E9EDB3B}" type="parTrans" cxnId="{936747A9-00B8-4822-9C15-72B698EF1A4D}">
      <dgm:prSet/>
      <dgm:spPr/>
      <dgm:t>
        <a:bodyPr/>
        <a:lstStyle/>
        <a:p>
          <a:pPr rtl="1"/>
          <a:endParaRPr lang="ar-SA"/>
        </a:p>
      </dgm:t>
    </dgm:pt>
    <dgm:pt modelId="{3207EDC7-26CA-4D74-A487-8F686C533B8C}" type="sibTrans" cxnId="{936747A9-00B8-4822-9C15-72B698EF1A4D}">
      <dgm:prSet/>
      <dgm:spPr/>
      <dgm:t>
        <a:bodyPr/>
        <a:lstStyle/>
        <a:p>
          <a:pPr rtl="1"/>
          <a:endParaRPr lang="ar-SA"/>
        </a:p>
      </dgm:t>
    </dgm:pt>
    <dgm:pt modelId="{6422D131-DAEA-4A69-BF8F-2C9A4831B657}">
      <dgm:prSet phldrT="[نص]" custT="1"/>
      <dgm:spPr/>
      <dgm:t>
        <a:bodyPr/>
        <a:lstStyle/>
        <a:p>
          <a:pPr rtl="1"/>
          <a:r>
            <a:rPr lang="ar-SA" sz="2400" b="1" i="0" dirty="0" smtClean="0"/>
            <a:t>علم النفس </a:t>
          </a:r>
          <a:endParaRPr lang="ar-SA" sz="2400" b="1" i="0" dirty="0"/>
        </a:p>
      </dgm:t>
    </dgm:pt>
    <dgm:pt modelId="{1ECB5107-ABF6-4940-8E87-DFBEEFFE6040}" type="parTrans" cxnId="{6E2F5F52-E124-4A30-B7CB-9187EA64DDEC}">
      <dgm:prSet/>
      <dgm:spPr/>
      <dgm:t>
        <a:bodyPr/>
        <a:lstStyle/>
        <a:p>
          <a:pPr rtl="1"/>
          <a:endParaRPr lang="ar-SA"/>
        </a:p>
      </dgm:t>
    </dgm:pt>
    <dgm:pt modelId="{762DE8CC-8C8F-403D-BE24-AE5D37B59CAB}" type="sibTrans" cxnId="{6E2F5F52-E124-4A30-B7CB-9187EA64DDEC}">
      <dgm:prSet/>
      <dgm:spPr/>
      <dgm:t>
        <a:bodyPr/>
        <a:lstStyle/>
        <a:p>
          <a:pPr rtl="1"/>
          <a:endParaRPr lang="ar-SA"/>
        </a:p>
      </dgm:t>
    </dgm:pt>
    <dgm:pt modelId="{C9294940-8692-4209-B519-3EE199D53AD3}">
      <dgm:prSet phldrT="[نص]" custT="1"/>
      <dgm:spPr/>
      <dgm:t>
        <a:bodyPr/>
        <a:lstStyle/>
        <a:p>
          <a:pPr rtl="1"/>
          <a:r>
            <a:rPr lang="ar-SA" sz="2400" b="1" dirty="0" err="1" smtClean="0"/>
            <a:t>الانثروبو</a:t>
          </a:r>
          <a:endParaRPr lang="ar-SA" sz="2400" b="1" dirty="0" smtClean="0"/>
        </a:p>
        <a:p>
          <a:pPr rtl="1"/>
          <a:r>
            <a:rPr lang="ar-SA" sz="2400" b="1" dirty="0" smtClean="0"/>
            <a:t>لوجيا</a:t>
          </a:r>
          <a:endParaRPr lang="ar-SA" sz="2400" b="1" dirty="0"/>
        </a:p>
      </dgm:t>
    </dgm:pt>
    <dgm:pt modelId="{15F641A6-55D8-4986-B2EB-E88AC23DA28D}" type="parTrans" cxnId="{BA2C5244-D6BD-4172-A746-ACC31AF8F4A7}">
      <dgm:prSet/>
      <dgm:spPr/>
      <dgm:t>
        <a:bodyPr/>
        <a:lstStyle/>
        <a:p>
          <a:pPr rtl="1"/>
          <a:endParaRPr lang="ar-SA"/>
        </a:p>
      </dgm:t>
    </dgm:pt>
    <dgm:pt modelId="{CBFF2A8E-EC83-4E41-9E04-F796E8BCA447}" type="sibTrans" cxnId="{BA2C5244-D6BD-4172-A746-ACC31AF8F4A7}">
      <dgm:prSet/>
      <dgm:spPr/>
      <dgm:t>
        <a:bodyPr/>
        <a:lstStyle/>
        <a:p>
          <a:pPr rtl="1"/>
          <a:endParaRPr lang="ar-SA"/>
        </a:p>
      </dgm:t>
    </dgm:pt>
    <dgm:pt modelId="{FE3829CA-9160-4B1B-83F1-137276AF97B3}">
      <dgm:prSet phldrT="[نص]" custT="1"/>
      <dgm:spPr/>
      <dgm:t>
        <a:bodyPr/>
        <a:lstStyle/>
        <a:p>
          <a:pPr rtl="1"/>
          <a:r>
            <a:rPr lang="ar-SA" sz="2400" b="1" dirty="0" smtClean="0"/>
            <a:t>السياسة</a:t>
          </a:r>
          <a:endParaRPr lang="ar-SA" sz="2400" b="1" dirty="0"/>
        </a:p>
      </dgm:t>
    </dgm:pt>
    <dgm:pt modelId="{F337E9EB-A32C-42AC-891C-EBF1D9F0690B}" type="parTrans" cxnId="{478C2B3D-71D5-433E-92C3-87A10345C407}">
      <dgm:prSet/>
      <dgm:spPr/>
      <dgm:t>
        <a:bodyPr/>
        <a:lstStyle/>
        <a:p>
          <a:pPr rtl="1"/>
          <a:endParaRPr lang="ar-SA"/>
        </a:p>
      </dgm:t>
    </dgm:pt>
    <dgm:pt modelId="{3929ABB9-9E2A-42C0-BAAF-CB7B52E54321}" type="sibTrans" cxnId="{478C2B3D-71D5-433E-92C3-87A10345C407}">
      <dgm:prSet/>
      <dgm:spPr/>
      <dgm:t>
        <a:bodyPr/>
        <a:lstStyle/>
        <a:p>
          <a:pPr rtl="1"/>
          <a:endParaRPr lang="ar-SA"/>
        </a:p>
      </dgm:t>
    </dgm:pt>
    <dgm:pt modelId="{DC130A46-8D3F-4B37-B662-F4EE38EA41D8}">
      <dgm:prSet phldrT="[نص]" custT="1"/>
      <dgm:spPr/>
      <dgm:t>
        <a:bodyPr/>
        <a:lstStyle/>
        <a:p>
          <a:pPr rtl="1"/>
          <a:r>
            <a:rPr lang="ar-SA" sz="2400" b="1" dirty="0" smtClean="0"/>
            <a:t>الاقتصاد</a:t>
          </a:r>
          <a:endParaRPr lang="ar-SA" sz="2400" b="1" dirty="0"/>
        </a:p>
      </dgm:t>
    </dgm:pt>
    <dgm:pt modelId="{2CC14E01-1843-4797-A764-113267D96D63}" type="parTrans" cxnId="{2BAD31ED-3BC3-4190-9868-A619B68E6DFA}">
      <dgm:prSet/>
      <dgm:spPr/>
      <dgm:t>
        <a:bodyPr/>
        <a:lstStyle/>
        <a:p>
          <a:pPr rtl="1"/>
          <a:endParaRPr lang="ar-SA"/>
        </a:p>
      </dgm:t>
    </dgm:pt>
    <dgm:pt modelId="{BE06618C-8890-4EA2-A7AA-67623BF7C47C}" type="sibTrans" cxnId="{2BAD31ED-3BC3-4190-9868-A619B68E6DFA}">
      <dgm:prSet/>
      <dgm:spPr/>
      <dgm:t>
        <a:bodyPr/>
        <a:lstStyle/>
        <a:p>
          <a:pPr rtl="1"/>
          <a:endParaRPr lang="ar-SA"/>
        </a:p>
      </dgm:t>
    </dgm:pt>
    <dgm:pt modelId="{68C5764E-2396-4610-912F-059C53B39D8D}" type="pres">
      <dgm:prSet presAssocID="{4649AD90-FB2A-4783-A0DC-6A4C1613732F}" presName="cycle" presStyleCnt="0">
        <dgm:presLayoutVars>
          <dgm:dir/>
          <dgm:resizeHandles val="exact"/>
        </dgm:presLayoutVars>
      </dgm:prSet>
      <dgm:spPr/>
      <dgm:t>
        <a:bodyPr/>
        <a:lstStyle/>
        <a:p>
          <a:pPr rtl="1"/>
          <a:endParaRPr lang="ar-SA"/>
        </a:p>
      </dgm:t>
    </dgm:pt>
    <dgm:pt modelId="{51CCFF86-E1BE-4C1E-AC8C-9BDAD15FE5B6}" type="pres">
      <dgm:prSet presAssocID="{E20D5F3B-B80F-40F8-96C3-E505398FD304}" presName="node" presStyleLbl="node1" presStyleIdx="0" presStyleCnt="5">
        <dgm:presLayoutVars>
          <dgm:bulletEnabled val="1"/>
        </dgm:presLayoutVars>
      </dgm:prSet>
      <dgm:spPr/>
      <dgm:t>
        <a:bodyPr/>
        <a:lstStyle/>
        <a:p>
          <a:pPr rtl="1"/>
          <a:endParaRPr lang="ar-SA"/>
        </a:p>
      </dgm:t>
    </dgm:pt>
    <dgm:pt modelId="{EDA32D5B-3513-41C5-9247-7C73C783231E}" type="pres">
      <dgm:prSet presAssocID="{E20D5F3B-B80F-40F8-96C3-E505398FD304}" presName="spNode" presStyleCnt="0"/>
      <dgm:spPr/>
    </dgm:pt>
    <dgm:pt modelId="{3DB5B893-8420-47F4-876E-746C93E417BF}" type="pres">
      <dgm:prSet presAssocID="{3207EDC7-26CA-4D74-A487-8F686C533B8C}" presName="sibTrans" presStyleLbl="sibTrans1D1" presStyleIdx="0" presStyleCnt="5"/>
      <dgm:spPr/>
      <dgm:t>
        <a:bodyPr/>
        <a:lstStyle/>
        <a:p>
          <a:pPr rtl="1"/>
          <a:endParaRPr lang="ar-SA"/>
        </a:p>
      </dgm:t>
    </dgm:pt>
    <dgm:pt modelId="{DE559316-7282-4F67-8450-EAF4EF7EB079}" type="pres">
      <dgm:prSet presAssocID="{6422D131-DAEA-4A69-BF8F-2C9A4831B657}" presName="node" presStyleLbl="node1" presStyleIdx="1" presStyleCnt="5">
        <dgm:presLayoutVars>
          <dgm:bulletEnabled val="1"/>
        </dgm:presLayoutVars>
      </dgm:prSet>
      <dgm:spPr/>
      <dgm:t>
        <a:bodyPr/>
        <a:lstStyle/>
        <a:p>
          <a:pPr rtl="1"/>
          <a:endParaRPr lang="ar-SA"/>
        </a:p>
      </dgm:t>
    </dgm:pt>
    <dgm:pt modelId="{CA101C68-4215-4E1F-A56E-DD1F815B332D}" type="pres">
      <dgm:prSet presAssocID="{6422D131-DAEA-4A69-BF8F-2C9A4831B657}" presName="spNode" presStyleCnt="0"/>
      <dgm:spPr/>
    </dgm:pt>
    <dgm:pt modelId="{B798E455-8A7E-4BA0-9573-A0EAC4E4BFBE}" type="pres">
      <dgm:prSet presAssocID="{762DE8CC-8C8F-403D-BE24-AE5D37B59CAB}" presName="sibTrans" presStyleLbl="sibTrans1D1" presStyleIdx="1" presStyleCnt="5"/>
      <dgm:spPr/>
      <dgm:t>
        <a:bodyPr/>
        <a:lstStyle/>
        <a:p>
          <a:pPr rtl="1"/>
          <a:endParaRPr lang="ar-SA"/>
        </a:p>
      </dgm:t>
    </dgm:pt>
    <dgm:pt modelId="{CBE6D7BF-6C0B-4BC4-9349-512C584FDCC8}" type="pres">
      <dgm:prSet presAssocID="{C9294940-8692-4209-B519-3EE199D53AD3}" presName="node" presStyleLbl="node1" presStyleIdx="2" presStyleCnt="5">
        <dgm:presLayoutVars>
          <dgm:bulletEnabled val="1"/>
        </dgm:presLayoutVars>
      </dgm:prSet>
      <dgm:spPr/>
      <dgm:t>
        <a:bodyPr/>
        <a:lstStyle/>
        <a:p>
          <a:pPr rtl="1"/>
          <a:endParaRPr lang="ar-SA"/>
        </a:p>
      </dgm:t>
    </dgm:pt>
    <dgm:pt modelId="{166AC74F-3FA2-48AB-BC35-828FE0F1038E}" type="pres">
      <dgm:prSet presAssocID="{C9294940-8692-4209-B519-3EE199D53AD3}" presName="spNode" presStyleCnt="0"/>
      <dgm:spPr/>
    </dgm:pt>
    <dgm:pt modelId="{D1E8C1BB-427A-443F-83B5-2C7DA8809CF5}" type="pres">
      <dgm:prSet presAssocID="{CBFF2A8E-EC83-4E41-9E04-F796E8BCA447}" presName="sibTrans" presStyleLbl="sibTrans1D1" presStyleIdx="2" presStyleCnt="5"/>
      <dgm:spPr/>
      <dgm:t>
        <a:bodyPr/>
        <a:lstStyle/>
        <a:p>
          <a:pPr rtl="1"/>
          <a:endParaRPr lang="ar-SA"/>
        </a:p>
      </dgm:t>
    </dgm:pt>
    <dgm:pt modelId="{AE1CE9C7-93FE-46DB-B5E9-4D3E0DDFE0C3}" type="pres">
      <dgm:prSet presAssocID="{FE3829CA-9160-4B1B-83F1-137276AF97B3}" presName="node" presStyleLbl="node1" presStyleIdx="3" presStyleCnt="5">
        <dgm:presLayoutVars>
          <dgm:bulletEnabled val="1"/>
        </dgm:presLayoutVars>
      </dgm:prSet>
      <dgm:spPr/>
      <dgm:t>
        <a:bodyPr/>
        <a:lstStyle/>
        <a:p>
          <a:pPr rtl="1"/>
          <a:endParaRPr lang="ar-SA"/>
        </a:p>
      </dgm:t>
    </dgm:pt>
    <dgm:pt modelId="{7106C89B-6A66-4903-B2AF-417EE9762274}" type="pres">
      <dgm:prSet presAssocID="{FE3829CA-9160-4B1B-83F1-137276AF97B3}" presName="spNode" presStyleCnt="0"/>
      <dgm:spPr/>
    </dgm:pt>
    <dgm:pt modelId="{B349E06B-76CA-45AE-BEB2-3114655DFF44}" type="pres">
      <dgm:prSet presAssocID="{3929ABB9-9E2A-42C0-BAAF-CB7B52E54321}" presName="sibTrans" presStyleLbl="sibTrans1D1" presStyleIdx="3" presStyleCnt="5"/>
      <dgm:spPr/>
      <dgm:t>
        <a:bodyPr/>
        <a:lstStyle/>
        <a:p>
          <a:pPr rtl="1"/>
          <a:endParaRPr lang="ar-SA"/>
        </a:p>
      </dgm:t>
    </dgm:pt>
    <dgm:pt modelId="{A92A36EE-4687-434C-A40C-627F39F35888}" type="pres">
      <dgm:prSet presAssocID="{DC130A46-8D3F-4B37-B662-F4EE38EA41D8}" presName="node" presStyleLbl="node1" presStyleIdx="4" presStyleCnt="5">
        <dgm:presLayoutVars>
          <dgm:bulletEnabled val="1"/>
        </dgm:presLayoutVars>
      </dgm:prSet>
      <dgm:spPr/>
      <dgm:t>
        <a:bodyPr/>
        <a:lstStyle/>
        <a:p>
          <a:pPr rtl="1"/>
          <a:endParaRPr lang="ar-SA"/>
        </a:p>
      </dgm:t>
    </dgm:pt>
    <dgm:pt modelId="{1259DB85-0776-41F0-84F7-4CE18D751922}" type="pres">
      <dgm:prSet presAssocID="{DC130A46-8D3F-4B37-B662-F4EE38EA41D8}" presName="spNode" presStyleCnt="0"/>
      <dgm:spPr/>
    </dgm:pt>
    <dgm:pt modelId="{E6C11E60-1A7E-4A0D-A114-0372EF10D10D}" type="pres">
      <dgm:prSet presAssocID="{BE06618C-8890-4EA2-A7AA-67623BF7C47C}" presName="sibTrans" presStyleLbl="sibTrans1D1" presStyleIdx="4" presStyleCnt="5"/>
      <dgm:spPr/>
      <dgm:t>
        <a:bodyPr/>
        <a:lstStyle/>
        <a:p>
          <a:pPr rtl="1"/>
          <a:endParaRPr lang="ar-SA"/>
        </a:p>
      </dgm:t>
    </dgm:pt>
  </dgm:ptLst>
  <dgm:cxnLst>
    <dgm:cxn modelId="{936747A9-00B8-4822-9C15-72B698EF1A4D}" srcId="{4649AD90-FB2A-4783-A0DC-6A4C1613732F}" destId="{E20D5F3B-B80F-40F8-96C3-E505398FD304}" srcOrd="0" destOrd="0" parTransId="{C41FFD57-FCB0-4092-8009-A2DF3E9EDB3B}" sibTransId="{3207EDC7-26CA-4D74-A487-8F686C533B8C}"/>
    <dgm:cxn modelId="{478C2B3D-71D5-433E-92C3-87A10345C407}" srcId="{4649AD90-FB2A-4783-A0DC-6A4C1613732F}" destId="{FE3829CA-9160-4B1B-83F1-137276AF97B3}" srcOrd="3" destOrd="0" parTransId="{F337E9EB-A32C-42AC-891C-EBF1D9F0690B}" sibTransId="{3929ABB9-9E2A-42C0-BAAF-CB7B52E54321}"/>
    <dgm:cxn modelId="{DC0FDA16-9372-4538-81B5-7911FC916319}" type="presOf" srcId="{FE3829CA-9160-4B1B-83F1-137276AF97B3}" destId="{AE1CE9C7-93FE-46DB-B5E9-4D3E0DDFE0C3}" srcOrd="0" destOrd="0" presId="urn:microsoft.com/office/officeart/2005/8/layout/cycle6"/>
    <dgm:cxn modelId="{AC4C228E-E388-463F-8BA6-D764040A35ED}" type="presOf" srcId="{6422D131-DAEA-4A69-BF8F-2C9A4831B657}" destId="{DE559316-7282-4F67-8450-EAF4EF7EB079}" srcOrd="0" destOrd="0" presId="urn:microsoft.com/office/officeart/2005/8/layout/cycle6"/>
    <dgm:cxn modelId="{2BAD31ED-3BC3-4190-9868-A619B68E6DFA}" srcId="{4649AD90-FB2A-4783-A0DC-6A4C1613732F}" destId="{DC130A46-8D3F-4B37-B662-F4EE38EA41D8}" srcOrd="4" destOrd="0" parTransId="{2CC14E01-1843-4797-A764-113267D96D63}" sibTransId="{BE06618C-8890-4EA2-A7AA-67623BF7C47C}"/>
    <dgm:cxn modelId="{BA2C5244-D6BD-4172-A746-ACC31AF8F4A7}" srcId="{4649AD90-FB2A-4783-A0DC-6A4C1613732F}" destId="{C9294940-8692-4209-B519-3EE199D53AD3}" srcOrd="2" destOrd="0" parTransId="{15F641A6-55D8-4986-B2EB-E88AC23DA28D}" sibTransId="{CBFF2A8E-EC83-4E41-9E04-F796E8BCA447}"/>
    <dgm:cxn modelId="{DE1B252B-E3EF-424A-9DCC-7C9BDF9FCDE9}" type="presOf" srcId="{4649AD90-FB2A-4783-A0DC-6A4C1613732F}" destId="{68C5764E-2396-4610-912F-059C53B39D8D}" srcOrd="0" destOrd="0" presId="urn:microsoft.com/office/officeart/2005/8/layout/cycle6"/>
    <dgm:cxn modelId="{F940CB72-9B24-4847-9099-93DD7BDB1E48}" type="presOf" srcId="{762DE8CC-8C8F-403D-BE24-AE5D37B59CAB}" destId="{B798E455-8A7E-4BA0-9573-A0EAC4E4BFBE}" srcOrd="0" destOrd="0" presId="urn:microsoft.com/office/officeart/2005/8/layout/cycle6"/>
    <dgm:cxn modelId="{12BBEE62-6E87-4932-A0CE-63CBC27FA9B4}" type="presOf" srcId="{E20D5F3B-B80F-40F8-96C3-E505398FD304}" destId="{51CCFF86-E1BE-4C1E-AC8C-9BDAD15FE5B6}" srcOrd="0" destOrd="0" presId="urn:microsoft.com/office/officeart/2005/8/layout/cycle6"/>
    <dgm:cxn modelId="{BCDED45A-1CE0-4523-84D0-6AA07091D01D}" type="presOf" srcId="{3207EDC7-26CA-4D74-A487-8F686C533B8C}" destId="{3DB5B893-8420-47F4-876E-746C93E417BF}" srcOrd="0" destOrd="0" presId="urn:microsoft.com/office/officeart/2005/8/layout/cycle6"/>
    <dgm:cxn modelId="{6E2F5F52-E124-4A30-B7CB-9187EA64DDEC}" srcId="{4649AD90-FB2A-4783-A0DC-6A4C1613732F}" destId="{6422D131-DAEA-4A69-BF8F-2C9A4831B657}" srcOrd="1" destOrd="0" parTransId="{1ECB5107-ABF6-4940-8E87-DFBEEFFE6040}" sibTransId="{762DE8CC-8C8F-403D-BE24-AE5D37B59CAB}"/>
    <dgm:cxn modelId="{2E36BBE1-296D-4E5C-AB54-49B73586C8DB}" type="presOf" srcId="{DC130A46-8D3F-4B37-B662-F4EE38EA41D8}" destId="{A92A36EE-4687-434C-A40C-627F39F35888}" srcOrd="0" destOrd="0" presId="urn:microsoft.com/office/officeart/2005/8/layout/cycle6"/>
    <dgm:cxn modelId="{4543833C-7F35-4E48-ADEF-DA1CF7B45E35}" type="presOf" srcId="{C9294940-8692-4209-B519-3EE199D53AD3}" destId="{CBE6D7BF-6C0B-4BC4-9349-512C584FDCC8}" srcOrd="0" destOrd="0" presId="urn:microsoft.com/office/officeart/2005/8/layout/cycle6"/>
    <dgm:cxn modelId="{26AEAC19-7604-4CB0-89E4-07F37BEC4C8F}" type="presOf" srcId="{CBFF2A8E-EC83-4E41-9E04-F796E8BCA447}" destId="{D1E8C1BB-427A-443F-83B5-2C7DA8809CF5}" srcOrd="0" destOrd="0" presId="urn:microsoft.com/office/officeart/2005/8/layout/cycle6"/>
    <dgm:cxn modelId="{AF725C53-64D8-49DC-8D65-630BCC80FB68}" type="presOf" srcId="{3929ABB9-9E2A-42C0-BAAF-CB7B52E54321}" destId="{B349E06B-76CA-45AE-BEB2-3114655DFF44}" srcOrd="0" destOrd="0" presId="urn:microsoft.com/office/officeart/2005/8/layout/cycle6"/>
    <dgm:cxn modelId="{904B8253-B4EE-4F64-9349-A5E2B025F45B}" type="presOf" srcId="{BE06618C-8890-4EA2-A7AA-67623BF7C47C}" destId="{E6C11E60-1A7E-4A0D-A114-0372EF10D10D}" srcOrd="0" destOrd="0" presId="urn:microsoft.com/office/officeart/2005/8/layout/cycle6"/>
    <dgm:cxn modelId="{83C88CF8-C7D6-45CB-ADA3-AC18A1A1242E}" type="presParOf" srcId="{68C5764E-2396-4610-912F-059C53B39D8D}" destId="{51CCFF86-E1BE-4C1E-AC8C-9BDAD15FE5B6}" srcOrd="0" destOrd="0" presId="urn:microsoft.com/office/officeart/2005/8/layout/cycle6"/>
    <dgm:cxn modelId="{7E2D2A94-1F0F-46F9-86E3-9E9A1A6BC321}" type="presParOf" srcId="{68C5764E-2396-4610-912F-059C53B39D8D}" destId="{EDA32D5B-3513-41C5-9247-7C73C783231E}" srcOrd="1" destOrd="0" presId="urn:microsoft.com/office/officeart/2005/8/layout/cycle6"/>
    <dgm:cxn modelId="{3D83F054-33F3-479B-9879-8441FD7073C2}" type="presParOf" srcId="{68C5764E-2396-4610-912F-059C53B39D8D}" destId="{3DB5B893-8420-47F4-876E-746C93E417BF}" srcOrd="2" destOrd="0" presId="urn:microsoft.com/office/officeart/2005/8/layout/cycle6"/>
    <dgm:cxn modelId="{AECCC501-9DC8-4EB1-9846-9CFFC5D0C6A1}" type="presParOf" srcId="{68C5764E-2396-4610-912F-059C53B39D8D}" destId="{DE559316-7282-4F67-8450-EAF4EF7EB079}" srcOrd="3" destOrd="0" presId="urn:microsoft.com/office/officeart/2005/8/layout/cycle6"/>
    <dgm:cxn modelId="{F1467A8F-41CC-4E89-A2FE-ABEBF0C470A1}" type="presParOf" srcId="{68C5764E-2396-4610-912F-059C53B39D8D}" destId="{CA101C68-4215-4E1F-A56E-DD1F815B332D}" srcOrd="4" destOrd="0" presId="urn:microsoft.com/office/officeart/2005/8/layout/cycle6"/>
    <dgm:cxn modelId="{40DAF42D-EAC9-4003-B8E5-50BC8F200BF0}" type="presParOf" srcId="{68C5764E-2396-4610-912F-059C53B39D8D}" destId="{B798E455-8A7E-4BA0-9573-A0EAC4E4BFBE}" srcOrd="5" destOrd="0" presId="urn:microsoft.com/office/officeart/2005/8/layout/cycle6"/>
    <dgm:cxn modelId="{FA5F593F-0285-4C4B-901A-2F13E1A5BCCD}" type="presParOf" srcId="{68C5764E-2396-4610-912F-059C53B39D8D}" destId="{CBE6D7BF-6C0B-4BC4-9349-512C584FDCC8}" srcOrd="6" destOrd="0" presId="urn:microsoft.com/office/officeart/2005/8/layout/cycle6"/>
    <dgm:cxn modelId="{0D38EE1A-AA7B-448D-8DA0-FA207DF059EF}" type="presParOf" srcId="{68C5764E-2396-4610-912F-059C53B39D8D}" destId="{166AC74F-3FA2-48AB-BC35-828FE0F1038E}" srcOrd="7" destOrd="0" presId="urn:microsoft.com/office/officeart/2005/8/layout/cycle6"/>
    <dgm:cxn modelId="{E39501DB-174C-431A-9BCD-6146A6A66914}" type="presParOf" srcId="{68C5764E-2396-4610-912F-059C53B39D8D}" destId="{D1E8C1BB-427A-443F-83B5-2C7DA8809CF5}" srcOrd="8" destOrd="0" presId="urn:microsoft.com/office/officeart/2005/8/layout/cycle6"/>
    <dgm:cxn modelId="{F91C0E33-DA43-477F-912F-4B5E5FFDCD8C}" type="presParOf" srcId="{68C5764E-2396-4610-912F-059C53B39D8D}" destId="{AE1CE9C7-93FE-46DB-B5E9-4D3E0DDFE0C3}" srcOrd="9" destOrd="0" presId="urn:microsoft.com/office/officeart/2005/8/layout/cycle6"/>
    <dgm:cxn modelId="{2227864B-4915-4683-905F-C38751DDB558}" type="presParOf" srcId="{68C5764E-2396-4610-912F-059C53B39D8D}" destId="{7106C89B-6A66-4903-B2AF-417EE9762274}" srcOrd="10" destOrd="0" presId="urn:microsoft.com/office/officeart/2005/8/layout/cycle6"/>
    <dgm:cxn modelId="{90DB5B1D-6BC8-4765-9F48-330525D555A3}" type="presParOf" srcId="{68C5764E-2396-4610-912F-059C53B39D8D}" destId="{B349E06B-76CA-45AE-BEB2-3114655DFF44}" srcOrd="11" destOrd="0" presId="urn:microsoft.com/office/officeart/2005/8/layout/cycle6"/>
    <dgm:cxn modelId="{D23FC2DA-C9FC-41CB-936D-3CF74F08BAAF}" type="presParOf" srcId="{68C5764E-2396-4610-912F-059C53B39D8D}" destId="{A92A36EE-4687-434C-A40C-627F39F35888}" srcOrd="12" destOrd="0" presId="urn:microsoft.com/office/officeart/2005/8/layout/cycle6"/>
    <dgm:cxn modelId="{D3EC6CD7-E848-4674-996D-F862FDC2C3E3}" type="presParOf" srcId="{68C5764E-2396-4610-912F-059C53B39D8D}" destId="{1259DB85-0776-41F0-84F7-4CE18D751922}" srcOrd="13" destOrd="0" presId="urn:microsoft.com/office/officeart/2005/8/layout/cycle6"/>
    <dgm:cxn modelId="{96D37C37-74F0-4BBD-A37C-67887FC35E0B}" type="presParOf" srcId="{68C5764E-2396-4610-912F-059C53B39D8D}" destId="{E6C11E60-1A7E-4A0D-A114-0372EF10D10D}" srcOrd="14" destOrd="0" presId="urn:microsoft.com/office/officeart/2005/8/layout/cycle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CFF86-E1BE-4C1E-AC8C-9BDAD15FE5B6}">
      <dsp:nvSpPr>
        <dsp:cNvPr id="0" name=""/>
        <dsp:cNvSpPr/>
      </dsp:nvSpPr>
      <dsp:spPr>
        <a:xfrm>
          <a:off x="2380505" y="2370"/>
          <a:ext cx="1334988" cy="86774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علم الاجتماع</a:t>
          </a:r>
          <a:endParaRPr lang="ar-SA" sz="2400" b="1" kern="1200" dirty="0"/>
        </a:p>
      </dsp:txBody>
      <dsp:txXfrm>
        <a:off x="2422865" y="44730"/>
        <a:ext cx="1250268" cy="783022"/>
      </dsp:txXfrm>
    </dsp:sp>
    <dsp:sp modelId="{3DB5B893-8420-47F4-876E-746C93E417BF}">
      <dsp:nvSpPr>
        <dsp:cNvPr id="0" name=""/>
        <dsp:cNvSpPr/>
      </dsp:nvSpPr>
      <dsp:spPr>
        <a:xfrm>
          <a:off x="1315405" y="436241"/>
          <a:ext cx="3465188" cy="3465188"/>
        </a:xfrm>
        <a:custGeom>
          <a:avLst/>
          <a:gdLst/>
          <a:ahLst/>
          <a:cxnLst/>
          <a:rect l="0" t="0" r="0" b="0"/>
          <a:pathLst>
            <a:path>
              <a:moveTo>
                <a:pt x="2409246" y="137594"/>
              </a:moveTo>
              <a:arcTo wR="1732594" hR="1732594" stAng="17579295" swAng="1959991"/>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E559316-7282-4F67-8450-EAF4EF7EB079}">
      <dsp:nvSpPr>
        <dsp:cNvPr id="0" name=""/>
        <dsp:cNvSpPr/>
      </dsp:nvSpPr>
      <dsp:spPr>
        <a:xfrm>
          <a:off x="4028301" y="1199563"/>
          <a:ext cx="1334988" cy="86774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i="0" kern="1200" dirty="0" smtClean="0"/>
            <a:t>علم النفس </a:t>
          </a:r>
          <a:endParaRPr lang="ar-SA" sz="2400" b="1" i="0" kern="1200" dirty="0"/>
        </a:p>
      </dsp:txBody>
      <dsp:txXfrm>
        <a:off x="4070661" y="1241923"/>
        <a:ext cx="1250268" cy="783022"/>
      </dsp:txXfrm>
    </dsp:sp>
    <dsp:sp modelId="{B798E455-8A7E-4BA0-9573-A0EAC4E4BFBE}">
      <dsp:nvSpPr>
        <dsp:cNvPr id="0" name=""/>
        <dsp:cNvSpPr/>
      </dsp:nvSpPr>
      <dsp:spPr>
        <a:xfrm>
          <a:off x="1315405" y="436241"/>
          <a:ext cx="3465188" cy="3465188"/>
        </a:xfrm>
        <a:custGeom>
          <a:avLst/>
          <a:gdLst/>
          <a:ahLst/>
          <a:cxnLst/>
          <a:rect l="0" t="0" r="0" b="0"/>
          <a:pathLst>
            <a:path>
              <a:moveTo>
                <a:pt x="3462825" y="1642133"/>
              </a:moveTo>
              <a:arcTo wR="1732594" hR="1732594" stAng="21420430" swAng="2195114"/>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BE6D7BF-6C0B-4BC4-9349-512C584FDCC8}">
      <dsp:nvSpPr>
        <dsp:cNvPr id="0" name=""/>
        <dsp:cNvSpPr/>
      </dsp:nvSpPr>
      <dsp:spPr>
        <a:xfrm>
          <a:off x="3398899" y="3136663"/>
          <a:ext cx="1334988" cy="86774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err="1" smtClean="0"/>
            <a:t>الانثروبو</a:t>
          </a:r>
          <a:endParaRPr lang="ar-SA" sz="2400" b="1" kern="1200" dirty="0" smtClean="0"/>
        </a:p>
        <a:p>
          <a:pPr lvl="0" algn="ctr" defTabSz="1066800" rtl="1">
            <a:lnSpc>
              <a:spcPct val="90000"/>
            </a:lnSpc>
            <a:spcBef>
              <a:spcPct val="0"/>
            </a:spcBef>
            <a:spcAft>
              <a:spcPct val="35000"/>
            </a:spcAft>
          </a:pPr>
          <a:r>
            <a:rPr lang="ar-SA" sz="2400" b="1" kern="1200" dirty="0" smtClean="0"/>
            <a:t>لوجيا</a:t>
          </a:r>
          <a:endParaRPr lang="ar-SA" sz="2400" b="1" kern="1200" dirty="0"/>
        </a:p>
      </dsp:txBody>
      <dsp:txXfrm>
        <a:off x="3441259" y="3179023"/>
        <a:ext cx="1250268" cy="783022"/>
      </dsp:txXfrm>
    </dsp:sp>
    <dsp:sp modelId="{D1E8C1BB-427A-443F-83B5-2C7DA8809CF5}">
      <dsp:nvSpPr>
        <dsp:cNvPr id="0" name=""/>
        <dsp:cNvSpPr/>
      </dsp:nvSpPr>
      <dsp:spPr>
        <a:xfrm>
          <a:off x="1315405" y="436241"/>
          <a:ext cx="3465188" cy="3465188"/>
        </a:xfrm>
        <a:custGeom>
          <a:avLst/>
          <a:gdLst/>
          <a:ahLst/>
          <a:cxnLst/>
          <a:rect l="0" t="0" r="0" b="0"/>
          <a:pathLst>
            <a:path>
              <a:moveTo>
                <a:pt x="2076618" y="3430690"/>
              </a:moveTo>
              <a:arcTo wR="1732594" hR="1732594" stAng="4712834" swAng="1374332"/>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E1CE9C7-93FE-46DB-B5E9-4D3E0DDFE0C3}">
      <dsp:nvSpPr>
        <dsp:cNvPr id="0" name=""/>
        <dsp:cNvSpPr/>
      </dsp:nvSpPr>
      <dsp:spPr>
        <a:xfrm>
          <a:off x="1362112" y="3136663"/>
          <a:ext cx="1334988" cy="86774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السياسة</a:t>
          </a:r>
          <a:endParaRPr lang="ar-SA" sz="2400" b="1" kern="1200" dirty="0"/>
        </a:p>
      </dsp:txBody>
      <dsp:txXfrm>
        <a:off x="1404472" y="3179023"/>
        <a:ext cx="1250268" cy="783022"/>
      </dsp:txXfrm>
    </dsp:sp>
    <dsp:sp modelId="{B349E06B-76CA-45AE-BEB2-3114655DFF44}">
      <dsp:nvSpPr>
        <dsp:cNvPr id="0" name=""/>
        <dsp:cNvSpPr/>
      </dsp:nvSpPr>
      <dsp:spPr>
        <a:xfrm>
          <a:off x="1315405" y="436241"/>
          <a:ext cx="3465188" cy="3465188"/>
        </a:xfrm>
        <a:custGeom>
          <a:avLst/>
          <a:gdLst/>
          <a:ahLst/>
          <a:cxnLst/>
          <a:rect l="0" t="0" r="0" b="0"/>
          <a:pathLst>
            <a:path>
              <a:moveTo>
                <a:pt x="289352" y="2691206"/>
              </a:moveTo>
              <a:arcTo wR="1732594" hR="1732594" stAng="8784456" swAng="2195114"/>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92A36EE-4687-434C-A40C-627F39F35888}">
      <dsp:nvSpPr>
        <dsp:cNvPr id="0" name=""/>
        <dsp:cNvSpPr/>
      </dsp:nvSpPr>
      <dsp:spPr>
        <a:xfrm>
          <a:off x="732710" y="1199563"/>
          <a:ext cx="1334988" cy="867742"/>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الاقتصاد</a:t>
          </a:r>
          <a:endParaRPr lang="ar-SA" sz="2400" b="1" kern="1200" dirty="0"/>
        </a:p>
      </dsp:txBody>
      <dsp:txXfrm>
        <a:off x="775070" y="1241923"/>
        <a:ext cx="1250268" cy="783022"/>
      </dsp:txXfrm>
    </dsp:sp>
    <dsp:sp modelId="{E6C11E60-1A7E-4A0D-A114-0372EF10D10D}">
      <dsp:nvSpPr>
        <dsp:cNvPr id="0" name=""/>
        <dsp:cNvSpPr/>
      </dsp:nvSpPr>
      <dsp:spPr>
        <a:xfrm>
          <a:off x="1315405" y="436241"/>
          <a:ext cx="3465188" cy="3465188"/>
        </a:xfrm>
        <a:custGeom>
          <a:avLst/>
          <a:gdLst/>
          <a:ahLst/>
          <a:cxnLst/>
          <a:rect l="0" t="0" r="0" b="0"/>
          <a:pathLst>
            <a:path>
              <a:moveTo>
                <a:pt x="302072" y="755102"/>
              </a:moveTo>
              <a:arcTo wR="1732594" hR="1732594" stAng="12860714" swAng="1959991"/>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462772495"/>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74482485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268190897"/>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520632296"/>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979694601"/>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575469437"/>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219059656"/>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4013519338"/>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3737433677"/>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383476950"/>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4117706511"/>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1" name="chimes.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3FABF92-0E8E-4741-8B1F-F32629B56F35}" type="datetimeFigureOut">
              <a:rPr lang="ar-SA" smtClean="0"/>
              <a:pPr/>
              <a:t>29/12/1434</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676E52A-65D2-48CD-982E-ACE01F6BB788}" type="slidenum">
              <a:rPr lang="ar-SA" smtClean="0"/>
              <a:pPr/>
              <a:t>‹#›</a:t>
            </a:fld>
            <a:endParaRPr lang="ar-SA" dirty="0"/>
          </a:p>
        </p:txBody>
      </p:sp>
    </p:spTree>
    <p:extLst>
      <p:ext uri="{BB962C8B-B14F-4D97-AF65-F5344CB8AC3E}">
        <p14:creationId xmlns:p14="http://schemas.microsoft.com/office/powerpoint/2010/main" xmlns="" val="678201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4400">
        <p14:honeycomb/>
        <p:sndAc>
          <p:stSnd>
            <p:snd r:embed="rId14" name="chimes.wav"/>
          </p:stSnd>
        </p:sndAc>
      </p:transition>
    </mc:Choice>
    <mc:Fallback>
      <p:transition spd="slow">
        <p:fade/>
        <p:sndAc>
          <p:stSnd>
            <p:snd r:embed="rId13" name="chimes.wav"/>
          </p:stSnd>
        </p:sndAc>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4.xml.rels><?xml version="1.0" encoding="UTF-8" standalone="yes"?>
<Relationships xmlns="http://schemas.openxmlformats.org/package/2006/relationships"><Relationship Id="rId8" Type="http://schemas.openxmlformats.org/officeDocument/2006/relationships/audio" Target="../media/audio11.wav"/><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1.wav"/><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1.wav"/></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1.wav"/></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9174" y="502241"/>
            <a:ext cx="8280920" cy="5886654"/>
          </a:xfrm>
          <a:prstGeom prst="rect">
            <a:avLst/>
          </a:prstGeom>
        </p:spPr>
      </p:pic>
      <p:sp>
        <p:nvSpPr>
          <p:cNvPr id="7" name="مستطيل 6"/>
          <p:cNvSpPr/>
          <p:nvPr/>
        </p:nvSpPr>
        <p:spPr>
          <a:xfrm>
            <a:off x="2563589" y="506918"/>
            <a:ext cx="6038321" cy="5909310"/>
          </a:xfrm>
          <a:prstGeom prst="rect">
            <a:avLst/>
          </a:prstGeom>
          <a:noFill/>
          <a:ln>
            <a:noFill/>
          </a:ln>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spc="0" dirty="0" smtClean="0">
                <a:ln w="0">
                  <a:noFill/>
                </a:ln>
                <a:solidFill>
                  <a:srgbClr val="CC0099"/>
                </a:solidFill>
                <a:effectLst>
                  <a:reflection blurRad="12700" stA="50000" endPos="50000" dist="5000" dir="5400000" sy="-100000" rotWithShape="0"/>
                </a:effectLst>
              </a:rPr>
              <a:t>ملخص الفصل الثالث </a:t>
            </a:r>
            <a:endParaRPr lang="ar-SA" sz="5400" b="1" cap="all" dirty="0" smtClean="0">
              <a:ln w="0">
                <a:noFill/>
              </a:ln>
              <a:solidFill>
                <a:srgbClr val="CC0099"/>
              </a:solidFill>
              <a:effectLst>
                <a:reflection blurRad="12700" stA="50000" endPos="50000" dist="5000" dir="5400000" sy="-100000" rotWithShape="0"/>
              </a:effectLst>
            </a:endParaRPr>
          </a:p>
          <a:p>
            <a:pPr algn="ctr"/>
            <a:r>
              <a:rPr lang="ar-SA" sz="5400" b="1" cap="all" spc="0" dirty="0" smtClean="0">
                <a:ln w="0">
                  <a:noFill/>
                </a:ln>
                <a:solidFill>
                  <a:srgbClr val="CC0099"/>
                </a:solidFill>
                <a:effectLst>
                  <a:reflection blurRad="12700" stA="50000" endPos="50000" dist="5000" dir="5400000" sy="-100000" rotWithShape="0"/>
                </a:effectLst>
              </a:rPr>
              <a:t>علم الاجتماع و العلوم الاجتماعية </a:t>
            </a:r>
          </a:p>
          <a:p>
            <a:pPr algn="ctr"/>
            <a:r>
              <a:rPr lang="ar-SA"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من </a:t>
            </a:r>
            <a:r>
              <a:rPr lang="ar-SA" sz="2000" b="1" cap="all" dirty="0" smtClean="0">
                <a:ln w="0">
                  <a:noFill/>
                </a:ln>
                <a:solidFill>
                  <a:srgbClr val="FF0000"/>
                </a:solidFill>
                <a:effectLst>
                  <a:reflection blurRad="12700" stA="50000" endPos="50000" dist="5000" dir="5400000" sy="-100000" rotWithShape="0"/>
                </a:effectLst>
              </a:rPr>
              <a:t>كتاب مبادئ علم الاجتماع للمؤلف </a:t>
            </a:r>
            <a:r>
              <a:rPr lang="ar-SA" sz="2400" b="1" cap="all" dirty="0" smtClean="0">
                <a:ln w="0">
                  <a:noFill/>
                </a:ln>
                <a:solidFill>
                  <a:srgbClr val="FF0000"/>
                </a:solidFill>
                <a:effectLst>
                  <a:reflection blurRad="12700" stA="50000" endPos="50000" dist="5000" dir="5400000" sy="-100000" rotWithShape="0"/>
                </a:effectLst>
              </a:rPr>
              <a:t>: د طلعت إبراهيم لطفي </a:t>
            </a:r>
          </a:p>
          <a:p>
            <a:pPr algn="ctr"/>
            <a:r>
              <a:rPr lang="ar-SA" sz="2400" b="1" cap="all" dirty="0">
                <a:ln w="0">
                  <a:noFill/>
                </a:ln>
                <a:solidFill>
                  <a:srgbClr val="FF0000"/>
                </a:solidFill>
                <a:effectLst>
                  <a:reflection blurRad="12700" stA="50000" endPos="50000" dist="5000" dir="5400000" sy="-100000" rotWithShape="0"/>
                </a:effectLst>
              </a:rPr>
              <a:t> </a:t>
            </a:r>
            <a:endParaRPr lang="ar-SA" sz="2400" b="1" cap="all" dirty="0" smtClean="0">
              <a:ln w="0">
                <a:noFill/>
              </a:ln>
              <a:solidFill>
                <a:srgbClr val="FF0000"/>
              </a:solidFill>
              <a:effectLst>
                <a:reflection blurRad="12700" stA="50000" endPos="50000" dist="5000" dir="5400000" sy="-100000" rotWithShape="0"/>
              </a:effectLst>
            </a:endParaRPr>
          </a:p>
          <a:p>
            <a:pPr algn="ctr"/>
            <a:r>
              <a:rPr lang="ar-SA" sz="2400" b="1" cap="all" dirty="0" smtClean="0">
                <a:ln w="0">
                  <a:noFill/>
                </a:ln>
                <a:solidFill>
                  <a:schemeClr val="accent3">
                    <a:lumMod val="50000"/>
                  </a:schemeClr>
                </a:solidFill>
                <a:effectLst>
                  <a:reflection blurRad="12700" stA="50000" endPos="50000" dist="5000" dir="5400000" sy="-100000" rotWithShape="0"/>
                </a:effectLst>
              </a:rPr>
              <a:t>إعداد الطالبات : </a:t>
            </a:r>
            <a:r>
              <a:rPr lang="ar-SA" sz="2400" b="1" cap="all" dirty="0" smtClean="0">
                <a:ln w="0">
                  <a:noFill/>
                </a:ln>
                <a:solidFill>
                  <a:srgbClr val="400779"/>
                </a:solidFill>
                <a:effectLst>
                  <a:reflection blurRad="12700" stA="50000" endPos="50000" dist="5000" dir="5400000" sy="-100000" rotWithShape="0"/>
                </a:effectLst>
              </a:rPr>
              <a:t>مريم علي الحمد </a:t>
            </a:r>
            <a:r>
              <a:rPr lang="ar-SA" sz="2400" b="1" cap="all" dirty="0" smtClean="0">
                <a:ln w="0">
                  <a:noFill/>
                </a:ln>
                <a:solidFill>
                  <a:schemeClr val="accent3">
                    <a:lumMod val="50000"/>
                  </a:schemeClr>
                </a:solidFill>
                <a:effectLst>
                  <a:reflection blurRad="12700" stA="50000" endPos="50000" dist="5000" dir="5400000" sy="-100000" rotWithShape="0"/>
                </a:effectLst>
              </a:rPr>
              <a:t>و </a:t>
            </a:r>
            <a:r>
              <a:rPr lang="ar-SA" sz="2400" b="1" cap="all" dirty="0" smtClean="0">
                <a:ln w="0">
                  <a:noFill/>
                </a:ln>
                <a:solidFill>
                  <a:srgbClr val="68182F"/>
                </a:solidFill>
                <a:effectLst>
                  <a:reflection blurRad="12700" stA="50000" endPos="50000" dist="5000" dir="5400000" sy="-100000" rotWithShape="0"/>
                </a:effectLst>
              </a:rPr>
              <a:t>حورية علي الدباب </a:t>
            </a:r>
          </a:p>
          <a:p>
            <a:pPr algn="ctr"/>
            <a:r>
              <a:rPr lang="ar-SA" sz="2400" b="1" cap="all" dirty="0" smtClean="0">
                <a:ln w="0">
                  <a:noFill/>
                </a:ln>
                <a:solidFill>
                  <a:srgbClr val="3E0E72"/>
                </a:solidFill>
                <a:effectLst>
                  <a:reflection blurRad="12700" stA="50000" endPos="50000" dist="5000" dir="5400000" sy="-100000" rotWithShape="0"/>
                </a:effectLst>
              </a:rPr>
              <a:t>فاطمة مرتضى العيسى </a:t>
            </a:r>
            <a:r>
              <a:rPr lang="ar-SA" sz="2400" b="1" cap="all" dirty="0" smtClean="0">
                <a:ln w="0">
                  <a:noFill/>
                </a:ln>
                <a:solidFill>
                  <a:schemeClr val="accent3">
                    <a:lumMod val="50000"/>
                  </a:schemeClr>
                </a:solidFill>
                <a:effectLst>
                  <a:reflection blurRad="12700" stA="50000" endPos="50000" dist="5000" dir="5400000" sy="-100000" rotWithShape="0"/>
                </a:effectLst>
              </a:rPr>
              <a:t>و </a:t>
            </a:r>
            <a:r>
              <a:rPr lang="ar-SA" sz="2400" b="1" cap="all" dirty="0" smtClean="0">
                <a:ln w="0">
                  <a:noFill/>
                </a:ln>
                <a:solidFill>
                  <a:schemeClr val="accent1">
                    <a:lumMod val="50000"/>
                  </a:schemeClr>
                </a:solidFill>
                <a:effectLst>
                  <a:reflection blurRad="12700" stA="50000" endPos="50000" dist="5000" dir="5400000" sy="-100000" rotWithShape="0"/>
                </a:effectLst>
              </a:rPr>
              <a:t>فاطمة الحسن</a:t>
            </a:r>
          </a:p>
          <a:p>
            <a:pPr algn="ctr"/>
            <a:r>
              <a:rPr lang="ar-SA" sz="2400" b="1" cap="all" spc="0" dirty="0" smtClean="0">
                <a:ln w="0">
                  <a:noFill/>
                </a:ln>
                <a:solidFill>
                  <a:schemeClr val="accent3">
                    <a:lumMod val="50000"/>
                  </a:schemeClr>
                </a:solidFill>
                <a:effectLst>
                  <a:reflection blurRad="12700" stA="50000" endPos="50000" dist="5000" dir="5400000" sy="-100000" rotWithShape="0"/>
                </a:effectLst>
              </a:rPr>
              <a:t>شعبة 33 / سنة تحضيرية لعام 1434هـ ـ 1435هـ</a:t>
            </a:r>
          </a:p>
          <a:p>
            <a:pPr algn="ctr"/>
            <a:r>
              <a:rPr lang="ar-SA" sz="2400" b="1" cap="all" spc="0" dirty="0" smtClean="0">
                <a:ln w="0">
                  <a:noFill/>
                </a:ln>
                <a:solidFill>
                  <a:schemeClr val="accent3">
                    <a:lumMod val="50000"/>
                  </a:schemeClr>
                </a:solidFill>
                <a:effectLst>
                  <a:reflection blurRad="12700" stA="50000" endPos="50000" dist="5000" dir="5400000" sy="-100000" rotWithShape="0"/>
                </a:effectLst>
              </a:rPr>
              <a:t>الفصل الدراسي الأول </a:t>
            </a:r>
          </a:p>
          <a:p>
            <a:pPr algn="ctr"/>
            <a:r>
              <a:rPr lang="ar-SA" sz="2400" b="1" cap="all" dirty="0" smtClean="0">
                <a:ln w="0">
                  <a:noFill/>
                </a:ln>
                <a:effectLst>
                  <a:reflection blurRad="12700" stA="50000" endPos="50000" dist="5000" dir="5400000" sy="-100000" rotWithShape="0"/>
                </a:effectLst>
              </a:rPr>
              <a:t>كلية الآداب جامعة الملك </a:t>
            </a:r>
            <a:r>
              <a:rPr lang="ar-SA" sz="2400" b="1" cap="all" dirty="0">
                <a:ln w="0">
                  <a:noFill/>
                </a:ln>
                <a:effectLst>
                  <a:reflection blurRad="12700" stA="50000" endPos="50000" dist="5000" dir="5400000" sy="-100000" rotWithShape="0"/>
                </a:effectLst>
              </a:rPr>
              <a:t>فيصل</a:t>
            </a:r>
            <a:r>
              <a:rPr lang="ar-SA" sz="2400" b="1" cap="all" spc="0" dirty="0" smtClean="0">
                <a:ln w="0">
                  <a:noFill/>
                </a:ln>
                <a:effectLst>
                  <a:reflection blurRad="12700" stA="50000" endPos="50000" dist="5000" dir="5400000" sy="-100000" rotWithShape="0"/>
                </a:effectLst>
              </a:rPr>
              <a:t> </a:t>
            </a:r>
          </a:p>
          <a:p>
            <a:pPr algn="ctr"/>
            <a:endParaRPr lang="ar-SA" sz="2400" b="1" cap="all" dirty="0">
              <a:ln w="0">
                <a:noFill/>
              </a:ln>
              <a:effectLst>
                <a:reflection blurRad="12700" stA="50000" endPos="50000" dist="5000" dir="5400000" sy="-100000" rotWithShape="0"/>
              </a:effectLst>
            </a:endParaRPr>
          </a:p>
          <a:p>
            <a:pPr algn="ctr"/>
            <a:r>
              <a:rPr lang="ar-SA" sz="2400" b="1" cap="all" spc="0" dirty="0" smtClean="0">
                <a:ln w="0">
                  <a:noFill/>
                </a:ln>
                <a:solidFill>
                  <a:srgbClr val="7030A0"/>
                </a:solidFill>
                <a:effectLst>
                  <a:reflection blurRad="12700" stA="50000" endPos="50000" dist="5000" dir="5400000" sy="-100000" rotWithShape="0"/>
                </a:effectLst>
              </a:rPr>
              <a:t>بإشراف الدكتور : ناجي محمد </a:t>
            </a:r>
          </a:p>
        </p:txBody>
      </p:sp>
    </p:spTree>
    <p:extLst>
      <p:ext uri="{BB962C8B-B14F-4D97-AF65-F5344CB8AC3E}">
        <p14:creationId xmlns:p14="http://schemas.microsoft.com/office/powerpoint/2010/main" xmlns="" val="812191663"/>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6910" y="379977"/>
            <a:ext cx="8369546" cy="6217376"/>
          </a:xfrm>
          <a:prstGeom prst="rect">
            <a:avLst/>
          </a:prstGeom>
        </p:spPr>
      </p:pic>
      <p:sp>
        <p:nvSpPr>
          <p:cNvPr id="3" name="مستطيل 2"/>
          <p:cNvSpPr/>
          <p:nvPr/>
        </p:nvSpPr>
        <p:spPr>
          <a:xfrm>
            <a:off x="2498364" y="908720"/>
            <a:ext cx="4147289" cy="187743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مقدمة علم الاجتماع و</a:t>
            </a:r>
          </a:p>
          <a:p>
            <a:pPr algn="ctr"/>
            <a:r>
              <a:rPr lang="ar-SA"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العلوم الاجتماعية</a:t>
            </a:r>
          </a:p>
          <a:p>
            <a:pPr algn="ctr"/>
            <a:endParaRPr lang="ar-SA"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مربع نص 3"/>
          <p:cNvSpPr txBox="1"/>
          <p:nvPr/>
        </p:nvSpPr>
        <p:spPr>
          <a:xfrm>
            <a:off x="306910" y="2786157"/>
            <a:ext cx="8369546" cy="3416320"/>
          </a:xfrm>
          <a:prstGeom prst="rect">
            <a:avLst/>
          </a:prstGeom>
          <a:noFill/>
        </p:spPr>
        <p:txBody>
          <a:bodyPr wrap="square" rtlCol="1">
            <a:spAutoFit/>
          </a:bodyPr>
          <a:lstStyle/>
          <a:p>
            <a:pPr algn="ctr"/>
            <a:r>
              <a:rPr lang="ar-SA" sz="3600" dirty="0" smtClean="0">
                <a:solidFill>
                  <a:srgbClr val="FF0000"/>
                </a:solidFill>
              </a:rPr>
              <a:t>تختلف</a:t>
            </a:r>
            <a:r>
              <a:rPr lang="ar-SA" sz="3600" dirty="0" smtClean="0"/>
              <a:t> </a:t>
            </a:r>
            <a:r>
              <a:rPr lang="ar-SA" sz="3600" dirty="0" smtClean="0">
                <a:solidFill>
                  <a:srgbClr val="FF0000"/>
                </a:solidFill>
              </a:rPr>
              <a:t>العلوم الاجتماعية عن غيرها من</a:t>
            </a:r>
          </a:p>
          <a:p>
            <a:pPr algn="ctr"/>
            <a:r>
              <a:rPr lang="ar-SA" sz="3600" dirty="0" smtClean="0">
                <a:solidFill>
                  <a:srgbClr val="FF0000"/>
                </a:solidFill>
              </a:rPr>
              <a:t> العلوم الطبيعية  :</a:t>
            </a:r>
          </a:p>
          <a:p>
            <a:pPr algn="ctr"/>
            <a:r>
              <a:rPr lang="ar-SA" sz="3600" u="sng" dirty="0" smtClean="0">
                <a:solidFill>
                  <a:schemeClr val="accent2">
                    <a:lumMod val="50000"/>
                  </a:schemeClr>
                </a:solidFill>
              </a:rPr>
              <a:t>العلوم الاجتماعية </a:t>
            </a:r>
            <a:r>
              <a:rPr lang="ar-SA" sz="3600" dirty="0" smtClean="0"/>
              <a:t>تحاول فهم أفعال الإنسان نفسه و معرفة النتائج ال تي تترتب على نشاطاته الفردية و الاجتماعية ، </a:t>
            </a:r>
            <a:r>
              <a:rPr lang="ar-SA" sz="3600" u="sng" dirty="0" smtClean="0">
                <a:solidFill>
                  <a:schemeClr val="accent4">
                    <a:lumMod val="50000"/>
                  </a:schemeClr>
                </a:solidFill>
              </a:rPr>
              <a:t> أما الطبيعية </a:t>
            </a:r>
            <a:r>
              <a:rPr lang="ar-SA" sz="3600" dirty="0" smtClean="0"/>
              <a:t>تتعامل مع مجهودات الإنسان لفهم ظواهر الكون . </a:t>
            </a:r>
            <a:endParaRPr lang="ar-SA" sz="3600" dirty="0"/>
          </a:p>
        </p:txBody>
      </p:sp>
    </p:spTree>
    <p:extLst>
      <p:ext uri="{BB962C8B-B14F-4D97-AF65-F5344CB8AC3E}">
        <p14:creationId xmlns:p14="http://schemas.microsoft.com/office/powerpoint/2010/main" xmlns="" val="245471596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3846"/>
            <a:ext cx="9144000" cy="6858000"/>
          </a:xfrm>
          <a:prstGeom prst="rect">
            <a:avLst/>
          </a:prstGeom>
        </p:spPr>
      </p:pic>
      <p:sp>
        <p:nvSpPr>
          <p:cNvPr id="4" name="مستطيل 3"/>
          <p:cNvSpPr/>
          <p:nvPr/>
        </p:nvSpPr>
        <p:spPr>
          <a:xfrm>
            <a:off x="1403649" y="439665"/>
            <a:ext cx="6120680" cy="1569660"/>
          </a:xfrm>
          <a:prstGeom prst="rect">
            <a:avLst/>
          </a:prstGeom>
          <a:noFill/>
        </p:spPr>
        <p:txBody>
          <a:bodyPr wrap="square" lIns="91440" tIns="45720" rIns="91440" bIns="45720">
            <a:spAutoFit/>
          </a:bodyPr>
          <a:lstStyle/>
          <a:p>
            <a:pPr algn="ctr"/>
            <a:r>
              <a:rPr lang="ar-SA" sz="48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تتفق الاجتماعية و العلوم </a:t>
            </a:r>
          </a:p>
          <a:p>
            <a:pPr algn="ctr"/>
            <a:r>
              <a:rPr lang="ar-SA" sz="48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الطبيعية </a:t>
            </a:r>
            <a:endParaRPr lang="ar-SA" sz="48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5" name="مربع نص 4"/>
          <p:cNvSpPr txBox="1"/>
          <p:nvPr/>
        </p:nvSpPr>
        <p:spPr>
          <a:xfrm>
            <a:off x="395536" y="1806800"/>
            <a:ext cx="8208912" cy="5016758"/>
          </a:xfrm>
          <a:prstGeom prst="rect">
            <a:avLst/>
          </a:prstGeom>
          <a:noFill/>
        </p:spPr>
        <p:txBody>
          <a:bodyPr wrap="square" rtlCol="1">
            <a:spAutoFit/>
          </a:bodyPr>
          <a:lstStyle/>
          <a:p>
            <a:pPr algn="ctr"/>
            <a:r>
              <a:rPr lang="ar-SA" sz="4000" b="1" dirty="0" smtClean="0"/>
              <a:t>في استخدام  الطريقة العلمية  :</a:t>
            </a:r>
            <a:endParaRPr lang="ar-SA" sz="4000" dirty="0" smtClean="0"/>
          </a:p>
          <a:p>
            <a:pPr algn="ctr"/>
            <a:r>
              <a:rPr lang="ar-SA" sz="4000" dirty="0" smtClean="0">
                <a:solidFill>
                  <a:srgbClr val="C00000"/>
                </a:solidFill>
              </a:rPr>
              <a:t>1/</a:t>
            </a:r>
            <a:r>
              <a:rPr lang="ar-SA" sz="4000" dirty="0" smtClean="0"/>
              <a:t>هي عملية اكتساب و تنمية المعرفة التي تعتمد على تحديد المشكلة</a:t>
            </a:r>
          </a:p>
          <a:p>
            <a:pPr algn="ctr"/>
            <a:r>
              <a:rPr lang="ar-SA" sz="4000" dirty="0" smtClean="0">
                <a:solidFill>
                  <a:srgbClr val="C00000"/>
                </a:solidFill>
              </a:rPr>
              <a:t>2/   </a:t>
            </a:r>
            <a:r>
              <a:rPr lang="ar-SA" sz="4000" dirty="0" smtClean="0"/>
              <a:t>صياغة الفروض ،والأفكار التي تساعد على حل المشكلة</a:t>
            </a:r>
          </a:p>
          <a:p>
            <a:pPr algn="ctr"/>
            <a:r>
              <a:rPr lang="ar-SA" sz="4000" dirty="0" smtClean="0">
                <a:solidFill>
                  <a:srgbClr val="C00000"/>
                </a:solidFill>
              </a:rPr>
              <a:t> 3 / </a:t>
            </a:r>
            <a:r>
              <a:rPr lang="ar-SA" sz="4000" dirty="0" smtClean="0"/>
              <a:t>اختبار الفروض </a:t>
            </a:r>
          </a:p>
          <a:p>
            <a:pPr algn="ctr"/>
            <a:r>
              <a:rPr lang="ar-SA" sz="4000" dirty="0" smtClean="0">
                <a:solidFill>
                  <a:srgbClr val="C00000"/>
                </a:solidFill>
              </a:rPr>
              <a:t>4/ </a:t>
            </a:r>
            <a:r>
              <a:rPr lang="ar-SA" sz="4000" dirty="0" smtClean="0"/>
              <a:t>تحليل النتائج</a:t>
            </a:r>
          </a:p>
          <a:p>
            <a:pPr algn="ctr"/>
            <a:r>
              <a:rPr lang="ar-SA" sz="4000" dirty="0" smtClean="0">
                <a:solidFill>
                  <a:srgbClr val="C00000"/>
                </a:solidFill>
              </a:rPr>
              <a:t>5/ </a:t>
            </a:r>
            <a:r>
              <a:rPr lang="ar-SA" sz="4000" dirty="0" smtClean="0"/>
              <a:t>استخلاص التعميمات </a:t>
            </a:r>
            <a:r>
              <a:rPr lang="ar-SA" sz="3600" dirty="0" smtClean="0"/>
              <a:t>.  </a:t>
            </a:r>
            <a:endParaRPr lang="ar-SA" sz="3600" dirty="0"/>
          </a:p>
        </p:txBody>
      </p:sp>
    </p:spTree>
    <p:extLst>
      <p:ext uri="{BB962C8B-B14F-4D97-AF65-F5344CB8AC3E}">
        <p14:creationId xmlns:p14="http://schemas.microsoft.com/office/powerpoint/2010/main" xmlns="" val="477027131"/>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5556" y="0"/>
            <a:ext cx="9144000" cy="6858000"/>
          </a:xfrm>
          <a:prstGeom prst="rect">
            <a:avLst/>
          </a:prstGeom>
        </p:spPr>
      </p:pic>
      <p:sp>
        <p:nvSpPr>
          <p:cNvPr id="3" name="مستطيل 2"/>
          <p:cNvSpPr/>
          <p:nvPr/>
        </p:nvSpPr>
        <p:spPr>
          <a:xfrm>
            <a:off x="1649080" y="548680"/>
            <a:ext cx="3849131" cy="1077218"/>
          </a:xfrm>
          <a:prstGeom prst="rect">
            <a:avLst/>
          </a:prstGeom>
          <a:noFill/>
        </p:spPr>
        <p:txBody>
          <a:bodyPr wrap="none" lIns="91440" tIns="45720" rIns="91440" bIns="45720">
            <a:spAutoFit/>
          </a:bodyPr>
          <a:lstStyle/>
          <a:p>
            <a:pPr algn="ctr"/>
            <a:r>
              <a:rPr lang="ar-SA"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علوم الاجتماعية تنقسم إلى </a:t>
            </a:r>
          </a:p>
          <a:p>
            <a:pPr algn="ctr"/>
            <a:r>
              <a:rPr lang="ar-SA"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خمسة العلوم</a:t>
            </a:r>
            <a:endParaRPr lang="ar-SA"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5" name="رسم تخطيطي 4"/>
          <p:cNvGraphicFramePr/>
          <p:nvPr>
            <p:extLst>
              <p:ext uri="{D42A27DB-BD31-4B8C-83A1-F6EECF244321}">
                <p14:modId xmlns:p14="http://schemas.microsoft.com/office/powerpoint/2010/main" xmlns="" val="1615762504"/>
              </p:ext>
            </p:extLst>
          </p:nvPr>
        </p:nvGraphicFramePr>
        <p:xfrm>
          <a:off x="674925" y="2405375"/>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سهم إلى اليمين 5"/>
          <p:cNvSpPr/>
          <p:nvPr/>
        </p:nvSpPr>
        <p:spPr>
          <a:xfrm>
            <a:off x="781769" y="1404067"/>
            <a:ext cx="558375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b="1" dirty="0" smtClean="0">
                <a:solidFill>
                  <a:schemeClr val="tx1"/>
                </a:solidFill>
              </a:rPr>
              <a:t>جميع العلوم الاجتماعية تستخدم الطريقة العلمية  للحصول على البيانات و تحليها </a:t>
            </a:r>
            <a:endParaRPr lang="ar-SA" sz="1400" b="1" dirty="0">
              <a:solidFill>
                <a:schemeClr val="tx1"/>
              </a:solidFill>
            </a:endParaRPr>
          </a:p>
        </p:txBody>
      </p:sp>
    </p:spTree>
    <p:extLst>
      <p:ext uri="{BB962C8B-B14F-4D97-AF65-F5344CB8AC3E}">
        <p14:creationId xmlns:p14="http://schemas.microsoft.com/office/powerpoint/2010/main" xmlns="" val="1766337318"/>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8"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مستدير الزوايا 8"/>
          <p:cNvSpPr/>
          <p:nvPr/>
        </p:nvSpPr>
        <p:spPr>
          <a:xfrm>
            <a:off x="6012160" y="1214264"/>
            <a:ext cx="2423846" cy="5040560"/>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algn="ctr"/>
            <a:r>
              <a:rPr lang="ar-SA" sz="4000" b="1" dirty="0" smtClean="0">
                <a:solidFill>
                  <a:srgbClr val="C00000"/>
                </a:solidFill>
              </a:rPr>
              <a:t>علم النفس </a:t>
            </a:r>
          </a:p>
          <a:p>
            <a:pPr algn="ctr"/>
            <a:r>
              <a:rPr lang="ar-SA" sz="3600" b="1" dirty="0" smtClean="0"/>
              <a:t>يهتم بدراسة </a:t>
            </a:r>
          </a:p>
          <a:p>
            <a:pPr algn="ctr"/>
            <a:r>
              <a:rPr lang="ar-SA" sz="3600" b="1" dirty="0" smtClean="0"/>
              <a:t>نمو التفكير الفردي +</a:t>
            </a:r>
          </a:p>
          <a:p>
            <a:pPr algn="ctr"/>
            <a:r>
              <a:rPr lang="ar-SA" sz="3600" b="1" dirty="0" smtClean="0"/>
              <a:t>الشخصية + السلوك . </a:t>
            </a:r>
            <a:endParaRPr lang="ar-SA" sz="3600" b="1" dirty="0"/>
          </a:p>
        </p:txBody>
      </p:sp>
      <p:sp>
        <p:nvSpPr>
          <p:cNvPr id="10" name="شكل بيضاوي 9"/>
          <p:cNvSpPr/>
          <p:nvPr/>
        </p:nvSpPr>
        <p:spPr>
          <a:xfrm>
            <a:off x="3287797" y="1916832"/>
            <a:ext cx="2880320" cy="2952328"/>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SA" sz="4000" dirty="0" smtClean="0"/>
              <a:t>دراسة التفاعل بين الفرد و المجتمع</a:t>
            </a:r>
            <a:endParaRPr lang="ar-SA" sz="4000" dirty="0"/>
          </a:p>
        </p:txBody>
      </p:sp>
      <p:sp>
        <p:nvSpPr>
          <p:cNvPr id="11" name="مستطيل مستدير الزوايا 10"/>
          <p:cNvSpPr/>
          <p:nvPr/>
        </p:nvSpPr>
        <p:spPr>
          <a:xfrm>
            <a:off x="675983" y="1214264"/>
            <a:ext cx="2592288" cy="5031432"/>
          </a:xfrm>
          <a:prstGeom prst="roundRect">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sz="4000" dirty="0" smtClean="0">
                <a:solidFill>
                  <a:srgbClr val="C00000"/>
                </a:solidFill>
              </a:rPr>
              <a:t>علم النفس الاجتماعي </a:t>
            </a:r>
          </a:p>
          <a:p>
            <a:pPr algn="ctr"/>
            <a:r>
              <a:rPr lang="ar-SA" sz="3600" dirty="0" smtClean="0">
                <a:solidFill>
                  <a:schemeClr val="bg1">
                    <a:lumMod val="95000"/>
                  </a:schemeClr>
                </a:solidFill>
              </a:rPr>
              <a:t>يهتم بدراسة التأثيرات المتبادلة بين الأفراد و خاصة التنشئة الاجتماعية</a:t>
            </a:r>
            <a:endParaRPr lang="ar-SA" sz="3600" dirty="0">
              <a:solidFill>
                <a:schemeClr val="bg1">
                  <a:lumMod val="95000"/>
                </a:schemeClr>
              </a:solidFill>
            </a:endParaRPr>
          </a:p>
        </p:txBody>
      </p:sp>
      <p:sp>
        <p:nvSpPr>
          <p:cNvPr id="15" name="سهم إلى اليسار واليمين 14"/>
          <p:cNvSpPr/>
          <p:nvPr/>
        </p:nvSpPr>
        <p:spPr>
          <a:xfrm>
            <a:off x="3059832" y="4581128"/>
            <a:ext cx="3384376" cy="115212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t>المشترك بينهما</a:t>
            </a:r>
            <a:endParaRPr lang="ar-SA" sz="2800" b="1" dirty="0"/>
          </a:p>
        </p:txBody>
      </p:sp>
    </p:spTree>
    <p:extLst>
      <p:ext uri="{BB962C8B-B14F-4D97-AF65-F5344CB8AC3E}">
        <p14:creationId xmlns:p14="http://schemas.microsoft.com/office/powerpoint/2010/main" xmlns="" val="155275657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مستدير الزوايا 8"/>
          <p:cNvSpPr/>
          <p:nvPr/>
        </p:nvSpPr>
        <p:spPr>
          <a:xfrm>
            <a:off x="6252610" y="1052736"/>
            <a:ext cx="2423846" cy="1944216"/>
          </a:xfrm>
          <a:prstGeom prst="roundRect">
            <a:avLst/>
          </a:prstGeom>
          <a:solidFill>
            <a:schemeClr val="accent3">
              <a:lumMod val="60000"/>
              <a:lumOff val="40000"/>
            </a:schemeClr>
          </a:solidFill>
        </p:spPr>
        <p:style>
          <a:lnRef idx="3">
            <a:schemeClr val="lt1"/>
          </a:lnRef>
          <a:fillRef idx="1">
            <a:schemeClr val="accent6"/>
          </a:fillRef>
          <a:effectRef idx="1">
            <a:schemeClr val="accent6"/>
          </a:effectRef>
          <a:fontRef idx="minor">
            <a:schemeClr val="lt1"/>
          </a:fontRef>
        </p:style>
        <p:txBody>
          <a:bodyPr rtlCol="1" anchor="ctr"/>
          <a:lstStyle/>
          <a:p>
            <a:pPr algn="ctr"/>
            <a:r>
              <a:rPr lang="ar-SA" sz="2400" b="1" dirty="0" smtClean="0">
                <a:solidFill>
                  <a:schemeClr val="tx1"/>
                </a:solidFill>
              </a:rPr>
              <a:t>علم النفس و النفس الاجتماعي </a:t>
            </a:r>
          </a:p>
          <a:p>
            <a:pPr algn="ctr"/>
            <a:r>
              <a:rPr lang="ar-SA" b="1" dirty="0" smtClean="0"/>
              <a:t>اهتمام مشترك بدراسة عملية التفاعل بين الفرد و المجتمع </a:t>
            </a:r>
            <a:endParaRPr lang="ar-SA" b="1" dirty="0"/>
          </a:p>
        </p:txBody>
      </p:sp>
      <p:sp>
        <p:nvSpPr>
          <p:cNvPr id="10" name="شكل بيضاوي 9"/>
          <p:cNvSpPr/>
          <p:nvPr/>
        </p:nvSpPr>
        <p:spPr>
          <a:xfrm>
            <a:off x="3372290" y="1916832"/>
            <a:ext cx="2880320" cy="295232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400" b="1" dirty="0" smtClean="0">
                <a:solidFill>
                  <a:schemeClr val="tx1"/>
                </a:solidFill>
              </a:rPr>
              <a:t>علم الاجتماع </a:t>
            </a:r>
          </a:p>
          <a:p>
            <a:pPr algn="ctr"/>
            <a:r>
              <a:rPr lang="ar-SA" b="1" dirty="0" smtClean="0"/>
              <a:t>يهتم بدراسة بناء + وضيفة المجتمعات الإنسانية + عملية التغيير الاجتماعي </a:t>
            </a:r>
          </a:p>
          <a:p>
            <a:pPr algn="ctr"/>
            <a:r>
              <a:rPr lang="ar-SA" b="1" dirty="0" smtClean="0"/>
              <a:t>ونجد أن الجماعات هي وحدة التحليل الأساسية في علم الاجتماع</a:t>
            </a:r>
            <a:endParaRPr lang="ar-SA" b="1" dirty="0"/>
          </a:p>
        </p:txBody>
      </p:sp>
      <p:sp>
        <p:nvSpPr>
          <p:cNvPr id="11" name="مستطيل مستدير الزوايا 10"/>
          <p:cNvSpPr/>
          <p:nvPr/>
        </p:nvSpPr>
        <p:spPr>
          <a:xfrm>
            <a:off x="755576" y="1052736"/>
            <a:ext cx="2592288" cy="2520280"/>
          </a:xfrm>
          <a:prstGeom prst="round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rPr>
              <a:t>علم الاقتصاد </a:t>
            </a:r>
          </a:p>
          <a:p>
            <a:pPr algn="ct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بإنتاج و توزيع موارد المجتمع كأساس لدراسة نسق التدرج الاجتماعي ويستعين علم الاجتماع بالمتغيرات الاقتصادية في فهم ذلك </a:t>
            </a:r>
          </a:p>
          <a:p>
            <a:pPr algn="ct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التدرج + أسباب </a:t>
            </a:r>
            <a:r>
              <a:rPr lang="ar-SA"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التواترات</a:t>
            </a: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ستطيل مستدير الزوايا 5"/>
          <p:cNvSpPr/>
          <p:nvPr/>
        </p:nvSpPr>
        <p:spPr>
          <a:xfrm>
            <a:off x="742964" y="4365104"/>
            <a:ext cx="2759460" cy="1944216"/>
          </a:xfrm>
          <a:prstGeom prst="roundRect">
            <a:avLst/>
          </a:prstGeom>
          <a:solidFill>
            <a:schemeClr val="accent4">
              <a:lumMod val="60000"/>
              <a:lumOff val="40000"/>
            </a:schemeClr>
          </a:solidFill>
        </p:spPr>
        <p:style>
          <a:lnRef idx="3">
            <a:schemeClr val="lt1"/>
          </a:lnRef>
          <a:fillRef idx="1">
            <a:schemeClr val="accent5"/>
          </a:fillRef>
          <a:effectRef idx="1">
            <a:schemeClr val="accent5"/>
          </a:effectRef>
          <a:fontRef idx="minor">
            <a:schemeClr val="lt1"/>
          </a:fontRef>
        </p:style>
        <p:txBody>
          <a:bodyPr rtlCol="1" anchor="ctr"/>
          <a:lstStyle/>
          <a:p>
            <a:pPr algn="ctr"/>
            <a:r>
              <a:rPr lang="ar-SA" sz="2400" b="1" dirty="0" smtClean="0">
                <a:solidFill>
                  <a:schemeClr val="tx1"/>
                </a:solidFill>
              </a:rPr>
              <a:t>علم الانثروبولوجيا </a:t>
            </a:r>
          </a:p>
          <a:p>
            <a:pPr algn="ctr"/>
            <a:r>
              <a:rPr lang="ar-SA" b="1" dirty="0" smtClean="0"/>
              <a:t>اهتمام مشترك بدراسة الثقافات المعاصرة و يستعين علم الاجتماع بالمتغيرات الثقافية عند تحليل البناء الاجتماعي</a:t>
            </a:r>
            <a:endParaRPr lang="ar-SA" b="1" dirty="0"/>
          </a:p>
        </p:txBody>
      </p:sp>
      <p:sp>
        <p:nvSpPr>
          <p:cNvPr id="7" name="مستطيل مستدير الزوايا 6"/>
          <p:cNvSpPr/>
          <p:nvPr/>
        </p:nvSpPr>
        <p:spPr>
          <a:xfrm>
            <a:off x="6109410" y="4377263"/>
            <a:ext cx="2710245" cy="1944216"/>
          </a:xfrm>
          <a:prstGeom prst="round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1" anchor="ctr"/>
          <a:lstStyle/>
          <a:p>
            <a:pPr algn="ctr"/>
            <a:r>
              <a:rPr lang="ar-SA" sz="2400" b="1" dirty="0" smtClean="0">
                <a:solidFill>
                  <a:schemeClr val="tx1"/>
                </a:solidFill>
              </a:rPr>
              <a:t>علم السياسية </a:t>
            </a:r>
          </a:p>
          <a:p>
            <a:pPr algn="ctr"/>
            <a:r>
              <a:rPr lang="ar-SA" b="1" dirty="0" smtClean="0"/>
              <a:t>اهتمام مشترك بمصادر القوة و السلطة في المجتمع  و يستعين علم الاجتماع بالمتغيرات السياسية في فهم الانحراف +الضبط  +و التدرج  الاجتماعي</a:t>
            </a:r>
            <a:endParaRPr lang="ar-SA" b="1" dirty="0"/>
          </a:p>
        </p:txBody>
      </p:sp>
      <p:sp>
        <p:nvSpPr>
          <p:cNvPr id="2" name="سهم إلى اليمين 1"/>
          <p:cNvSpPr/>
          <p:nvPr/>
        </p:nvSpPr>
        <p:spPr>
          <a:xfrm>
            <a:off x="1404854" y="116632"/>
            <a:ext cx="6815191"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شكل يوضح العلاقة بين علم الاجتماع و العلوم الاجتماعية الأخرى </a:t>
            </a:r>
            <a:endParaRPr lang="ar-SA" b="1" dirty="0"/>
          </a:p>
        </p:txBody>
      </p:sp>
    </p:spTree>
    <p:extLst>
      <p:ext uri="{BB962C8B-B14F-4D97-AF65-F5344CB8AC3E}">
        <p14:creationId xmlns:p14="http://schemas.microsoft.com/office/powerpoint/2010/main" xmlns="" val="51439770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3"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3" name="مربع نص 2"/>
          <p:cNvSpPr txBox="1"/>
          <p:nvPr/>
        </p:nvSpPr>
        <p:spPr>
          <a:xfrm>
            <a:off x="965121" y="1700808"/>
            <a:ext cx="7128792" cy="4093428"/>
          </a:xfrm>
          <a:prstGeom prst="rect">
            <a:avLst/>
          </a:prstGeom>
          <a:noFill/>
        </p:spPr>
        <p:txBody>
          <a:bodyPr wrap="square" rtlCol="1">
            <a:spAutoFit/>
          </a:bodyPr>
          <a:lstStyle/>
          <a:p>
            <a:r>
              <a:rPr lang="ar-SA" sz="3600" dirty="0" smtClean="0">
                <a:solidFill>
                  <a:srgbClr val="00B0F0"/>
                </a:solidFill>
              </a:rPr>
              <a:t>من العلوم الخمسة هناك علاقة بين </a:t>
            </a:r>
            <a:r>
              <a:rPr lang="ar-SA" sz="3600" dirty="0" smtClean="0"/>
              <a:t>علم </a:t>
            </a:r>
            <a:r>
              <a:rPr lang="ar-SA" sz="3600" b="1" u="sng" dirty="0" smtClean="0"/>
              <a:t>الاجتماع و النفس و الأنثروبولوجيا </a:t>
            </a:r>
            <a:r>
              <a:rPr lang="ar-SA" sz="3600" dirty="0" smtClean="0">
                <a:solidFill>
                  <a:srgbClr val="C00000"/>
                </a:solidFill>
              </a:rPr>
              <a:t>وهي دراسات واسعة للسلوك الإنساني</a:t>
            </a:r>
            <a:r>
              <a:rPr lang="ar-SA" sz="3600" dirty="0" smtClean="0"/>
              <a:t> مما أدى إلى تداخل بينها .</a:t>
            </a:r>
          </a:p>
          <a:p>
            <a:r>
              <a:rPr lang="ar-SA" sz="3600" dirty="0" smtClean="0"/>
              <a:t> بينما </a:t>
            </a:r>
            <a:r>
              <a:rPr lang="ar-SA" sz="3600" b="1" u="sng" dirty="0" smtClean="0"/>
              <a:t>علم السياسية </a:t>
            </a:r>
            <a:r>
              <a:rPr lang="ar-SA" sz="3600" dirty="0" smtClean="0"/>
              <a:t>يدرس السلوك السياسي </a:t>
            </a:r>
            <a:r>
              <a:rPr lang="ar-SA" sz="3600" dirty="0" err="1" smtClean="0"/>
              <a:t>تركيزعلى</a:t>
            </a:r>
            <a:r>
              <a:rPr lang="ar-SA" sz="3600" dirty="0" smtClean="0"/>
              <a:t> دراسة القوة في مختلف المجتمعات . </a:t>
            </a:r>
            <a:endParaRPr lang="ar-SA" sz="3600" dirty="0"/>
          </a:p>
          <a:p>
            <a:r>
              <a:rPr lang="ar-SA" sz="3600" dirty="0" smtClean="0"/>
              <a:t>و </a:t>
            </a:r>
            <a:r>
              <a:rPr lang="ar-SA" sz="3600" b="1" u="sng" dirty="0" smtClean="0"/>
              <a:t>علم الاقتصاد </a:t>
            </a:r>
            <a:r>
              <a:rPr lang="ar-SA" sz="3600" dirty="0" smtClean="0"/>
              <a:t>يدرس السلوك الاقتصادي و مصادر الثروة و توزيعا داخل المجتمع </a:t>
            </a:r>
            <a:endParaRPr lang="ar-SA" sz="4000" dirty="0"/>
          </a:p>
        </p:txBody>
      </p:sp>
    </p:spTree>
    <p:extLst>
      <p:ext uri="{BB962C8B-B14F-4D97-AF65-F5344CB8AC3E}">
        <p14:creationId xmlns:p14="http://schemas.microsoft.com/office/powerpoint/2010/main" xmlns="" val="393893363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187624" y="620688"/>
            <a:ext cx="7344816" cy="5693866"/>
          </a:xfrm>
          <a:prstGeom prst="rect">
            <a:avLst/>
          </a:prstGeom>
          <a:noFill/>
        </p:spPr>
        <p:txBody>
          <a:bodyPr wrap="square" rtlCol="1">
            <a:spAutoFit/>
          </a:bodyPr>
          <a:lstStyle/>
          <a:p>
            <a:pPr algn="ctr"/>
            <a:r>
              <a:rPr lang="ar-SA" sz="4400" b="1" dirty="0" smtClean="0"/>
              <a:t>رأي العلماء في علم الاجتماع وأهميته </a:t>
            </a:r>
            <a:r>
              <a:rPr lang="ar-SA" sz="4000" dirty="0" smtClean="0"/>
              <a:t>:</a:t>
            </a:r>
          </a:p>
          <a:p>
            <a:r>
              <a:rPr lang="ar-SA" sz="4000" dirty="0" smtClean="0"/>
              <a:t>      (( </a:t>
            </a:r>
            <a:r>
              <a:rPr lang="ar-SA" sz="4000" dirty="0" err="1" smtClean="0">
                <a:solidFill>
                  <a:srgbClr val="C00000"/>
                </a:solidFill>
              </a:rPr>
              <a:t>أوجيست</a:t>
            </a:r>
            <a:r>
              <a:rPr lang="ar-SA" sz="4000" dirty="0" smtClean="0">
                <a:solidFill>
                  <a:srgbClr val="C00000"/>
                </a:solidFill>
              </a:rPr>
              <a:t> كونت </a:t>
            </a:r>
            <a:r>
              <a:rPr lang="ar-SA" sz="4000" dirty="0" smtClean="0"/>
              <a:t>)) جعل علم الاجتماع يتربع على عرش فوق قمة العلوم من حيث التعقيد وذلك في ترتيبه :الرياضة ثم الفلك ثم الطبيعة و الكيمياء و البيولوجيا و أخيرًا علم الاجتماع .</a:t>
            </a:r>
          </a:p>
          <a:p>
            <a:r>
              <a:rPr lang="ar-SA" sz="4000" dirty="0" smtClean="0"/>
              <a:t>     وشبه علم الاجتماع </a:t>
            </a:r>
            <a:r>
              <a:rPr lang="ar-SA" sz="4000" dirty="0" err="1" smtClean="0"/>
              <a:t>بالنسبه</a:t>
            </a:r>
            <a:r>
              <a:rPr lang="ar-SA" sz="4000" dirty="0" smtClean="0"/>
              <a:t> للعلوم الاجتماعية الخمسة كأهمية الرياضيات بالنسبة للعلوم الطبيعية   </a:t>
            </a:r>
            <a:endParaRPr lang="ar-SA" sz="4000" dirty="0"/>
          </a:p>
        </p:txBody>
      </p:sp>
    </p:spTree>
    <p:extLst>
      <p:ext uri="{BB962C8B-B14F-4D97-AF65-F5344CB8AC3E}">
        <p14:creationId xmlns:p14="http://schemas.microsoft.com/office/powerpoint/2010/main" xmlns="" val="2929566235"/>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ربع نص 2"/>
          <p:cNvSpPr txBox="1"/>
          <p:nvPr/>
        </p:nvSpPr>
        <p:spPr>
          <a:xfrm>
            <a:off x="323528" y="764704"/>
            <a:ext cx="8064896" cy="6247864"/>
          </a:xfrm>
          <a:prstGeom prst="rect">
            <a:avLst/>
          </a:prstGeom>
          <a:noFill/>
        </p:spPr>
        <p:txBody>
          <a:bodyPr wrap="square" rtlCol="1">
            <a:spAutoFit/>
          </a:bodyPr>
          <a:lstStyle/>
          <a:p>
            <a:r>
              <a:rPr lang="ar-SA" sz="4000" dirty="0" smtClean="0"/>
              <a:t>      </a:t>
            </a:r>
          </a:p>
          <a:p>
            <a:r>
              <a:rPr lang="ar-SA" sz="4000" dirty="0"/>
              <a:t> </a:t>
            </a:r>
            <a:r>
              <a:rPr lang="ar-SA" sz="4000" dirty="0" smtClean="0"/>
              <a:t>  أما العالم الفرنسي (( موريس </a:t>
            </a:r>
            <a:r>
              <a:rPr lang="ar-SA" sz="4000" dirty="0" err="1" smtClean="0"/>
              <a:t>دوفرجر</a:t>
            </a:r>
            <a:r>
              <a:rPr lang="ar-SA" sz="4000" dirty="0" smtClean="0"/>
              <a:t> )) </a:t>
            </a:r>
          </a:p>
          <a:p>
            <a:r>
              <a:rPr lang="ar-SA" sz="4000" dirty="0" smtClean="0"/>
              <a:t>فيرى أن الحدود التي تفصل بين العلوم الاجتماعية حدود غير واضحة  تمامًا وزائفة ... </a:t>
            </a:r>
          </a:p>
          <a:p>
            <a:r>
              <a:rPr lang="ar-SA" sz="4000" dirty="0" smtClean="0"/>
              <a:t>     أما (( </a:t>
            </a:r>
            <a:r>
              <a:rPr lang="ar-SA" sz="4000" dirty="0" err="1" smtClean="0"/>
              <a:t>رولاندو</a:t>
            </a:r>
            <a:r>
              <a:rPr lang="ar-SA" sz="4000" dirty="0" smtClean="0"/>
              <a:t> </a:t>
            </a:r>
            <a:r>
              <a:rPr lang="ar-SA" sz="4000" dirty="0" err="1" smtClean="0"/>
              <a:t>فدريكو</a:t>
            </a:r>
            <a:r>
              <a:rPr lang="ar-SA" sz="4000" dirty="0" smtClean="0"/>
              <a:t> )) فقد وضح العلاقة بين علم الاجتماع و العلوم الاجتماعية بشكل جداول ورسومات توضيحية في كتابه </a:t>
            </a:r>
          </a:p>
          <a:p>
            <a:endParaRPr lang="ar-SA" sz="4000" dirty="0" smtClean="0"/>
          </a:p>
          <a:p>
            <a:endParaRPr lang="ar-SA" sz="4000" dirty="0" smtClean="0"/>
          </a:p>
          <a:p>
            <a:endParaRPr lang="ar-SA" sz="4000" dirty="0"/>
          </a:p>
        </p:txBody>
      </p:sp>
    </p:spTree>
    <p:extLst>
      <p:ext uri="{BB962C8B-B14F-4D97-AF65-F5344CB8AC3E}">
        <p14:creationId xmlns:p14="http://schemas.microsoft.com/office/powerpoint/2010/main" xmlns="" val="1012491833"/>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611560" y="1772816"/>
            <a:ext cx="7853772" cy="3785652"/>
          </a:xfrm>
          <a:prstGeom prst="rect">
            <a:avLst/>
          </a:prstGeom>
        </p:spPr>
        <p:txBody>
          <a:bodyPr wrap="square">
            <a:spAutoFit/>
          </a:bodyPr>
          <a:lstStyle/>
          <a:p>
            <a:pPr lvl="0"/>
            <a:r>
              <a:rPr lang="ar-SA" sz="4000" dirty="0" smtClean="0">
                <a:solidFill>
                  <a:prstClr val="black"/>
                </a:solidFill>
              </a:rPr>
              <a:t>          أما (( </a:t>
            </a:r>
            <a:r>
              <a:rPr lang="ar-SA" sz="4000" dirty="0" err="1">
                <a:solidFill>
                  <a:prstClr val="black"/>
                </a:solidFill>
              </a:rPr>
              <a:t>سوروكين</a:t>
            </a:r>
            <a:r>
              <a:rPr lang="ar-SA" sz="4000" dirty="0">
                <a:solidFill>
                  <a:prstClr val="black"/>
                </a:solidFill>
              </a:rPr>
              <a:t> </a:t>
            </a:r>
            <a:r>
              <a:rPr lang="ar-SA" sz="4000" dirty="0" smtClean="0">
                <a:solidFill>
                  <a:prstClr val="black"/>
                </a:solidFill>
              </a:rPr>
              <a:t>)) فقد </a:t>
            </a:r>
            <a:r>
              <a:rPr lang="ar-SA" sz="4000" dirty="0">
                <a:solidFill>
                  <a:prstClr val="black"/>
                </a:solidFill>
              </a:rPr>
              <a:t>وضع حدود للتمييز بين علم الاجتماع و العلوم الاجتماعية </a:t>
            </a:r>
            <a:r>
              <a:rPr lang="ar-SA" sz="4000" dirty="0" smtClean="0">
                <a:solidFill>
                  <a:prstClr val="black"/>
                </a:solidFill>
              </a:rPr>
              <a:t>و</a:t>
            </a:r>
          </a:p>
          <a:p>
            <a:pPr lvl="0"/>
            <a:r>
              <a:rPr lang="ar-SA" sz="4000" dirty="0" smtClean="0">
                <a:solidFill>
                  <a:prstClr val="black"/>
                </a:solidFill>
              </a:rPr>
              <a:t>عرفه : دراسة الخصائص العامة المشتركة بين جميع أنواع الظواهر الاجتماعية و العلاقات بينها . </a:t>
            </a:r>
          </a:p>
          <a:p>
            <a:pPr lvl="0"/>
            <a:endParaRPr lang="ar-SA" sz="4000" dirty="0">
              <a:solidFill>
                <a:prstClr val="black"/>
              </a:solidFill>
            </a:endParaRPr>
          </a:p>
        </p:txBody>
      </p:sp>
    </p:spTree>
    <p:extLst>
      <p:ext uri="{BB962C8B-B14F-4D97-AF65-F5344CB8AC3E}">
        <p14:creationId xmlns:p14="http://schemas.microsoft.com/office/powerpoint/2010/main" xmlns="" val="2056912662"/>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39120" y="1674673"/>
            <a:ext cx="8465779"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شرح توضيحي لنواحي التشابه و</a:t>
            </a:r>
          </a:p>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الاختلاف بين علم الاجتماع و العلوم </a:t>
            </a:r>
          </a:p>
          <a:p>
            <a:pPr algn="ctr"/>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الاجتماعية </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1057423044"/>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539552" y="476672"/>
            <a:ext cx="8064896" cy="5355312"/>
          </a:xfrm>
          <a:prstGeom prst="rect">
            <a:avLst/>
          </a:prstGeom>
        </p:spPr>
        <p:txBody>
          <a:bodyPr wrap="square">
            <a:spAutoFit/>
          </a:bodyPr>
          <a:lstStyle/>
          <a:p>
            <a:pPr lvl="0"/>
            <a:r>
              <a:rPr lang="ar-SA"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علم النفس : </a:t>
            </a:r>
          </a:p>
          <a:p>
            <a:pPr lvl="0"/>
            <a:r>
              <a:rPr lang="ar-SA" sz="3600" b="1" dirty="0" smtClean="0">
                <a:ln w="11430"/>
                <a:effectLst>
                  <a:outerShdw blurRad="50800" dist="39000" dir="5460000" algn="tl">
                    <a:srgbClr val="000000">
                      <a:alpha val="38000"/>
                    </a:srgbClr>
                  </a:outerShdw>
                </a:effectLst>
              </a:rPr>
              <a:t>               هو علم من العلوم الاجتماعية وهو وثيق الصلة بعلم الاجتماع حيث يدرسان السلوك الإنساني </a:t>
            </a:r>
          </a:p>
          <a:p>
            <a:pPr lvl="0"/>
            <a:r>
              <a:rPr lang="ar-SA" sz="3600" b="1" dirty="0" smtClean="0">
                <a:ln w="11430"/>
                <a:effectLst>
                  <a:outerShdw blurRad="50800" dist="39000" dir="5460000" algn="tl">
                    <a:srgbClr val="000000">
                      <a:alpha val="38000"/>
                    </a:srgbClr>
                  </a:outerShdw>
                </a:effectLst>
              </a:rPr>
              <a:t>ويهتم علم النفس بدراسة الفرد مثل : العمليات العقلية و الإدراك و الذاكرة و الذكاء و العواطف و التعلم و الدافعية أي فهم العوامل النفسية لهذا السلوك . </a:t>
            </a:r>
          </a:p>
          <a:p>
            <a:pPr lvl="0"/>
            <a:r>
              <a:rPr lang="ar-SA" sz="3600" b="1" dirty="0" smtClean="0">
                <a:ln w="11430"/>
                <a:solidFill>
                  <a:schemeClr val="tx2">
                    <a:lumMod val="75000"/>
                  </a:schemeClr>
                </a:solidFill>
                <a:effectLst>
                  <a:outerShdw blurRad="50800" dist="39000" dir="5460000" algn="tl">
                    <a:srgbClr val="000000">
                      <a:alpha val="38000"/>
                    </a:srgbClr>
                  </a:outerShdw>
                </a:effectLst>
              </a:rPr>
              <a:t>     إ ذا علم النفس يركز على سلوك الفرد بينما علم الاجتماع يركز على السلوك   الاجتماعي معايشة الانسان في البيئة الاجتماعية وخضوعه لمعايره</a:t>
            </a:r>
            <a:r>
              <a:rPr lang="ar-SA" sz="36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 </a:t>
            </a:r>
            <a:endParaRPr lang="ar-SA"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2997844259"/>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683568" y="908720"/>
            <a:ext cx="6894512" cy="5201424"/>
          </a:xfrm>
          <a:prstGeom prst="rect">
            <a:avLst/>
          </a:prstGeom>
        </p:spPr>
        <p:txBody>
          <a:bodyPr wrap="square">
            <a:spAutoFit/>
          </a:bodyPr>
          <a:lstStyle/>
          <a:p>
            <a:pPr lvl="0" algn="ctr"/>
            <a:r>
              <a:rPr lang="ar-SA"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علم </a:t>
            </a:r>
            <a:r>
              <a:rPr lang="ar-SA" sz="40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النفس و الاجتماع بالنسبة لدراسة الشخصية </a:t>
            </a:r>
            <a:r>
              <a:rPr lang="ar-SA"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 </a:t>
            </a:r>
          </a:p>
          <a:p>
            <a:pPr lvl="0" algn="ctr"/>
            <a:r>
              <a:rPr lang="ar-SA" sz="3600" b="1" dirty="0" smtClean="0">
                <a:ln w="11430"/>
                <a:solidFill>
                  <a:prstClr val="black"/>
                </a:solidFill>
                <a:effectLst>
                  <a:outerShdw blurRad="50800" dist="39000" dir="5460000" algn="tl">
                    <a:srgbClr val="000000">
                      <a:alpha val="38000"/>
                    </a:srgbClr>
                  </a:outerShdw>
                </a:effectLst>
              </a:rPr>
              <a:t>     الشخصية هي : النسق المنظم للسلوك و الاتجاهات و المعتقدات وغيرها مميزات .</a:t>
            </a:r>
          </a:p>
          <a:p>
            <a:pPr lvl="0" algn="ctr"/>
            <a:r>
              <a:rPr lang="ar-SA" sz="3600" b="1" dirty="0" smtClean="0">
                <a:ln w="11430"/>
                <a:solidFill>
                  <a:prstClr val="black"/>
                </a:solidFill>
                <a:effectLst>
                  <a:outerShdw blurRad="50800" dist="39000" dir="5460000" algn="tl">
                    <a:srgbClr val="000000">
                      <a:alpha val="38000"/>
                    </a:srgbClr>
                  </a:outerShdw>
                </a:effectLst>
              </a:rPr>
              <a:t>        يهتم علم النفس بدراسة </a:t>
            </a:r>
            <a:r>
              <a:rPr lang="ar-SA" sz="3600" b="1" dirty="0" smtClean="0">
                <a:ln w="11430"/>
                <a:solidFill>
                  <a:srgbClr val="FF0000"/>
                </a:solidFill>
                <a:effectLst>
                  <a:outerShdw blurRad="50800" dist="39000" dir="5460000" algn="tl">
                    <a:srgbClr val="000000">
                      <a:alpha val="38000"/>
                    </a:srgbClr>
                  </a:outerShdw>
                </a:effectLst>
              </a:rPr>
              <a:t>الشخصية </a:t>
            </a:r>
            <a:r>
              <a:rPr lang="ar-SA" sz="3600" b="1" dirty="0" smtClean="0">
                <a:ln w="11430"/>
                <a:solidFill>
                  <a:prstClr val="black"/>
                </a:solidFill>
                <a:effectLst>
                  <a:outerShdw blurRad="50800" dist="39000" dir="5460000" algn="tl">
                    <a:srgbClr val="000000">
                      <a:alpha val="38000"/>
                    </a:srgbClr>
                  </a:outerShdw>
                </a:effectLst>
              </a:rPr>
              <a:t>وتعد موضوعه الاساسي السلوك الفعلي بينما علم الاجتماع يعتبر الشخصية أحد الأبعاد الهامة للحقيقة الاجتماعية المواقف التي تؤدي إلى أنماط   السلوك</a:t>
            </a:r>
            <a:endParaRPr lang="ar-SA" dirty="0"/>
          </a:p>
        </p:txBody>
      </p:sp>
    </p:spTree>
    <p:extLst>
      <p:ext uri="{BB962C8B-B14F-4D97-AF65-F5344CB8AC3E}">
        <p14:creationId xmlns:p14="http://schemas.microsoft.com/office/powerpoint/2010/main" xmlns="" val="3739711640"/>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2" name="مستطيل 1"/>
          <p:cNvSpPr/>
          <p:nvPr/>
        </p:nvSpPr>
        <p:spPr>
          <a:xfrm>
            <a:off x="1475656" y="1305342"/>
            <a:ext cx="6480720" cy="3539430"/>
          </a:xfrm>
          <a:prstGeom prst="rect">
            <a:avLst/>
          </a:prstGeom>
        </p:spPr>
        <p:txBody>
          <a:bodyPr wrap="square">
            <a:spAutoFit/>
          </a:bodyPr>
          <a:lstStyle/>
          <a:p>
            <a:pPr lvl="0" algn="ctr"/>
            <a:r>
              <a:rPr lang="ar-SA" sz="2800" b="1" dirty="0" smtClean="0">
                <a:ln w="11430"/>
                <a:solidFill>
                  <a:prstClr val="black"/>
                </a:solidFill>
                <a:effectLst>
                  <a:outerShdw blurRad="50800" dist="39000" dir="5460000" algn="tl">
                    <a:srgbClr val="000000">
                      <a:alpha val="38000"/>
                    </a:srgbClr>
                  </a:outerShdw>
                </a:effectLst>
              </a:rPr>
              <a:t>علم الاجتماع وعلم النفس هناك تداخل كبير بين كل من علمي النفس والاجتماع يركز </a:t>
            </a:r>
            <a:r>
              <a:rPr lang="ar-SA" sz="2800" b="1" dirty="0" smtClean="0">
                <a:ln w="11430"/>
                <a:solidFill>
                  <a:srgbClr val="FF0000"/>
                </a:solidFill>
                <a:effectLst>
                  <a:outerShdw blurRad="50800" dist="39000" dir="5460000" algn="tl">
                    <a:srgbClr val="000000">
                      <a:alpha val="38000"/>
                    </a:srgbClr>
                  </a:outerShdw>
                </a:effectLst>
              </a:rPr>
              <a:t>علم النفس</a:t>
            </a:r>
            <a:r>
              <a:rPr lang="ar-SA" sz="2800" b="1" dirty="0" smtClean="0">
                <a:ln w="11430"/>
                <a:solidFill>
                  <a:prstClr val="black"/>
                </a:solidFill>
                <a:effectLst>
                  <a:outerShdw blurRad="50800" dist="39000" dir="5460000" algn="tl">
                    <a:srgbClr val="000000">
                      <a:alpha val="38000"/>
                    </a:srgbClr>
                  </a:outerShdw>
                </a:effectLst>
              </a:rPr>
              <a:t>: حول دراسة السلوك الفردي كما</a:t>
            </a:r>
            <a:r>
              <a:rPr lang="ar-SA" sz="2800" b="1" dirty="0">
                <a:ln w="11430"/>
                <a:solidFill>
                  <a:schemeClr val="bg2">
                    <a:lumMod val="50000"/>
                  </a:schemeClr>
                </a:solidFill>
                <a:effectLst>
                  <a:outerShdw blurRad="50800" dist="39000" dir="5460000" algn="tl">
                    <a:srgbClr val="000000">
                      <a:alpha val="38000"/>
                    </a:srgbClr>
                  </a:outerShdw>
                </a:effectLst>
              </a:rPr>
              <a:t> </a:t>
            </a:r>
            <a:r>
              <a:rPr lang="ar-SA" sz="2800" b="1" dirty="0" smtClean="0">
                <a:ln w="11430"/>
                <a:solidFill>
                  <a:srgbClr val="FF0000"/>
                </a:solidFill>
                <a:effectLst>
                  <a:outerShdw blurRad="50800" dist="39000" dir="5460000" algn="tl">
                    <a:srgbClr val="000000">
                      <a:alpha val="38000"/>
                    </a:srgbClr>
                  </a:outerShdw>
                </a:effectLst>
              </a:rPr>
              <a:t>علم الاجتماع </a:t>
            </a:r>
            <a:r>
              <a:rPr lang="ar-SA" sz="2800" b="1" dirty="0" smtClean="0">
                <a:ln w="11430"/>
                <a:solidFill>
                  <a:prstClr val="black"/>
                </a:solidFill>
                <a:effectLst>
                  <a:outerShdw blurRad="50800" dist="39000" dir="5460000" algn="tl">
                    <a:srgbClr val="000000">
                      <a:alpha val="38000"/>
                    </a:srgbClr>
                  </a:outerShdw>
                </a:effectLst>
              </a:rPr>
              <a:t>: اهتمامه نحو المجتمع ودراسة العلاقات الاجتماعية اما </a:t>
            </a:r>
            <a:r>
              <a:rPr lang="ar-SA" sz="2800" b="1" dirty="0" smtClean="0">
                <a:ln w="11430"/>
                <a:solidFill>
                  <a:schemeClr val="tx1">
                    <a:lumMod val="50000"/>
                    <a:lumOff val="50000"/>
                  </a:schemeClr>
                </a:solidFill>
                <a:effectLst>
                  <a:outerShdw blurRad="50800" dist="39000" dir="5460000" algn="tl">
                    <a:srgbClr val="000000">
                      <a:alpha val="38000"/>
                    </a:srgbClr>
                  </a:outerShdw>
                </a:effectLst>
              </a:rPr>
              <a:t>علم النفس الاجتماعي</a:t>
            </a:r>
            <a:r>
              <a:rPr lang="ar-SA" sz="2800" b="1" dirty="0" smtClean="0">
                <a:ln w="11430"/>
                <a:solidFill>
                  <a:prstClr val="black"/>
                </a:solidFill>
                <a:effectLst>
                  <a:outerShdw blurRad="50800" dist="39000" dir="5460000" algn="tl">
                    <a:srgbClr val="000000">
                      <a:alpha val="38000"/>
                    </a:srgbClr>
                  </a:outerShdw>
                </a:effectLst>
              </a:rPr>
              <a:t>: فأنه يوجه اهتمامه نحو دراسة الفرد والمجتمع اوبين الشخصية الفردية والبناء الاجتماعي مما يؤكد وجود التقارب في وجهات النظر بين علمي </a:t>
            </a:r>
            <a:r>
              <a:rPr lang="ar-SA" sz="2800" b="1" dirty="0" smtClean="0">
                <a:ln w="11430"/>
                <a:solidFill>
                  <a:srgbClr val="FF0000"/>
                </a:solidFill>
                <a:effectLst>
                  <a:outerShdw blurRad="50800" dist="39000" dir="5460000" algn="tl">
                    <a:srgbClr val="000000">
                      <a:alpha val="38000"/>
                    </a:srgbClr>
                  </a:outerShdw>
                </a:effectLst>
              </a:rPr>
              <a:t>النفس والاجتماع </a:t>
            </a:r>
            <a:endParaRPr lang="ar-SA" sz="28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3219168732"/>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xmlns="">
                  <a14:imgLayer r:embed="rId4">
                    <a14:imgEffect>
                      <a14:brightnessContrast bright="48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683568" y="620688"/>
            <a:ext cx="7560840" cy="5078313"/>
          </a:xfrm>
          <a:prstGeom prst="rect">
            <a:avLst/>
          </a:prstGeom>
          <a:noFill/>
        </p:spPr>
        <p:txBody>
          <a:bodyPr wrap="square" rtlCol="1">
            <a:spAutoFit/>
          </a:bodyPr>
          <a:lstStyle/>
          <a:p>
            <a:r>
              <a:rPr lang="ar-SA" sz="3600" dirty="0" smtClean="0"/>
              <a:t>والحقيقة أن هناك تكامل وتفاعل مستمر بين ثلاثة عوامل هي :</a:t>
            </a:r>
            <a:r>
              <a:rPr lang="ar-SA" sz="3600" dirty="0" smtClean="0">
                <a:solidFill>
                  <a:schemeClr val="accent3">
                    <a:lumMod val="50000"/>
                  </a:schemeClr>
                </a:solidFill>
              </a:rPr>
              <a:t>الفرد والمجتمع والثقافة . </a:t>
            </a:r>
          </a:p>
          <a:p>
            <a:r>
              <a:rPr lang="ar-SA" sz="3600" dirty="0">
                <a:solidFill>
                  <a:schemeClr val="accent3">
                    <a:lumMod val="50000"/>
                  </a:schemeClr>
                </a:solidFill>
              </a:rPr>
              <a:t> </a:t>
            </a:r>
            <a:endParaRPr lang="ar-SA" sz="3600" dirty="0" smtClean="0">
              <a:solidFill>
                <a:schemeClr val="accent3">
                  <a:lumMod val="50000"/>
                </a:schemeClr>
              </a:solidFill>
            </a:endParaRPr>
          </a:p>
          <a:p>
            <a:r>
              <a:rPr lang="ar-SA" sz="3600" dirty="0" err="1" smtClean="0"/>
              <a:t>ولايمكن</a:t>
            </a:r>
            <a:r>
              <a:rPr lang="ar-SA" sz="3600" dirty="0" smtClean="0"/>
              <a:t> دراسة أي عامل بمعزل عن غيرها </a:t>
            </a:r>
          </a:p>
          <a:p>
            <a:r>
              <a:rPr lang="ar-SA" sz="3600" dirty="0" smtClean="0"/>
              <a:t>كما يراها عالم الاجتماع المعاصر (</a:t>
            </a:r>
            <a:r>
              <a:rPr lang="ar-SA" sz="3600" dirty="0" err="1" smtClean="0"/>
              <a:t>سوروكين</a:t>
            </a:r>
            <a:r>
              <a:rPr lang="ar-SA" sz="3600" dirty="0" smtClean="0"/>
              <a:t>)</a:t>
            </a:r>
          </a:p>
          <a:p>
            <a:r>
              <a:rPr lang="ar-SA" sz="3600" dirty="0" smtClean="0"/>
              <a:t> الذي أعتبر أن الفرد و الشخصية من جهة </a:t>
            </a:r>
          </a:p>
          <a:p>
            <a:r>
              <a:rPr lang="ar-SA" sz="3600" dirty="0" smtClean="0"/>
              <a:t>و المجتمع و الثقافة من جهة أخرى داخل </a:t>
            </a:r>
            <a:r>
              <a:rPr lang="ar-SA" sz="3600" dirty="0" err="1" smtClean="0"/>
              <a:t>إطارواحد</a:t>
            </a:r>
            <a:r>
              <a:rPr lang="ar-SA" sz="3600" dirty="0" smtClean="0"/>
              <a:t> </a:t>
            </a:r>
          </a:p>
          <a:p>
            <a:r>
              <a:rPr lang="ar-SA" sz="3600" u="sng" dirty="0" smtClean="0">
                <a:solidFill>
                  <a:schemeClr val="accent3">
                    <a:lumMod val="50000"/>
                  </a:schemeClr>
                </a:solidFill>
              </a:rPr>
              <a:t>علم النفس و علم النفس الاجتماعي </a:t>
            </a:r>
            <a:r>
              <a:rPr lang="ar-SA" sz="3600" dirty="0" smtClean="0">
                <a:solidFill>
                  <a:schemeClr val="accent3">
                    <a:lumMod val="50000"/>
                  </a:schemeClr>
                </a:solidFill>
              </a:rPr>
              <a:t>= </a:t>
            </a:r>
          </a:p>
          <a:p>
            <a:r>
              <a:rPr lang="ar-SA" sz="3600" dirty="0">
                <a:solidFill>
                  <a:schemeClr val="accent3">
                    <a:lumMod val="50000"/>
                  </a:schemeClr>
                </a:solidFill>
              </a:rPr>
              <a:t> </a:t>
            </a:r>
            <a:r>
              <a:rPr lang="ar-SA" sz="3600" dirty="0" smtClean="0">
                <a:solidFill>
                  <a:schemeClr val="accent3">
                    <a:lumMod val="50000"/>
                  </a:schemeClr>
                </a:solidFill>
              </a:rPr>
              <a:t>             الفرد و الشخصية + الثقافة و المجتمع </a:t>
            </a:r>
            <a:endParaRPr lang="ar-SA" sz="3600" dirty="0">
              <a:solidFill>
                <a:schemeClr val="accent3">
                  <a:lumMod val="50000"/>
                </a:schemeClr>
              </a:solidFill>
            </a:endParaRPr>
          </a:p>
        </p:txBody>
      </p:sp>
    </p:spTree>
    <p:extLst>
      <p:ext uri="{BB962C8B-B14F-4D97-AF65-F5344CB8AC3E}">
        <p14:creationId xmlns:p14="http://schemas.microsoft.com/office/powerpoint/2010/main" xmlns="" val="608022206"/>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5"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accent6">
                    <a:lumMod val="75000"/>
                  </a:schemeClr>
                </a:solidFill>
              </a:rPr>
              <a:t>الانثروبولوجيا</a:t>
            </a:r>
            <a:endParaRPr lang="ar-SA" dirty="0">
              <a:solidFill>
                <a:schemeClr val="accent6">
                  <a:lumMod val="75000"/>
                </a:schemeClr>
              </a:solidFill>
            </a:endParaRPr>
          </a:p>
        </p:txBody>
      </p:sp>
      <p:sp>
        <p:nvSpPr>
          <p:cNvPr id="3" name="عنصر نائب للمحتوى 2"/>
          <p:cNvSpPr>
            <a:spLocks noGrp="1"/>
          </p:cNvSpPr>
          <p:nvPr>
            <p:ph idx="1"/>
          </p:nvPr>
        </p:nvSpPr>
        <p:spPr>
          <a:xfrm>
            <a:off x="251520" y="1268760"/>
            <a:ext cx="8435280" cy="5257800"/>
          </a:xfrm>
        </p:spPr>
        <p:txBody>
          <a:bodyPr>
            <a:normAutofit lnSpcReduction="10000"/>
          </a:bodyPr>
          <a:lstStyle/>
          <a:p>
            <a:pPr marL="0" indent="0" algn="ctr" rtl="0">
              <a:buNone/>
            </a:pPr>
            <a:r>
              <a:rPr lang="ar-SA" dirty="0" smtClean="0"/>
              <a:t>نرى أن هناك تكامل بين كل من علمي الاجتماع والانثروبولوجيا الثقافية بالإضافة الى وجود درجة من التكامل بينهما وبين علم النفس ويؤكد ذلك ما ذهب اليه ((رالف </a:t>
            </a:r>
            <a:r>
              <a:rPr lang="ar-SA" dirty="0" err="1" smtClean="0"/>
              <a:t>ليتون</a:t>
            </a:r>
            <a:r>
              <a:rPr lang="ar-SA" dirty="0" smtClean="0"/>
              <a:t>)) من حيث علم النفس يركز علم الاجتماع على دراسة المجتمع كما تركز الانثروبولوجيا الثقافية على دراسة الثقافة ويوجد تكامل بين </a:t>
            </a:r>
          </a:p>
          <a:p>
            <a:pPr marL="0" indent="0" algn="ctr" rtl="0">
              <a:buNone/>
            </a:pPr>
            <a:r>
              <a:rPr lang="ar-SA" u="sng" dirty="0" smtClean="0"/>
              <a:t>الفرد + المجتمع + الثقافة </a:t>
            </a:r>
            <a:r>
              <a:rPr lang="ar-SA" dirty="0" smtClean="0"/>
              <a:t>ومدى التفاعل بين هذه العوامل الثلاثة ومن ثم فأن الباحث يحاول دراسة هذه العوامل بمعزل عن غيرها من العوامل فأنه لن يحقق هدفه من الدراسة ومن ثم تنبأ </a:t>
            </a:r>
          </a:p>
          <a:p>
            <a:pPr marL="0" indent="0" algn="ctr" rtl="0">
              <a:buNone/>
            </a:pPr>
            <a:r>
              <a:rPr lang="ar-SA" dirty="0" smtClean="0"/>
              <a:t>((</a:t>
            </a:r>
            <a:r>
              <a:rPr lang="ar-SA" dirty="0" err="1" smtClean="0"/>
              <a:t>ليتون</a:t>
            </a:r>
            <a:r>
              <a:rPr lang="ar-SA" dirty="0" smtClean="0"/>
              <a:t> ))سوف تشهد  ظهور علم الاجتماعي </a:t>
            </a:r>
          </a:p>
          <a:p>
            <a:pPr marL="0" indent="0" algn="ctr" rtl="0">
              <a:buNone/>
            </a:pPr>
            <a:r>
              <a:rPr lang="ar-SA" u="sng" dirty="0" smtClean="0"/>
              <a:t>عام لدراسة السلوك الانساني يقوم التنسيق بين نتائج علم النفس +</a:t>
            </a:r>
            <a:r>
              <a:rPr lang="ar-SA" sz="3000" u="sng" dirty="0" smtClean="0"/>
              <a:t>علم </a:t>
            </a:r>
            <a:r>
              <a:rPr lang="ar-SA" u="sng" dirty="0" err="1" smtClean="0"/>
              <a:t>الانثروبولوجيا+علم</a:t>
            </a:r>
            <a:r>
              <a:rPr lang="ar-SA" u="sng" dirty="0" smtClean="0"/>
              <a:t> الاجتماع </a:t>
            </a:r>
            <a:endParaRPr lang="ar-SA" u="sng" dirty="0"/>
          </a:p>
        </p:txBody>
      </p:sp>
    </p:spTree>
    <p:extLst>
      <p:ext uri="{BB962C8B-B14F-4D97-AF65-F5344CB8AC3E}">
        <p14:creationId xmlns:p14="http://schemas.microsoft.com/office/powerpoint/2010/main" xmlns="" val="54895783"/>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bg2">
                    <a:lumMod val="50000"/>
                  </a:schemeClr>
                </a:solidFill>
              </a:rPr>
              <a:t>علم الاقتصاد</a:t>
            </a:r>
            <a:endParaRPr lang="ar-SA" dirty="0">
              <a:solidFill>
                <a:schemeClr val="bg2">
                  <a:lumMod val="50000"/>
                </a:schemeClr>
              </a:solidFill>
            </a:endParaRPr>
          </a:p>
        </p:txBody>
      </p:sp>
      <p:sp>
        <p:nvSpPr>
          <p:cNvPr id="3" name="عنصر نائب للمحتوى 2"/>
          <p:cNvSpPr>
            <a:spLocks noGrp="1"/>
          </p:cNvSpPr>
          <p:nvPr>
            <p:ph idx="1"/>
          </p:nvPr>
        </p:nvSpPr>
        <p:spPr/>
        <p:txBody>
          <a:bodyPr/>
          <a:lstStyle/>
          <a:p>
            <a:r>
              <a:rPr lang="ar-SA" dirty="0" smtClean="0"/>
              <a:t>كما يهتم العلماء بدراسة العلاقة بين النشاط الاقتصادي وبين غيره من المظاهر الاخرى للحياة الانسانية ومن ثم فأن علم الاجتماع لا يهتم بدراسة النظام الاقتصادي من حيث وظائفه الداخلية كعوامل التشغيل والعرض والطلب ونظمه النقدية والائتمانية  ومشاكل الادارة ذلك لان كل هذا يهم عالم الاقتصاد بينما يركز  عالم الاجتماع اهتمامه حول ما يمكن ان يكون للنسق الاقتصادي من اثار على النظم الاخرى في المجتمع وما يمكن ان يكون له اثار بالمجتمع على طرق المعيشة والتفكير </a:t>
            </a:r>
            <a:endParaRPr lang="ar-SA" dirty="0"/>
          </a:p>
        </p:txBody>
      </p:sp>
    </p:spTree>
    <p:extLst>
      <p:ext uri="{BB962C8B-B14F-4D97-AF65-F5344CB8AC3E}">
        <p14:creationId xmlns:p14="http://schemas.microsoft.com/office/powerpoint/2010/main" xmlns="" val="725930831"/>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علم السياسة</a:t>
            </a:r>
            <a:endParaRPr lang="ar-SA" dirty="0">
              <a:solidFill>
                <a:srgbClr val="C00000"/>
              </a:solidFill>
            </a:endParaRPr>
          </a:p>
        </p:txBody>
      </p:sp>
      <p:sp>
        <p:nvSpPr>
          <p:cNvPr id="3" name="عنصر نائب للمحتوى 2"/>
          <p:cNvSpPr>
            <a:spLocks noGrp="1"/>
          </p:cNvSpPr>
          <p:nvPr>
            <p:ph idx="1"/>
          </p:nvPr>
        </p:nvSpPr>
        <p:spPr/>
        <p:txBody>
          <a:bodyPr/>
          <a:lstStyle/>
          <a:p>
            <a:r>
              <a:rPr lang="ar-SA" dirty="0" smtClean="0"/>
              <a:t>يتضح من خلال كتابة العلماء ((روبرت </a:t>
            </a:r>
            <a:r>
              <a:rPr lang="ar-SA" dirty="0" err="1" smtClean="0"/>
              <a:t>ميتشلز</a:t>
            </a:r>
            <a:r>
              <a:rPr lang="ar-SA" dirty="0" smtClean="0"/>
              <a:t>)) و((ماكس فيبر)) و(( روبرت دال وكي )) أن هناك مزج شديد بين التحليل </a:t>
            </a:r>
            <a:r>
              <a:rPr lang="ar-SA" u="sng" dirty="0" err="1" smtClean="0"/>
              <a:t>السوسيولوجي</a:t>
            </a:r>
            <a:r>
              <a:rPr lang="ar-SA" dirty="0" smtClean="0"/>
              <a:t> والتحيل السياسي ويمكن القول أن هناك علما سلوكيا جديدا قد بدأ يظهر في الوجود فقد زادت درجة التقارب والتداخل بين كل من علم من علمي السياسة والاجتماع ،وقد أصبحت البحوث الاجتماعية تستخدم بشكل متزايد في تشكيل سياسة الدولة .</a:t>
            </a:r>
            <a:endParaRPr lang="ar-SA" dirty="0"/>
          </a:p>
        </p:txBody>
      </p:sp>
    </p:spTree>
    <p:extLst>
      <p:ext uri="{BB962C8B-B14F-4D97-AF65-F5344CB8AC3E}">
        <p14:creationId xmlns:p14="http://schemas.microsoft.com/office/powerpoint/2010/main" xmlns="" val="252949206"/>
      </p:ext>
    </p:extLst>
  </p:cSld>
  <p:clrMapOvr>
    <a:masterClrMapping/>
  </p:clrMapOvr>
  <mc:AlternateContent xmlns:mc="http://schemas.openxmlformats.org/markup-compatibility/2006">
    <mc:Choice xmlns:p14="http://schemas.microsoft.com/office/powerpoint/2010/main" xmlns="" Requires="p14">
      <p:transition spd="slow" p14:dur="4400">
        <p14:honeycomb/>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516</TotalTime>
  <Words>1010</Words>
  <Application>Microsoft Office PowerPoint</Application>
  <PresentationFormat>عرض على الشاشة (3:4)‏</PresentationFormat>
  <Paragraphs>95</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نسق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الانثروبولوجيا</vt:lpstr>
      <vt:lpstr>علم الاقتصاد</vt:lpstr>
      <vt:lpstr>علم السياسة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ala7traf4</dc:creator>
  <cp:lastModifiedBy>Microsoft</cp:lastModifiedBy>
  <cp:revision>40</cp:revision>
  <dcterms:created xsi:type="dcterms:W3CDTF">2013-10-15T11:15:43Z</dcterms:created>
  <dcterms:modified xsi:type="dcterms:W3CDTF">2013-11-02T14:16:17Z</dcterms:modified>
</cp:coreProperties>
</file>