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7" r:id="rId4"/>
    <p:sldId id="272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709256"/>
    <a:srgbClr val="AD9968"/>
    <a:srgbClr val="3B84AF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481" autoAdjust="0"/>
    <p:restoredTop sz="94664" autoAdjust="0"/>
  </p:normalViewPr>
  <p:slideViewPr>
    <p:cSldViewPr>
      <p:cViewPr>
        <p:scale>
          <a:sx n="70" d="100"/>
          <a:sy n="70" d="100"/>
        </p:scale>
        <p:origin x="-744" y="-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842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62CC15-109F-46C0-A74F-D1138593F977}" type="doc">
      <dgm:prSet loTypeId="urn:microsoft.com/office/officeart/2005/8/layout/cycle5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CCFB3310-89F9-41AD-827C-3D1F2CE11DD4}">
      <dgm:prSet phldrT="[Text]" custT="1"/>
      <dgm:spPr/>
      <dgm:t>
        <a:bodyPr/>
        <a:lstStyle/>
        <a:p>
          <a:pPr rtl="1"/>
          <a:r>
            <a:rPr lang="ar-SA" sz="1800" b="1" dirty="0" smtClean="0"/>
            <a:t>مرحلة التحليل والتصميم </a:t>
          </a:r>
          <a:r>
            <a:rPr lang="en-US" sz="1800" b="1" dirty="0" smtClean="0"/>
            <a:t>Analysis &amp; Design Phase </a:t>
          </a:r>
          <a:r>
            <a:rPr lang="ar-SA" sz="1800" b="1" dirty="0" smtClean="0"/>
            <a:t>.</a:t>
          </a:r>
          <a:endParaRPr lang="ar-SA" sz="1800" b="1" dirty="0"/>
        </a:p>
      </dgm:t>
    </dgm:pt>
    <dgm:pt modelId="{C2618550-D893-4417-8083-2B5885C92A0A}" type="parTrans" cxnId="{413FB37B-EF05-4E22-95A5-C2FCE6136068}">
      <dgm:prSet/>
      <dgm:spPr/>
      <dgm:t>
        <a:bodyPr/>
        <a:lstStyle/>
        <a:p>
          <a:pPr rtl="1"/>
          <a:endParaRPr lang="ar-SA">
            <a:solidFill>
              <a:schemeClr val="tx1"/>
            </a:solidFill>
          </a:endParaRPr>
        </a:p>
      </dgm:t>
    </dgm:pt>
    <dgm:pt modelId="{C47AB507-01CE-4E4F-8784-D2A11E086EA8}" type="sibTrans" cxnId="{413FB37B-EF05-4E22-95A5-C2FCE6136068}">
      <dgm:prSet/>
      <dgm:spPr/>
      <dgm:t>
        <a:bodyPr/>
        <a:lstStyle/>
        <a:p>
          <a:pPr rtl="1"/>
          <a:endParaRPr lang="ar-SA">
            <a:solidFill>
              <a:schemeClr val="tx1"/>
            </a:solidFill>
          </a:endParaRPr>
        </a:p>
      </dgm:t>
    </dgm:pt>
    <dgm:pt modelId="{EB86F4CC-CDB0-4825-A2AA-8FC66118D494}">
      <dgm:prSet phldrT="[Text]" custT="1"/>
      <dgm:spPr/>
      <dgm:t>
        <a:bodyPr/>
        <a:lstStyle/>
        <a:p>
          <a:pPr rtl="1"/>
          <a:r>
            <a:rPr lang="ar-SA" sz="1800" b="1" smtClean="0"/>
            <a:t>مرحلة التطوير وضبط الجودة </a:t>
          </a:r>
          <a:r>
            <a:rPr lang="en-US" sz="1800" b="1" smtClean="0"/>
            <a:t>Development &amp; Quality Assurance </a:t>
          </a:r>
          <a:r>
            <a:rPr lang="ar-SA" sz="1800" b="1" smtClean="0"/>
            <a:t>.</a:t>
          </a:r>
          <a:endParaRPr lang="ar-SA" sz="1800" b="1" dirty="0"/>
        </a:p>
      </dgm:t>
    </dgm:pt>
    <dgm:pt modelId="{ED49C310-7F8F-442E-947D-ED06CCF34BA6}" type="parTrans" cxnId="{28FB17C1-C56D-4C50-821D-92EC858D42E0}">
      <dgm:prSet/>
      <dgm:spPr/>
      <dgm:t>
        <a:bodyPr/>
        <a:lstStyle/>
        <a:p>
          <a:pPr rtl="1"/>
          <a:endParaRPr lang="ar-SA">
            <a:solidFill>
              <a:schemeClr val="tx1"/>
            </a:solidFill>
          </a:endParaRPr>
        </a:p>
      </dgm:t>
    </dgm:pt>
    <dgm:pt modelId="{4927F399-B899-4D33-B235-CD884AF1F2C9}" type="sibTrans" cxnId="{28FB17C1-C56D-4C50-821D-92EC858D42E0}">
      <dgm:prSet/>
      <dgm:spPr/>
      <dgm:t>
        <a:bodyPr/>
        <a:lstStyle/>
        <a:p>
          <a:pPr rtl="1"/>
          <a:endParaRPr lang="ar-SA">
            <a:solidFill>
              <a:schemeClr val="tx1"/>
            </a:solidFill>
          </a:endParaRPr>
        </a:p>
      </dgm:t>
    </dgm:pt>
    <dgm:pt modelId="{AB5CC78F-1F9A-4804-B746-7740AC017C8E}">
      <dgm:prSet phldrT="[Text]" custT="1"/>
      <dgm:spPr/>
      <dgm:t>
        <a:bodyPr/>
        <a:lstStyle/>
        <a:p>
          <a:pPr rtl="1"/>
          <a:r>
            <a:rPr lang="ar-SA" sz="1800" b="1" smtClean="0"/>
            <a:t>مرحلة النشر والتوزيع </a:t>
          </a:r>
          <a:r>
            <a:rPr lang="en-US" sz="1800" b="1" smtClean="0"/>
            <a:t>Production Phase</a:t>
          </a:r>
          <a:r>
            <a:rPr lang="ar-SA" sz="1800" b="1" smtClean="0"/>
            <a:t>.</a:t>
          </a:r>
          <a:endParaRPr lang="ar-SA" sz="1800" b="1" dirty="0"/>
        </a:p>
      </dgm:t>
    </dgm:pt>
    <dgm:pt modelId="{56FD1D31-DB75-4E1B-890E-3838774B0B8B}" type="parTrans" cxnId="{490432AE-6127-4CD1-BDAE-33532EEAC028}">
      <dgm:prSet/>
      <dgm:spPr/>
      <dgm:t>
        <a:bodyPr/>
        <a:lstStyle/>
        <a:p>
          <a:pPr rtl="1"/>
          <a:endParaRPr lang="ar-SA">
            <a:solidFill>
              <a:schemeClr val="tx1"/>
            </a:solidFill>
          </a:endParaRPr>
        </a:p>
      </dgm:t>
    </dgm:pt>
    <dgm:pt modelId="{04A4E6F4-09E6-4D08-9BDB-FF267D9FAF0A}" type="sibTrans" cxnId="{490432AE-6127-4CD1-BDAE-33532EEAC028}">
      <dgm:prSet/>
      <dgm:spPr/>
      <dgm:t>
        <a:bodyPr/>
        <a:lstStyle/>
        <a:p>
          <a:pPr rtl="1"/>
          <a:endParaRPr lang="ar-SA">
            <a:solidFill>
              <a:schemeClr val="tx1"/>
            </a:solidFill>
          </a:endParaRPr>
        </a:p>
      </dgm:t>
    </dgm:pt>
    <dgm:pt modelId="{B738979A-7948-4989-87CC-1B76FAEEE3AE}">
      <dgm:prSet phldrT="[Text]" custT="1"/>
      <dgm:spPr/>
      <dgm:t>
        <a:bodyPr/>
        <a:lstStyle/>
        <a:p>
          <a:pPr rtl="1"/>
          <a:r>
            <a:rPr lang="ar-SA" sz="1800" b="1" smtClean="0"/>
            <a:t>مرحلة الدعم الفني </a:t>
          </a:r>
          <a:r>
            <a:rPr lang="en-US" sz="1800" b="1" smtClean="0"/>
            <a:t>Technical Support Phase </a:t>
          </a:r>
          <a:r>
            <a:rPr lang="ar-SA" sz="1800" b="1" smtClean="0"/>
            <a:t>.</a:t>
          </a:r>
          <a:endParaRPr lang="ar-SA" sz="1800" b="1" dirty="0"/>
        </a:p>
      </dgm:t>
    </dgm:pt>
    <dgm:pt modelId="{0F352A0E-C794-4E5A-AD28-1234D7A08404}" type="parTrans" cxnId="{CA31B016-2343-4376-AC16-15B812C0AA2E}">
      <dgm:prSet/>
      <dgm:spPr/>
      <dgm:t>
        <a:bodyPr/>
        <a:lstStyle/>
        <a:p>
          <a:pPr rtl="1"/>
          <a:endParaRPr lang="ar-SA">
            <a:solidFill>
              <a:schemeClr val="tx1"/>
            </a:solidFill>
          </a:endParaRPr>
        </a:p>
      </dgm:t>
    </dgm:pt>
    <dgm:pt modelId="{D97B960F-0EF1-448B-8ECB-2A042B5BC6BC}" type="sibTrans" cxnId="{CA31B016-2343-4376-AC16-15B812C0AA2E}">
      <dgm:prSet/>
      <dgm:spPr/>
      <dgm:t>
        <a:bodyPr/>
        <a:lstStyle/>
        <a:p>
          <a:pPr rtl="1"/>
          <a:endParaRPr lang="ar-SA">
            <a:solidFill>
              <a:schemeClr val="tx1"/>
            </a:solidFill>
          </a:endParaRPr>
        </a:p>
      </dgm:t>
    </dgm:pt>
    <dgm:pt modelId="{5029E146-454F-4ADB-A47D-188405984AE1}">
      <dgm:prSet phldrT="[Text]" custT="1"/>
      <dgm:spPr/>
      <dgm:t>
        <a:bodyPr/>
        <a:lstStyle/>
        <a:p>
          <a:pPr rtl="1"/>
          <a:r>
            <a:rPr lang="ar-SA" sz="1800" b="1" dirty="0" smtClean="0"/>
            <a:t>مرحلة التخطيط </a:t>
          </a:r>
          <a:r>
            <a:rPr lang="en-US" sz="1800" b="1" dirty="0" smtClean="0"/>
            <a:t>Planning Phase </a:t>
          </a:r>
          <a:endParaRPr lang="ar-SA" sz="1800" b="1" dirty="0"/>
        </a:p>
      </dgm:t>
    </dgm:pt>
    <dgm:pt modelId="{8B7272E6-F06F-4193-889C-4597A06F8F9D}" type="sibTrans" cxnId="{DF0F434F-7B1D-449C-9E8D-6EB953F98132}">
      <dgm:prSet/>
      <dgm:spPr/>
      <dgm:t>
        <a:bodyPr/>
        <a:lstStyle/>
        <a:p>
          <a:pPr rtl="1"/>
          <a:endParaRPr lang="ar-SA">
            <a:solidFill>
              <a:schemeClr val="tx1"/>
            </a:solidFill>
          </a:endParaRPr>
        </a:p>
      </dgm:t>
    </dgm:pt>
    <dgm:pt modelId="{7E64AA5A-B939-4968-A93B-F6B80AE6F15E}" type="parTrans" cxnId="{DF0F434F-7B1D-449C-9E8D-6EB953F98132}">
      <dgm:prSet/>
      <dgm:spPr/>
      <dgm:t>
        <a:bodyPr/>
        <a:lstStyle/>
        <a:p>
          <a:pPr rtl="1"/>
          <a:endParaRPr lang="ar-SA">
            <a:solidFill>
              <a:schemeClr val="tx1"/>
            </a:solidFill>
          </a:endParaRPr>
        </a:p>
      </dgm:t>
    </dgm:pt>
    <dgm:pt modelId="{E9026344-F0C9-4A2B-983E-AA4B5EC175A8}" type="pres">
      <dgm:prSet presAssocID="{2C62CC15-109F-46C0-A74F-D1138593F97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FF416B3-BAB4-49C8-B285-969F074582A8}" type="pres">
      <dgm:prSet presAssocID="{5029E146-454F-4ADB-A47D-188405984AE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13326DC-2484-47AD-970F-E1C27A352DC4}" type="pres">
      <dgm:prSet presAssocID="{5029E146-454F-4ADB-A47D-188405984AE1}" presName="spNode" presStyleCnt="0"/>
      <dgm:spPr/>
      <dgm:t>
        <a:bodyPr/>
        <a:lstStyle/>
        <a:p>
          <a:pPr rtl="1"/>
          <a:endParaRPr lang="ar-SA"/>
        </a:p>
      </dgm:t>
    </dgm:pt>
    <dgm:pt modelId="{B6E659CC-841D-48D6-A412-692F16BA27DF}" type="pres">
      <dgm:prSet presAssocID="{8B7272E6-F06F-4193-889C-4597A06F8F9D}" presName="sibTrans" presStyleLbl="sibTrans1D1" presStyleIdx="0" presStyleCnt="5"/>
      <dgm:spPr/>
      <dgm:t>
        <a:bodyPr/>
        <a:lstStyle/>
        <a:p>
          <a:pPr rtl="1"/>
          <a:endParaRPr lang="ar-SA"/>
        </a:p>
      </dgm:t>
    </dgm:pt>
    <dgm:pt modelId="{C5809793-3A33-4F8A-A561-766A794EA4E0}" type="pres">
      <dgm:prSet presAssocID="{CCFB3310-89F9-41AD-827C-3D1F2CE11DD4}" presName="node" presStyleLbl="node1" presStyleIdx="1" presStyleCnt="5" custScaleX="148612" custScaleY="11125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497DBEC-33BC-4C69-8F66-A055EBE990D1}" type="pres">
      <dgm:prSet presAssocID="{CCFB3310-89F9-41AD-827C-3D1F2CE11DD4}" presName="spNode" presStyleCnt="0"/>
      <dgm:spPr/>
      <dgm:t>
        <a:bodyPr/>
        <a:lstStyle/>
        <a:p>
          <a:pPr rtl="1"/>
          <a:endParaRPr lang="ar-SA"/>
        </a:p>
      </dgm:t>
    </dgm:pt>
    <dgm:pt modelId="{36A0D9DB-63A8-4CB6-B28D-DA4E59487600}" type="pres">
      <dgm:prSet presAssocID="{C47AB507-01CE-4E4F-8784-D2A11E086EA8}" presName="sibTrans" presStyleLbl="sibTrans1D1" presStyleIdx="1" presStyleCnt="5"/>
      <dgm:spPr/>
      <dgm:t>
        <a:bodyPr/>
        <a:lstStyle/>
        <a:p>
          <a:pPr rtl="1"/>
          <a:endParaRPr lang="ar-SA"/>
        </a:p>
      </dgm:t>
    </dgm:pt>
    <dgm:pt modelId="{DA0462E1-08B8-4FA1-922D-00160B1E60A4}" type="pres">
      <dgm:prSet presAssocID="{EB86F4CC-CDB0-4825-A2AA-8FC66118D494}" presName="node" presStyleLbl="node1" presStyleIdx="2" presStyleCnt="5" custScaleX="171768" custScaleY="91447" custRadScaleRad="103133" custRadScaleInc="-5368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137AD16-4700-49C7-988D-F92E4846A2D2}" type="pres">
      <dgm:prSet presAssocID="{EB86F4CC-CDB0-4825-A2AA-8FC66118D494}" presName="spNode" presStyleCnt="0"/>
      <dgm:spPr/>
      <dgm:t>
        <a:bodyPr/>
        <a:lstStyle/>
        <a:p>
          <a:pPr rtl="1"/>
          <a:endParaRPr lang="ar-SA"/>
        </a:p>
      </dgm:t>
    </dgm:pt>
    <dgm:pt modelId="{EDC09E55-A475-4DC1-BD47-929545AE1F41}" type="pres">
      <dgm:prSet presAssocID="{4927F399-B899-4D33-B235-CD884AF1F2C9}" presName="sibTrans" presStyleLbl="sibTrans1D1" presStyleIdx="2" presStyleCnt="5"/>
      <dgm:spPr/>
      <dgm:t>
        <a:bodyPr/>
        <a:lstStyle/>
        <a:p>
          <a:pPr rtl="1"/>
          <a:endParaRPr lang="ar-SA"/>
        </a:p>
      </dgm:t>
    </dgm:pt>
    <dgm:pt modelId="{932778EC-3442-4EDE-AD26-C5E0154CD57F}" type="pres">
      <dgm:prSet presAssocID="{AB5CC78F-1F9A-4804-B746-7740AC017C8E}" presName="node" presStyleLbl="node1" presStyleIdx="3" presStyleCnt="5" custScaleX="157126" custScaleY="91447" custRadScaleRad="98360" custRadScaleInc="4337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71E2E2E-AE23-4469-BBCA-C1049C7F6169}" type="pres">
      <dgm:prSet presAssocID="{AB5CC78F-1F9A-4804-B746-7740AC017C8E}" presName="spNode" presStyleCnt="0"/>
      <dgm:spPr/>
      <dgm:t>
        <a:bodyPr/>
        <a:lstStyle/>
        <a:p>
          <a:pPr rtl="1"/>
          <a:endParaRPr lang="ar-SA"/>
        </a:p>
      </dgm:t>
    </dgm:pt>
    <dgm:pt modelId="{96458D87-A361-419D-8346-A358038C235C}" type="pres">
      <dgm:prSet presAssocID="{04A4E6F4-09E6-4D08-9BDB-FF267D9FAF0A}" presName="sibTrans" presStyleLbl="sibTrans1D1" presStyleIdx="3" presStyleCnt="5"/>
      <dgm:spPr/>
      <dgm:t>
        <a:bodyPr/>
        <a:lstStyle/>
        <a:p>
          <a:pPr rtl="1"/>
          <a:endParaRPr lang="ar-SA"/>
        </a:p>
      </dgm:t>
    </dgm:pt>
    <dgm:pt modelId="{380D71CB-1B9A-4E7A-A0A7-B8FE5163173B}" type="pres">
      <dgm:prSet presAssocID="{B738979A-7948-4989-87CC-1B76FAEEE3AE}" presName="node" presStyleLbl="node1" presStyleIdx="4" presStyleCnt="5" custScaleX="142627" custScaleY="11125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9B359E1-AA62-46CE-A956-6EB8BDACF3E6}" type="pres">
      <dgm:prSet presAssocID="{B738979A-7948-4989-87CC-1B76FAEEE3AE}" presName="spNode" presStyleCnt="0"/>
      <dgm:spPr/>
      <dgm:t>
        <a:bodyPr/>
        <a:lstStyle/>
        <a:p>
          <a:pPr rtl="1"/>
          <a:endParaRPr lang="ar-SA"/>
        </a:p>
      </dgm:t>
    </dgm:pt>
    <dgm:pt modelId="{A0A05699-DEC0-4B6B-8082-57E2192D8F93}" type="pres">
      <dgm:prSet presAssocID="{D97B960F-0EF1-448B-8ECB-2A042B5BC6BC}" presName="sibTrans" presStyleLbl="sibTrans1D1" presStyleIdx="4" presStyleCnt="5"/>
      <dgm:spPr/>
      <dgm:t>
        <a:bodyPr/>
        <a:lstStyle/>
        <a:p>
          <a:pPr rtl="1"/>
          <a:endParaRPr lang="ar-SA"/>
        </a:p>
      </dgm:t>
    </dgm:pt>
  </dgm:ptLst>
  <dgm:cxnLst>
    <dgm:cxn modelId="{0FED93D7-C0CE-4191-9998-F3D92692D984}" type="presOf" srcId="{8B7272E6-F06F-4193-889C-4597A06F8F9D}" destId="{B6E659CC-841D-48D6-A412-692F16BA27DF}" srcOrd="0" destOrd="0" presId="urn:microsoft.com/office/officeart/2005/8/layout/cycle5"/>
    <dgm:cxn modelId="{28FB17C1-C56D-4C50-821D-92EC858D42E0}" srcId="{2C62CC15-109F-46C0-A74F-D1138593F977}" destId="{EB86F4CC-CDB0-4825-A2AA-8FC66118D494}" srcOrd="2" destOrd="0" parTransId="{ED49C310-7F8F-442E-947D-ED06CCF34BA6}" sibTransId="{4927F399-B899-4D33-B235-CD884AF1F2C9}"/>
    <dgm:cxn modelId="{F3470F93-642E-409D-8496-B918952AB254}" type="presOf" srcId="{B738979A-7948-4989-87CC-1B76FAEEE3AE}" destId="{380D71CB-1B9A-4E7A-A0A7-B8FE5163173B}" srcOrd="0" destOrd="0" presId="urn:microsoft.com/office/officeart/2005/8/layout/cycle5"/>
    <dgm:cxn modelId="{0513369E-F70B-4A80-BFCB-A29779C17274}" type="presOf" srcId="{2C62CC15-109F-46C0-A74F-D1138593F977}" destId="{E9026344-F0C9-4A2B-983E-AA4B5EC175A8}" srcOrd="0" destOrd="0" presId="urn:microsoft.com/office/officeart/2005/8/layout/cycle5"/>
    <dgm:cxn modelId="{43069A52-1CFA-4179-A8DC-227544DF5FED}" type="presOf" srcId="{D97B960F-0EF1-448B-8ECB-2A042B5BC6BC}" destId="{A0A05699-DEC0-4B6B-8082-57E2192D8F93}" srcOrd="0" destOrd="0" presId="urn:microsoft.com/office/officeart/2005/8/layout/cycle5"/>
    <dgm:cxn modelId="{E65E1109-0DB8-4108-901A-31FA9CAFFEEF}" type="presOf" srcId="{4927F399-B899-4D33-B235-CD884AF1F2C9}" destId="{EDC09E55-A475-4DC1-BD47-929545AE1F41}" srcOrd="0" destOrd="0" presId="urn:microsoft.com/office/officeart/2005/8/layout/cycle5"/>
    <dgm:cxn modelId="{4BFD5A06-9E64-477C-997C-F69E10173FEC}" type="presOf" srcId="{5029E146-454F-4ADB-A47D-188405984AE1}" destId="{BFF416B3-BAB4-49C8-B285-969F074582A8}" srcOrd="0" destOrd="0" presId="urn:microsoft.com/office/officeart/2005/8/layout/cycle5"/>
    <dgm:cxn modelId="{DD3BE823-CBA5-45F1-BB3B-6BEBB87B8BE6}" type="presOf" srcId="{C47AB507-01CE-4E4F-8784-D2A11E086EA8}" destId="{36A0D9DB-63A8-4CB6-B28D-DA4E59487600}" srcOrd="0" destOrd="0" presId="urn:microsoft.com/office/officeart/2005/8/layout/cycle5"/>
    <dgm:cxn modelId="{D327FCC1-FBA2-41F9-AFA6-56C311B27880}" type="presOf" srcId="{CCFB3310-89F9-41AD-827C-3D1F2CE11DD4}" destId="{C5809793-3A33-4F8A-A561-766A794EA4E0}" srcOrd="0" destOrd="0" presId="urn:microsoft.com/office/officeart/2005/8/layout/cycle5"/>
    <dgm:cxn modelId="{490432AE-6127-4CD1-BDAE-33532EEAC028}" srcId="{2C62CC15-109F-46C0-A74F-D1138593F977}" destId="{AB5CC78F-1F9A-4804-B746-7740AC017C8E}" srcOrd="3" destOrd="0" parTransId="{56FD1D31-DB75-4E1B-890E-3838774B0B8B}" sibTransId="{04A4E6F4-09E6-4D08-9BDB-FF267D9FAF0A}"/>
    <dgm:cxn modelId="{413FB37B-EF05-4E22-95A5-C2FCE6136068}" srcId="{2C62CC15-109F-46C0-A74F-D1138593F977}" destId="{CCFB3310-89F9-41AD-827C-3D1F2CE11DD4}" srcOrd="1" destOrd="0" parTransId="{C2618550-D893-4417-8083-2B5885C92A0A}" sibTransId="{C47AB507-01CE-4E4F-8784-D2A11E086EA8}"/>
    <dgm:cxn modelId="{C6648D31-87F7-4A70-BCFF-B86A7F742FFC}" type="presOf" srcId="{EB86F4CC-CDB0-4825-A2AA-8FC66118D494}" destId="{DA0462E1-08B8-4FA1-922D-00160B1E60A4}" srcOrd="0" destOrd="0" presId="urn:microsoft.com/office/officeart/2005/8/layout/cycle5"/>
    <dgm:cxn modelId="{CA31B016-2343-4376-AC16-15B812C0AA2E}" srcId="{2C62CC15-109F-46C0-A74F-D1138593F977}" destId="{B738979A-7948-4989-87CC-1B76FAEEE3AE}" srcOrd="4" destOrd="0" parTransId="{0F352A0E-C794-4E5A-AD28-1234D7A08404}" sibTransId="{D97B960F-0EF1-448B-8ECB-2A042B5BC6BC}"/>
    <dgm:cxn modelId="{F08FA7E8-4087-41F5-86C0-D218B06DE86F}" type="presOf" srcId="{04A4E6F4-09E6-4D08-9BDB-FF267D9FAF0A}" destId="{96458D87-A361-419D-8346-A358038C235C}" srcOrd="0" destOrd="0" presId="urn:microsoft.com/office/officeart/2005/8/layout/cycle5"/>
    <dgm:cxn modelId="{DF0F434F-7B1D-449C-9E8D-6EB953F98132}" srcId="{2C62CC15-109F-46C0-A74F-D1138593F977}" destId="{5029E146-454F-4ADB-A47D-188405984AE1}" srcOrd="0" destOrd="0" parTransId="{7E64AA5A-B939-4968-A93B-F6B80AE6F15E}" sibTransId="{8B7272E6-F06F-4193-889C-4597A06F8F9D}"/>
    <dgm:cxn modelId="{1579B7F4-7D9E-4B0B-AAE5-EFB7195B77DA}" type="presOf" srcId="{AB5CC78F-1F9A-4804-B746-7740AC017C8E}" destId="{932778EC-3442-4EDE-AD26-C5E0154CD57F}" srcOrd="0" destOrd="0" presId="urn:microsoft.com/office/officeart/2005/8/layout/cycle5"/>
    <dgm:cxn modelId="{12AD86BF-CB4A-49AE-8449-E1AB585F60D6}" type="presParOf" srcId="{E9026344-F0C9-4A2B-983E-AA4B5EC175A8}" destId="{BFF416B3-BAB4-49C8-B285-969F074582A8}" srcOrd="0" destOrd="0" presId="urn:microsoft.com/office/officeart/2005/8/layout/cycle5"/>
    <dgm:cxn modelId="{E4648160-019A-431D-A3B7-92ACFEAE06E5}" type="presParOf" srcId="{E9026344-F0C9-4A2B-983E-AA4B5EC175A8}" destId="{113326DC-2484-47AD-970F-E1C27A352DC4}" srcOrd="1" destOrd="0" presId="urn:microsoft.com/office/officeart/2005/8/layout/cycle5"/>
    <dgm:cxn modelId="{DD24908A-54BB-4D7F-9115-0D1D7AADCBE1}" type="presParOf" srcId="{E9026344-F0C9-4A2B-983E-AA4B5EC175A8}" destId="{B6E659CC-841D-48D6-A412-692F16BA27DF}" srcOrd="2" destOrd="0" presId="urn:microsoft.com/office/officeart/2005/8/layout/cycle5"/>
    <dgm:cxn modelId="{6A1CFC0B-BFBC-4CB1-B190-E01DE3BC5924}" type="presParOf" srcId="{E9026344-F0C9-4A2B-983E-AA4B5EC175A8}" destId="{C5809793-3A33-4F8A-A561-766A794EA4E0}" srcOrd="3" destOrd="0" presId="urn:microsoft.com/office/officeart/2005/8/layout/cycle5"/>
    <dgm:cxn modelId="{C2AE0455-79C5-424C-A48D-6B0A1FAD741C}" type="presParOf" srcId="{E9026344-F0C9-4A2B-983E-AA4B5EC175A8}" destId="{8497DBEC-33BC-4C69-8F66-A055EBE990D1}" srcOrd="4" destOrd="0" presId="urn:microsoft.com/office/officeart/2005/8/layout/cycle5"/>
    <dgm:cxn modelId="{FE788E66-5D38-4891-8EA8-81955EC33E6C}" type="presParOf" srcId="{E9026344-F0C9-4A2B-983E-AA4B5EC175A8}" destId="{36A0D9DB-63A8-4CB6-B28D-DA4E59487600}" srcOrd="5" destOrd="0" presId="urn:microsoft.com/office/officeart/2005/8/layout/cycle5"/>
    <dgm:cxn modelId="{1A5AB682-ED3F-45ED-AB98-F980432EE8D5}" type="presParOf" srcId="{E9026344-F0C9-4A2B-983E-AA4B5EC175A8}" destId="{DA0462E1-08B8-4FA1-922D-00160B1E60A4}" srcOrd="6" destOrd="0" presId="urn:microsoft.com/office/officeart/2005/8/layout/cycle5"/>
    <dgm:cxn modelId="{89669756-6B80-4A52-942F-C4DF2DBF268D}" type="presParOf" srcId="{E9026344-F0C9-4A2B-983E-AA4B5EC175A8}" destId="{4137AD16-4700-49C7-988D-F92E4846A2D2}" srcOrd="7" destOrd="0" presId="urn:microsoft.com/office/officeart/2005/8/layout/cycle5"/>
    <dgm:cxn modelId="{ADA16FC4-34D2-4B3D-BB9B-D5880D5E75DC}" type="presParOf" srcId="{E9026344-F0C9-4A2B-983E-AA4B5EC175A8}" destId="{EDC09E55-A475-4DC1-BD47-929545AE1F41}" srcOrd="8" destOrd="0" presId="urn:microsoft.com/office/officeart/2005/8/layout/cycle5"/>
    <dgm:cxn modelId="{6C1808A5-D9D8-42FF-9741-BF3D3F006D2E}" type="presParOf" srcId="{E9026344-F0C9-4A2B-983E-AA4B5EC175A8}" destId="{932778EC-3442-4EDE-AD26-C5E0154CD57F}" srcOrd="9" destOrd="0" presId="urn:microsoft.com/office/officeart/2005/8/layout/cycle5"/>
    <dgm:cxn modelId="{5C73174E-A28A-4E5E-9D5B-2E673E214605}" type="presParOf" srcId="{E9026344-F0C9-4A2B-983E-AA4B5EC175A8}" destId="{071E2E2E-AE23-4469-BBCA-C1049C7F6169}" srcOrd="10" destOrd="0" presId="urn:microsoft.com/office/officeart/2005/8/layout/cycle5"/>
    <dgm:cxn modelId="{0EE4BF64-34DF-4F16-A70E-4DDF6FB942F1}" type="presParOf" srcId="{E9026344-F0C9-4A2B-983E-AA4B5EC175A8}" destId="{96458D87-A361-419D-8346-A358038C235C}" srcOrd="11" destOrd="0" presId="urn:microsoft.com/office/officeart/2005/8/layout/cycle5"/>
    <dgm:cxn modelId="{75B3814E-806E-4B3C-BCCE-AE1DC63E069A}" type="presParOf" srcId="{E9026344-F0C9-4A2B-983E-AA4B5EC175A8}" destId="{380D71CB-1B9A-4E7A-A0A7-B8FE5163173B}" srcOrd="12" destOrd="0" presId="urn:microsoft.com/office/officeart/2005/8/layout/cycle5"/>
    <dgm:cxn modelId="{BCECBCA0-5FE0-4464-859E-366AD9D8B650}" type="presParOf" srcId="{E9026344-F0C9-4A2B-983E-AA4B5EC175A8}" destId="{B9B359E1-AA62-46CE-A956-6EB8BDACF3E6}" srcOrd="13" destOrd="0" presId="urn:microsoft.com/office/officeart/2005/8/layout/cycle5"/>
    <dgm:cxn modelId="{2C7D96B6-29E9-48BD-B0BF-8E25782F7F8E}" type="presParOf" srcId="{E9026344-F0C9-4A2B-983E-AA4B5EC175A8}" destId="{A0A05699-DEC0-4B6B-8082-57E2192D8F93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5/4/2011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كلية الاداب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الانترنت والاتصالات </a:t>
            </a:r>
          </a:p>
          <a:p>
            <a:pPr algn="ctr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Internet &amp; Communication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 عـــــادل عبداللطيف </a:t>
            </a:r>
            <a:endParaRPr lang="ar-SA" sz="26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FF0000"/>
                </a:solidFill>
                <a:cs typeface="Arial" pitchFamily="34" charset="0"/>
              </a:rPr>
              <a:t>المحاضرة</a:t>
            </a:r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الثالثة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عشر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990600" y="3962400"/>
            <a:ext cx="7429500" cy="1752600"/>
          </a:xfrm>
        </p:spPr>
        <p:txBody>
          <a:bodyPr/>
          <a:lstStyle/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الفصل الرابع: تصميم مواقع الانترنت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Websites Design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عناصر المحاضرة</a:t>
            </a:r>
            <a:endParaRPr lang="en-US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2057400"/>
            <a:ext cx="8915400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r-SA" sz="2800" b="1" dirty="0" smtClean="0"/>
              <a:t>5- التعرف على دورة حياة تطوير مواقع الويب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1143000"/>
          </a:xfr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rtl="1">
              <a:buFont typeface="Wingdings" pitchFamily="2" charset="2"/>
              <a:buChar char="v"/>
              <a:defRPr/>
            </a:pPr>
            <a:r>
              <a:rPr lang="ar-SA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دورة حياة تطوير مواقع الويب                               </a:t>
            </a:r>
            <a: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Websites Development Life Cycle </a:t>
            </a:r>
            <a:b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ar-SA" sz="3200" b="1" spc="50" dirty="0" smtClean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81000" y="1524001"/>
            <a:ext cx="9144000" cy="533400"/>
          </a:xfrm>
        </p:spPr>
        <p:txBody>
          <a:bodyPr rtlCol="1">
            <a:normAutofit/>
          </a:bodyPr>
          <a:lstStyle/>
          <a:p>
            <a:pPr rtl="1"/>
            <a:r>
              <a:rPr lang="ar-SA" sz="2000" dirty="0" smtClean="0"/>
              <a:t>تمر عملية تطوير مواقع الانترنت بعدة مراحل ، وهي :</a:t>
            </a:r>
            <a:endParaRPr lang="en-US" sz="2000" dirty="0"/>
          </a:p>
        </p:txBody>
      </p:sp>
      <p:graphicFrame>
        <p:nvGraphicFramePr>
          <p:cNvPr id="9" name="Diagram 8"/>
          <p:cNvGraphicFramePr/>
          <p:nvPr/>
        </p:nvGraphicFramePr>
        <p:xfrm>
          <a:off x="533400" y="2057400"/>
          <a:ext cx="8763000" cy="4097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1143000"/>
          </a:xfr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rtl="1">
              <a:buFont typeface="Wingdings" pitchFamily="2" charset="2"/>
              <a:buChar char="v"/>
              <a:defRPr/>
            </a:pPr>
            <a:r>
              <a:rPr lang="ar-SA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دورة حياة تطوير مواقع الويب                               </a:t>
            </a:r>
            <a: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Websites Development Life Cycle </a:t>
            </a:r>
            <a:b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ar-SA" sz="3200" b="1" spc="50" dirty="0" smtClean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9220200" cy="4800600"/>
          </a:xfrm>
        </p:spPr>
        <p:txBody>
          <a:bodyPr rtlCol="1">
            <a:normAutofit/>
          </a:bodyPr>
          <a:lstStyle/>
          <a:p>
            <a:pPr lvl="0" algn="just" rtl="1">
              <a:lnSpc>
                <a:spcPct val="200000"/>
              </a:lnSpc>
            </a:pPr>
            <a:r>
              <a:rPr lang="ar-SA" sz="1800" b="1" dirty="0" smtClean="0"/>
              <a:t>1- مرحلة التخطيط </a:t>
            </a:r>
            <a:r>
              <a:rPr lang="en-US" sz="1800" b="1" dirty="0" smtClean="0"/>
              <a:t>Planning Phase </a:t>
            </a:r>
            <a:r>
              <a:rPr lang="ar-SA" sz="1800" b="1" dirty="0" smtClean="0"/>
              <a:t>:</a:t>
            </a:r>
            <a:endParaRPr lang="en-US" sz="1800" b="1" dirty="0" smtClean="0"/>
          </a:p>
          <a:p>
            <a:pPr marL="0" indent="355600" algn="just" rtl="1">
              <a:lnSpc>
                <a:spcPct val="200000"/>
              </a:lnSpc>
            </a:pPr>
            <a:r>
              <a:rPr lang="ar-SA" sz="1800" dirty="0" smtClean="0"/>
              <a:t>في هذه المرحلة لابد لفريق العمل ان يستخدم منهجية واضحة للبدء بمشروع تطوير موقع الويب ، فعلى محلل الاعمال ان يحدد الاهداف الاساسية التي من اجلها سيتم إنشاء الموقع ، وأن يصنف هذه الاهداف الى اهداف استراتيجية وتكتيكية وتشغيلية ، ويحدد من هم المستفدون من خدمات الموقع وما هي احتياجاتهم ورغباتهم بناءا على المعلومات المجتمعة لدية نتيجة للدراسة الميدانية او استطلاعية . 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1143000"/>
          </a:xfr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rtl="1">
              <a:buFont typeface="Wingdings" pitchFamily="2" charset="2"/>
              <a:buChar char="v"/>
              <a:defRPr/>
            </a:pPr>
            <a:r>
              <a:rPr lang="ar-SA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دورة حياة تطوير مواقع الويب                               </a:t>
            </a:r>
            <a: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Websites Development Life Cycle </a:t>
            </a:r>
            <a:b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ar-SA" sz="3200" b="1" spc="50" dirty="0" smtClean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9220200" cy="4800600"/>
          </a:xfrm>
        </p:spPr>
        <p:txBody>
          <a:bodyPr rtlCol="1">
            <a:normAutofit/>
          </a:bodyPr>
          <a:lstStyle/>
          <a:p>
            <a:pPr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1800" b="1" dirty="0" smtClean="0"/>
              <a:t>وحتى تكتمل عملية التخطيط لابد من القيام بما يلي :-</a:t>
            </a:r>
            <a:endParaRPr lang="en-US" sz="1800" b="1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تحديد واختيار فريق العمل .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تحديد النشاطات والمهام التي يتكون منها مشروع انشاء الموقع .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تحديد متطلبات انجاز كل هدف ( تكاليف نقدية ، قوى بشرية ، تجهيزات </a:t>
            </a:r>
            <a:r>
              <a:rPr lang="en-US" sz="1800" dirty="0" smtClean="0"/>
              <a:t>HW &amp; SW</a:t>
            </a:r>
            <a:r>
              <a:rPr lang="ar-SA" sz="1800" dirty="0" smtClean="0"/>
              <a:t>، الزمن الخاص بتنفيذ الهدف ).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حساب التكاليف وعائد الاستثمار ( دارسة الجدوى الاقتصادية)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تحديد طلاحيات ومسؤوليات فريق التطوير .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تحديد المنهجية التي ستستخدم في ( بناء الموقع ، نشر الموقع ، صيانة الموقع )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تحديد طرق ادارة الوقت في انجاز النشاطات على وقتها .</a:t>
            </a:r>
            <a:endParaRPr lang="en-US" sz="1800" dirty="0" smtClean="0"/>
          </a:p>
          <a:p>
            <a:pPr marL="457200" indent="-457200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تحديد طرق معالجة الاخطاء التي يمكن ان تطرأ أثناء العمل والتنفيذ 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1143000"/>
          </a:xfr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rtl="1">
              <a:buFont typeface="Wingdings" pitchFamily="2" charset="2"/>
              <a:buChar char="v"/>
              <a:defRPr/>
            </a:pPr>
            <a:r>
              <a:rPr lang="ar-SA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دورة حياة تطوير مواقع الويب                               </a:t>
            </a:r>
            <a: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Websites Development Life Cycle </a:t>
            </a:r>
            <a:b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ar-SA" sz="3200" b="1" spc="50" dirty="0" smtClean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9220200" cy="4800600"/>
          </a:xfrm>
        </p:spPr>
        <p:txBody>
          <a:bodyPr rtlCol="1">
            <a:normAutofit/>
          </a:bodyPr>
          <a:lstStyle/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1800" b="1" dirty="0" smtClean="0"/>
              <a:t>ان عملية التخطيط لبناء الموقع تتطلب مهارات خاصة في ادارة المشاريع ، وقدرة فائقة في تحليل الاعمال ، ونجاح هذه المرحلة يعني الامور التالية :</a:t>
            </a:r>
            <a:endParaRPr lang="en-US" sz="1800" b="1" dirty="0" smtClean="0"/>
          </a:p>
          <a:p>
            <a:pPr marL="457200" lvl="0" indent="-457200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تقليل كلفة المشروع والجهد المبذول .</a:t>
            </a:r>
            <a:endParaRPr lang="en-US" sz="1800" dirty="0" smtClean="0"/>
          </a:p>
          <a:p>
            <a:pPr marL="457200" lvl="0" indent="-457200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اختصار الوقت .</a:t>
            </a:r>
            <a:endParaRPr lang="en-US" sz="1800" dirty="0" smtClean="0"/>
          </a:p>
          <a:p>
            <a:pPr marL="457200" lvl="0" indent="-457200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تحقيق اكبر عائد للاستثمار المتوقع من الموقع .</a:t>
            </a:r>
            <a:endParaRPr lang="en-US" sz="1800" dirty="0" smtClean="0"/>
          </a:p>
          <a:p>
            <a:pPr marL="457200" lvl="0" indent="-457200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تقليل تكاليف الصيانة مستقبلاَ .</a:t>
            </a:r>
            <a:endParaRPr lang="en-US" sz="1800" dirty="0" smtClean="0"/>
          </a:p>
          <a:p>
            <a:pPr marL="457200" lvl="0" indent="-457200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انجاز المشروع حسب خطة مترابطة وواعية لمتطلبات إنشاء وتطوير الموقع 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1143000"/>
          </a:xfr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rtl="1">
              <a:buFont typeface="Wingdings" pitchFamily="2" charset="2"/>
              <a:buChar char="v"/>
              <a:defRPr/>
            </a:pPr>
            <a:r>
              <a:rPr lang="ar-SA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دورة حياة تطوير مواقع الويب                               </a:t>
            </a:r>
            <a: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Websites Development Life Cycle </a:t>
            </a:r>
            <a:b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ar-SA" sz="3200" b="1" spc="50" dirty="0" smtClean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9220200" cy="4800600"/>
          </a:xfrm>
        </p:spPr>
        <p:txBody>
          <a:bodyPr rtlCol="1">
            <a:normAutofit/>
          </a:bodyPr>
          <a:lstStyle/>
          <a:p>
            <a:pPr lvl="0" rtl="1">
              <a:lnSpc>
                <a:spcPct val="200000"/>
              </a:lnSpc>
            </a:pPr>
            <a:r>
              <a:rPr lang="ar-SA" sz="1800" b="1" dirty="0" smtClean="0"/>
              <a:t>2- مرحلة التحليل والتصميم </a:t>
            </a:r>
            <a:r>
              <a:rPr lang="en-US" sz="1800" b="1" dirty="0" smtClean="0"/>
              <a:t>Analysis &amp; Design Phase </a:t>
            </a:r>
            <a:r>
              <a:rPr lang="ar-SA" sz="1800" b="1" dirty="0" smtClean="0"/>
              <a:t>.</a:t>
            </a:r>
            <a:endParaRPr lang="en-US" sz="1800" b="1" dirty="0" smtClean="0"/>
          </a:p>
          <a:p>
            <a:pPr rtl="1">
              <a:lnSpc>
                <a:spcPct val="200000"/>
              </a:lnSpc>
            </a:pPr>
            <a:r>
              <a:rPr lang="ar-SA" sz="1800" dirty="0" smtClean="0"/>
              <a:t>في هذه المرحلة ينصب الاهتمام على الامور التالية :</a:t>
            </a:r>
            <a:endParaRPr lang="en-US" sz="1800" dirty="0" smtClean="0"/>
          </a:p>
          <a:p>
            <a:pPr marL="457200" lvl="0" indent="-457200" algn="just" rtl="1">
              <a:lnSpc>
                <a:spcPct val="200000"/>
              </a:lnSpc>
              <a:buFont typeface="+mj-lt"/>
              <a:buAutoNum type="arabicParenR"/>
            </a:pPr>
            <a:r>
              <a:rPr lang="ar-SA" sz="1800" dirty="0" smtClean="0"/>
              <a:t>معمارية الموقع </a:t>
            </a:r>
            <a:r>
              <a:rPr lang="en-US" sz="1800" dirty="0" smtClean="0"/>
              <a:t>Web site Structure </a:t>
            </a:r>
            <a:r>
              <a:rPr lang="ar-SA" sz="1800" dirty="0" smtClean="0"/>
              <a:t>.</a:t>
            </a:r>
            <a:endParaRPr lang="en-US" sz="1800" dirty="0" smtClean="0"/>
          </a:p>
          <a:p>
            <a:pPr marL="457200" lvl="0" indent="-457200" algn="just" rtl="1">
              <a:lnSpc>
                <a:spcPct val="200000"/>
              </a:lnSpc>
              <a:buFont typeface="+mj-lt"/>
              <a:buAutoNum type="arabicParenR"/>
            </a:pPr>
            <a:r>
              <a:rPr lang="ar-SA" sz="1800" dirty="0" smtClean="0"/>
              <a:t>مظهر وشكل الموقع وطريقة تصفح صفحات الموقع </a:t>
            </a:r>
            <a:r>
              <a:rPr lang="en-US" sz="1800" dirty="0" smtClean="0"/>
              <a:t>Web site Navigation </a:t>
            </a:r>
            <a:r>
              <a:rPr lang="ar-SA" sz="1800" dirty="0" smtClean="0"/>
              <a:t>.</a:t>
            </a:r>
            <a:endParaRPr lang="en-US" sz="1800" dirty="0" smtClean="0"/>
          </a:p>
          <a:p>
            <a:pPr marL="457200" lvl="0" indent="-457200" algn="just" rtl="1">
              <a:lnSpc>
                <a:spcPct val="200000"/>
              </a:lnSpc>
              <a:buFont typeface="+mj-lt"/>
              <a:buAutoNum type="arabicParenR"/>
            </a:pPr>
            <a:r>
              <a:rPr lang="ar-SA" sz="1800" dirty="0" smtClean="0"/>
              <a:t>الخدمات المتاحة في الموقع </a:t>
            </a:r>
            <a:r>
              <a:rPr lang="en-US" sz="1800" dirty="0" smtClean="0"/>
              <a:t>Application Tasks &amp; Services </a:t>
            </a:r>
            <a:r>
              <a:rPr lang="ar-SA" sz="1800" dirty="0" smtClean="0"/>
              <a:t>.</a:t>
            </a:r>
            <a:endParaRPr lang="en-US" sz="1800" dirty="0" smtClean="0"/>
          </a:p>
          <a:p>
            <a:pPr marL="457200" indent="-457200" algn="just" rtl="1">
              <a:lnSpc>
                <a:spcPct val="200000"/>
              </a:lnSpc>
              <a:buFont typeface="+mj-lt"/>
              <a:buAutoNum type="arabicParenR"/>
            </a:pPr>
            <a:r>
              <a:rPr lang="ar-SA" sz="1800" dirty="0" smtClean="0"/>
              <a:t>متطلبات قواعد البيانات </a:t>
            </a:r>
            <a:r>
              <a:rPr lang="en-US" sz="1800" dirty="0" smtClean="0"/>
              <a:t>Database Requirements </a:t>
            </a:r>
            <a:r>
              <a:rPr lang="ar-SA" sz="1800" dirty="0" smtClean="0"/>
              <a:t>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1143000"/>
          </a:xfr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rtl="1">
              <a:buFont typeface="Wingdings" pitchFamily="2" charset="2"/>
              <a:buChar char="v"/>
              <a:defRPr/>
            </a:pPr>
            <a:r>
              <a:rPr lang="ar-SA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دورة حياة تطوير مواقع الويب                               </a:t>
            </a:r>
            <a: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Websites Development Life Cycle </a:t>
            </a:r>
            <a:b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ar-SA" sz="3200" b="1" spc="50" dirty="0" smtClean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9220200" cy="4800600"/>
          </a:xfrm>
        </p:spPr>
        <p:txBody>
          <a:bodyPr rtlCol="1">
            <a:normAutofit/>
          </a:bodyPr>
          <a:lstStyle/>
          <a:p>
            <a:pPr marL="1588" indent="354013" algn="just" rtl="1">
              <a:lnSpc>
                <a:spcPct val="150000"/>
              </a:lnSpc>
            </a:pPr>
            <a:r>
              <a:rPr lang="ar-SA" sz="1800" dirty="0" smtClean="0"/>
              <a:t>تعتمد مرحلة التحليل على فهم طبيعة الأهداف الإستراتيجية المتوقعة ، واستيعاب متطلبات العمل ، وبناء على ذلك يبدأ محلل النظم بوضع معمارية النظام ، وهي التي تبين طريقة ترابط الصفحات الأساسية على شكل تنظيمي ، كما في الشكل التالي .</a:t>
            </a:r>
            <a:endParaRPr lang="en-US" sz="1800" dirty="0" smtClean="0"/>
          </a:p>
          <a:p>
            <a:pPr marL="0" indent="355600" rtl="1">
              <a:lnSpc>
                <a:spcPct val="150000"/>
              </a:lnSpc>
            </a:pPr>
            <a:r>
              <a:rPr lang="ar-SA" sz="1800" dirty="0" smtClean="0"/>
              <a:t>وبعد اعداد الهيكل التنظيمي للموقع لابد من اعتماده من قبل الأشخاص المالكون للموقع .وبعد ذلك يتم تحديد مظهر الموقع من الوان وصور ووسائط متعددة ، وتحديد طرق استعراض وتصفح الموقع .</a:t>
            </a:r>
            <a:endParaRPr lang="en-US" sz="1800" dirty="0" smtClean="0"/>
          </a:p>
          <a:p>
            <a:pPr rtl="1">
              <a:lnSpc>
                <a:spcPct val="150000"/>
              </a:lnSpc>
            </a:pPr>
            <a:r>
              <a:rPr lang="ar-SA" sz="1800" dirty="0" smtClean="0"/>
              <a:t>وبعد ذلك يتم تحديد متطلبات الموقع التي تشمل على الامور التالية :-</a:t>
            </a:r>
            <a:endParaRPr lang="en-US" sz="1800" dirty="0" smtClean="0"/>
          </a:p>
          <a:p>
            <a:pPr marL="457200" lvl="0" indent="-457200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القوى البشرية (مبرمجون ، خبراء النص ، مصممو مظهر الموقع ).</a:t>
            </a:r>
            <a:endParaRPr lang="en-US" sz="1800" dirty="0" smtClean="0"/>
          </a:p>
          <a:p>
            <a:pPr marL="457200" lvl="0" indent="-457200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برمجيات قواعد البيانات ، ونظم التشغيل ، وأدوات تطوير الموقع وبرمجيات الحماية .</a:t>
            </a:r>
            <a:endParaRPr lang="en-US" sz="1800" dirty="0" smtClean="0"/>
          </a:p>
          <a:p>
            <a:pPr marL="457200" lvl="0" indent="-457200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الاجهزة والمعدات الفنية .</a:t>
            </a:r>
            <a:endParaRPr lang="en-US" sz="1800" dirty="0" smtClean="0"/>
          </a:p>
          <a:p>
            <a:pPr marL="457200" indent="-457200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شبكات العمل وتحديد خطوط الاتصال 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1143000"/>
          </a:xfr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rtl="1">
              <a:buFont typeface="Wingdings" pitchFamily="2" charset="2"/>
              <a:buChar char="v"/>
              <a:defRPr/>
            </a:pPr>
            <a:r>
              <a:rPr lang="ar-SA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دورة حياة تطوير مواقع الويب                               </a:t>
            </a:r>
            <a: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Websites Development Life Cycle </a:t>
            </a:r>
            <a:b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ar-SA" sz="3200" b="1" spc="50" dirty="0" smtClean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9220200" cy="4800600"/>
          </a:xfrm>
        </p:spPr>
        <p:txBody>
          <a:bodyPr rtlCol="1">
            <a:noAutofit/>
          </a:bodyPr>
          <a:lstStyle/>
          <a:p>
            <a:pPr lvl="0" algn="just" rtl="1"/>
            <a:r>
              <a:rPr lang="ar-SA" sz="1800" b="1" dirty="0" smtClean="0"/>
              <a:t>3- مرحلة التطوير وضبط الجودة </a:t>
            </a:r>
            <a:r>
              <a:rPr lang="en-US" sz="1800" b="1" dirty="0" smtClean="0"/>
              <a:t>Development &amp; Quality Assurance </a:t>
            </a:r>
            <a:r>
              <a:rPr lang="ar-SA" sz="1800" b="1" dirty="0" smtClean="0"/>
              <a:t>.</a:t>
            </a:r>
            <a:endParaRPr lang="en-US" sz="1800" b="1" dirty="0" smtClean="0"/>
          </a:p>
          <a:p>
            <a:pPr marL="1588" indent="354013" algn="just" rtl="1"/>
            <a:r>
              <a:rPr lang="ar-SA" sz="1800" dirty="0" smtClean="0"/>
              <a:t>في هذه المرحلة يتم كتابة البرامج والوظائف المختلفة للموقع وذلك باستخدام وسائل تطوير المواقع وتطبيقاتها مثل ( </a:t>
            </a:r>
            <a:r>
              <a:rPr lang="en-US" sz="1800" dirty="0" smtClean="0"/>
              <a:t>FrontPage , Java , Oracle , ASP.net, PHP.net</a:t>
            </a:r>
            <a:r>
              <a:rPr lang="ar-SA" sz="1800" dirty="0" smtClean="0"/>
              <a:t>) وأيا كانت وسيلة التطوير المستخدمه ، فان تطوير المواقع الويب تشمل الامور التالية :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تطوير واجهة المستخدم .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تطوير المحتوى .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تطوير طرق استعراض الصفحات .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تطوير البرامج الخاصة بوظائف وخدمات المستخدم .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تطوير البرامج الخاصة بوظائف الخادم .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تطوير برامج الحماية للموقع ولبيانات الموقع .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تطوير برامج استرجاع البيانات عند حدوث كارثة تتعلق بالموقع او البيانات الموقع .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تطوير برامج تشغيل قاعدة البيانات واخذ النسخ الاحتياطية للبيانات 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1143000"/>
          </a:xfr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rtl="1">
              <a:buFont typeface="Wingdings" pitchFamily="2" charset="2"/>
              <a:buChar char="v"/>
              <a:defRPr/>
            </a:pPr>
            <a:r>
              <a:rPr lang="ar-SA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دورة حياة تطوير مواقع الويب                               </a:t>
            </a:r>
            <a: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Websites Development Life Cycle </a:t>
            </a:r>
            <a:b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ar-SA" sz="3200" b="1" spc="50" dirty="0" smtClean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9220200" cy="4800600"/>
          </a:xfrm>
        </p:spPr>
        <p:txBody>
          <a:bodyPr rtlCol="1">
            <a:normAutofit/>
          </a:bodyPr>
          <a:lstStyle/>
          <a:p>
            <a:pPr rtl="1">
              <a:lnSpc>
                <a:spcPct val="150000"/>
              </a:lnSpc>
            </a:pPr>
            <a:r>
              <a:rPr lang="ar-SA" sz="1800" b="1" dirty="0" smtClean="0"/>
              <a:t>ويجب ان تخضع جميع البرامج المطورة فيما سبق ذكره اعلاه الى فحص الجودة وحسب مواصفات معيارية عالية المستوى ، وما يشمله هذا الفحص غالبا هو ما يلي :</a:t>
            </a:r>
            <a:endParaRPr lang="en-US" sz="1800" b="1" dirty="0" smtClean="0"/>
          </a:p>
          <a:p>
            <a:pPr marL="457200" lvl="0" indent="-457200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صحة البرامج المصدرية .</a:t>
            </a:r>
            <a:endParaRPr lang="en-US" sz="1800" dirty="0" smtClean="0"/>
          </a:p>
          <a:p>
            <a:pPr marL="457200" lvl="0" indent="-457200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تناغم وتناسق الكود الاصلي للبرامج .</a:t>
            </a:r>
            <a:endParaRPr lang="en-US" sz="1800" dirty="0" smtClean="0"/>
          </a:p>
          <a:p>
            <a:pPr marL="457200" lvl="0" indent="-457200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صحة النتائج التي تصدر عند تطبيق البرنامج منفردا او متكاملاً مع غيره من البرامج الاخرى .</a:t>
            </a:r>
            <a:endParaRPr lang="en-US" sz="1800" dirty="0" smtClean="0"/>
          </a:p>
          <a:p>
            <a:pPr marL="457200" lvl="0" indent="-457200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سرعة تنفيذ البرامج .</a:t>
            </a:r>
            <a:endParaRPr lang="en-US" sz="1800" dirty="0" smtClean="0"/>
          </a:p>
          <a:p>
            <a:pPr marL="457200" lvl="0" indent="-457200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تكامل البرامج مع بعضها البعض .</a:t>
            </a:r>
            <a:endParaRPr lang="en-US" sz="1800" dirty="0" smtClean="0"/>
          </a:p>
          <a:p>
            <a:pPr marL="457200" lvl="0" indent="-457200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تكامل البيانات .</a:t>
            </a:r>
            <a:endParaRPr lang="en-US" sz="1800" dirty="0" smtClean="0"/>
          </a:p>
          <a:p>
            <a:pPr marL="457200" lvl="0" indent="-457200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تناسق البيانات .</a:t>
            </a:r>
            <a:endParaRPr lang="en-US" sz="1800" dirty="0" smtClean="0"/>
          </a:p>
          <a:p>
            <a:pPr marL="457200" lvl="0" indent="-457200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فحص البرامج في بيئة مماثلة لبيئة التطبيق النهائي 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1143000"/>
          </a:xfr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rtl="1">
              <a:buFont typeface="Wingdings" pitchFamily="2" charset="2"/>
              <a:buChar char="v"/>
              <a:defRPr/>
            </a:pPr>
            <a:r>
              <a:rPr lang="ar-SA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دورة حياة تطوير مواقع الويب                               </a:t>
            </a:r>
            <a: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Websites Development Life Cycle </a:t>
            </a:r>
            <a:b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ar-SA" sz="3200" b="1" spc="50" dirty="0" smtClean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9220200" cy="4800600"/>
          </a:xfrm>
        </p:spPr>
        <p:txBody>
          <a:bodyPr rtlCol="1">
            <a:normAutofit/>
          </a:bodyPr>
          <a:lstStyle/>
          <a:p>
            <a:pPr lvl="0" algn="just" rtl="1">
              <a:lnSpc>
                <a:spcPct val="150000"/>
              </a:lnSpc>
            </a:pPr>
            <a:r>
              <a:rPr lang="ar-SA" sz="1800" b="1" dirty="0" smtClean="0"/>
              <a:t>4- مرحلة النشر والتوزيع </a:t>
            </a:r>
            <a:r>
              <a:rPr lang="en-US" sz="1800" b="1" dirty="0" smtClean="0"/>
              <a:t>Production Phase</a:t>
            </a:r>
            <a:r>
              <a:rPr lang="ar-SA" sz="1800" b="1" dirty="0" smtClean="0"/>
              <a:t>.</a:t>
            </a:r>
            <a:endParaRPr lang="en-US" sz="1800" b="1" dirty="0" smtClean="0"/>
          </a:p>
          <a:p>
            <a:pPr marL="1588" indent="354013" algn="just" rtl="1">
              <a:lnSpc>
                <a:spcPct val="150000"/>
              </a:lnSpc>
            </a:pPr>
            <a:r>
              <a:rPr lang="ar-SA" sz="1800" dirty="0" smtClean="0"/>
              <a:t>تضع هذه المرحلة فريق تطوير موقع الويب تحت دائرة التحدي الحقيقي  لقدراتهم وما تم انجازه من لحظة التخطيط الى مرحلة الانتهاء من اعداد الموقع على خادم الموقع </a:t>
            </a:r>
            <a:r>
              <a:rPr lang="en-US" sz="1800" dirty="0" smtClean="0"/>
              <a:t>Web Server</a:t>
            </a:r>
            <a:r>
              <a:rPr lang="ar-SA" sz="1800" dirty="0" smtClean="0"/>
              <a:t> اذ لابد ان يكون الفريق قد اتم الفحص الكامل لموقع الويب وجميع الخدمات المتاحة لهذا الموقع . وثبت من مرحلة الفحص ان الموقع يعمل بكفاءة عالية ودون أي خلل يذكر ، ولابد لفريق التطوير ان يجزأ هذه المرحلة الى فترة تجريبة للموقع وفترة نهائية </a:t>
            </a:r>
          </a:p>
          <a:p>
            <a:pPr marL="1588" indent="354013" algn="just" rtl="1">
              <a:lnSpc>
                <a:spcPct val="150000"/>
              </a:lnSpc>
            </a:pPr>
            <a:endParaRPr lang="en-US" sz="1800" dirty="0" smtClean="0"/>
          </a:p>
          <a:p>
            <a:pPr marL="1588" indent="354013" algn="just" rtl="1">
              <a:lnSpc>
                <a:spcPct val="150000"/>
              </a:lnSpc>
            </a:pPr>
            <a:r>
              <a:rPr lang="ar-SA" sz="1800" dirty="0" smtClean="0"/>
              <a:t>اما الفترة التجربية فهي لمراقبة كافئة الموقع ومتابعة أي خلل قد ينشأ نتيجة كثرة عدد المستخدمين ومدة هذه الفترة يجب ان تكون مدة معقولة تكفي لقياس كافة خدمات الموقع المتاحة ، وبعد اصلاح ما قد ظهر من خلل يمكن نشر هذا الموقع للاستخدام الدائم 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1143000"/>
          </a:xfr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rtl="1">
              <a:buFont typeface="Wingdings" pitchFamily="2" charset="2"/>
              <a:buChar char="v"/>
              <a:defRPr/>
            </a:pPr>
            <a:r>
              <a:rPr lang="ar-SA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دورة حياة تطوير مواقع الويب                               </a:t>
            </a:r>
            <a: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Websites Development Life Cycle </a:t>
            </a:r>
            <a:b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ar-SA" sz="3200" b="1" spc="50" dirty="0" smtClean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9220200" cy="4800600"/>
          </a:xfrm>
        </p:spPr>
        <p:txBody>
          <a:bodyPr rtlCol="1">
            <a:noAutofit/>
          </a:bodyPr>
          <a:lstStyle/>
          <a:p>
            <a:pPr lvl="0" algn="just" rtl="1">
              <a:lnSpc>
                <a:spcPct val="150000"/>
              </a:lnSpc>
            </a:pPr>
            <a:r>
              <a:rPr lang="ar-SA" sz="1800" b="1" dirty="0" smtClean="0"/>
              <a:t>5- مرحلة الدعم الفني </a:t>
            </a:r>
            <a:r>
              <a:rPr lang="en-US" sz="1800" b="1" dirty="0" smtClean="0"/>
              <a:t>Technical Support Phase </a:t>
            </a:r>
            <a:r>
              <a:rPr lang="ar-SA" sz="1800" b="1" dirty="0" smtClean="0"/>
              <a:t>.</a:t>
            </a:r>
            <a:endParaRPr lang="en-US" sz="1800" b="1" dirty="0" smtClean="0"/>
          </a:p>
          <a:p>
            <a:pPr marL="0" indent="355600" algn="just" rtl="1">
              <a:lnSpc>
                <a:spcPct val="150000"/>
              </a:lnSpc>
            </a:pPr>
            <a:r>
              <a:rPr lang="ar-SA" sz="1800" dirty="0" smtClean="0"/>
              <a:t>تعتبر هذه المرحلة مرحلة مكلفة لمنتجي مواقع الويب ، خاصة اذا لم يكن الموقع محققا للتوقعات والاهداف الاستراتيجية التي على اساسها تم انشاء الموقع ، وتزداد كلفة صيانة الموقع ودعمه الفني فيما بعد نشرة على شبكة الانترنت العالمية كلما كان تصميم الموقع غير مطابق لمواصفات الموقع الجيد . وكلما كانت صفحاته ثابته المحتوى وكانت تصميم قاعدة البيانات ضعيفاً ، لذا فان كلفة اعمال الدعم الفني وصيانة موقع الانترنت تقل في الحالات التالية .</a:t>
            </a:r>
            <a:endParaRPr lang="en-US" sz="1800" dirty="0" smtClean="0"/>
          </a:p>
          <a:p>
            <a:pPr marL="1588" lvl="0" indent="354013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اذا كان تصمم الموقع مرنا قابلاً للتطوير ، سواء كان ذلك التصميم خاصا بقاعدة البيانات او بصفحات الموقع من حيث المحتوى وطريقة الاستعراض وطريقة مظهر وشكل الموقع .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اذا كان الكود الاصلي للبرامج مكتوبا مطابقا للمواصفات المعيارية الخاصة بتطوير البرامج .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اذا لم يكتظ الموقع بالصفحات من النوع الثابت </a:t>
            </a:r>
            <a:r>
              <a:rPr lang="en-US" sz="1800" dirty="0" smtClean="0"/>
              <a:t>Static HTML Pages </a:t>
            </a:r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arenR"/>
            </a:pPr>
            <a:r>
              <a:rPr lang="ar-SA" sz="1800" dirty="0" smtClean="0"/>
              <a:t>اذا كانت الخدمات المتاحة على موقع الانترنت ملتقيه مع طموحات واحتياجات المستخدم او هي موجهة توجيها صحيحا للمستخدم . 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1143000"/>
          </a:xfr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rtl="1">
              <a:buFont typeface="Wingdings" pitchFamily="2" charset="2"/>
              <a:buChar char="v"/>
              <a:defRPr/>
            </a:pPr>
            <a:r>
              <a:rPr lang="ar-SA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دورة حياة تطوير مواقع الويب                               </a:t>
            </a:r>
            <a: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Websites Development Life Cycle </a:t>
            </a:r>
            <a:br>
              <a:rPr lang="en-US" sz="32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ar-SA" sz="3200" b="1" spc="50" dirty="0" smtClean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9220200" cy="4800600"/>
          </a:xfrm>
        </p:spPr>
        <p:txBody>
          <a:bodyPr rtlCol="1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SA" sz="1800" b="1" dirty="0" smtClean="0"/>
              <a:t>وعليه فان صيانة الموقع ودعمه فنيا </a:t>
            </a:r>
            <a:r>
              <a:rPr lang="ar-SA" sz="1800" b="1" smtClean="0"/>
              <a:t>تعني :</a:t>
            </a:r>
            <a:endParaRPr lang="en-US" sz="1800" b="1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lphaUcPeriod"/>
            </a:pPr>
            <a:r>
              <a:rPr lang="ar-SA" sz="1800" dirty="0" smtClean="0"/>
              <a:t>استحداث وظائف اوخدمات جديدة تلبي احتياجات وطموحات المستخدم .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lphaUcPeriod"/>
            </a:pPr>
            <a:r>
              <a:rPr lang="ar-SA" sz="1800" dirty="0" smtClean="0"/>
              <a:t>الغاء خدمات محددة من الموقع .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lphaUcPeriod"/>
            </a:pPr>
            <a:r>
              <a:rPr lang="ar-SA" sz="1800" dirty="0" smtClean="0"/>
              <a:t>تحديث محتوى الصفحات التي اصبح مضمونها لا يتناسب مع حداثة المعلومات او لا يخدم طبيعة العمل .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lphaUcPeriod"/>
            </a:pPr>
            <a:r>
              <a:rPr lang="ar-SA" sz="1800" dirty="0" smtClean="0"/>
              <a:t>ادارة الموقع وبيانات ويعني ذلك الاشراف على قاعدة بيانات الموقع لادارتها بما يضمن اصلاح الكوارث والاعطال الخاصة بها </a:t>
            </a:r>
            <a:r>
              <a:rPr lang="en-US" sz="1800" dirty="0" smtClean="0"/>
              <a:t>Database Disaster &amp; recovery  </a:t>
            </a:r>
            <a:r>
              <a:rPr lang="ar-SA" sz="1800" dirty="0" smtClean="0"/>
              <a:t>بالاضافة الى ادامة الموقع عاملا على مدار 24 ساعة .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lphaUcPeriod"/>
            </a:pPr>
            <a:r>
              <a:rPr lang="ar-SA" sz="1800" dirty="0" smtClean="0"/>
              <a:t>المحافظة على سرية البيانات وذلك ببناء نظام حماية وامن المعلومات .</a:t>
            </a:r>
            <a:endParaRPr lang="en-US" sz="1800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lphaUcPeriod"/>
            </a:pPr>
            <a:r>
              <a:rPr lang="ar-SA" sz="1800" dirty="0" smtClean="0"/>
              <a:t>تحديث المعدات والاجهزة الخادمة بما يتناسب مع اعداد المستخدمين لموقع الانترنت .</a:t>
            </a:r>
            <a:endParaRPr lang="en-US" sz="1800" dirty="0" smtClean="0"/>
          </a:p>
          <a:p>
            <a:pPr marL="457200" indent="-457200" algn="just" rtl="1">
              <a:lnSpc>
                <a:spcPct val="150000"/>
              </a:lnSpc>
              <a:buFont typeface="+mj-lt"/>
              <a:buAutoNum type="alphaUcPeriod"/>
            </a:pPr>
            <a:r>
              <a:rPr lang="ar-SA" sz="1800" dirty="0" smtClean="0"/>
              <a:t>تحديث شبكات العمل بما يتناسب مع السرعة المطلوبة للعمل على موقع الانترنت 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2985</TotalTime>
  <Words>1172</Words>
  <Application>Microsoft Office PowerPoint</Application>
  <PresentationFormat>A4 Paper (210x297 mm)</PresentationFormat>
  <Paragraphs>112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المحاضرة الثالثة عشر</vt:lpstr>
      <vt:lpstr>عناصر المحاضرة</vt:lpstr>
      <vt:lpstr> دورة حياة تطوير مواقع الويب                               Websites Development Life Cycle  </vt:lpstr>
      <vt:lpstr> دورة حياة تطوير مواقع الويب                               Websites Development Life Cycle  </vt:lpstr>
      <vt:lpstr> دورة حياة تطوير مواقع الويب                               Websites Development Life Cycle  </vt:lpstr>
      <vt:lpstr> دورة حياة تطوير مواقع الويب                               Websites Development Life Cycle  </vt:lpstr>
      <vt:lpstr> دورة حياة تطوير مواقع الويب                               Websites Development Life Cycle  </vt:lpstr>
      <vt:lpstr> دورة حياة تطوير مواقع الويب                               Websites Development Life Cycle  </vt:lpstr>
      <vt:lpstr> دورة حياة تطوير مواقع الويب                               Websites Development Life Cycle  </vt:lpstr>
      <vt:lpstr> دورة حياة تطوير مواقع الويب                               Websites Development Life Cycle  </vt:lpstr>
      <vt:lpstr> دورة حياة تطوير مواقع الويب                               Websites Development Life Cycle  </vt:lpstr>
      <vt:lpstr> دورة حياة تطوير مواقع الويب                               Websites Development Life Cycle  </vt:lpstr>
      <vt:lpstr> دورة حياة تطوير مواقع الويب                               Websites Development Life Cycle  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adhamed</cp:lastModifiedBy>
  <cp:revision>1335</cp:revision>
  <dcterms:created xsi:type="dcterms:W3CDTF">2009-10-14T19:14:34Z</dcterms:created>
  <dcterms:modified xsi:type="dcterms:W3CDTF">2011-05-04T11:20:28Z</dcterms:modified>
</cp:coreProperties>
</file>