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32"/>
  </p:notesMasterIdLst>
  <p:handoutMasterIdLst>
    <p:handoutMasterId r:id="rId33"/>
  </p:handoutMasterIdLst>
  <p:sldIdLst>
    <p:sldId id="315" r:id="rId2"/>
    <p:sldId id="288" r:id="rId3"/>
    <p:sldId id="290" r:id="rId4"/>
    <p:sldId id="291" r:id="rId5"/>
    <p:sldId id="289" r:id="rId6"/>
    <p:sldId id="293" r:id="rId7"/>
    <p:sldId id="316" r:id="rId8"/>
    <p:sldId id="303" r:id="rId9"/>
    <p:sldId id="304" r:id="rId10"/>
    <p:sldId id="331" r:id="rId11"/>
    <p:sldId id="302" r:id="rId12"/>
    <p:sldId id="332" r:id="rId13"/>
    <p:sldId id="333" r:id="rId14"/>
    <p:sldId id="334" r:id="rId15"/>
    <p:sldId id="335" r:id="rId16"/>
    <p:sldId id="301" r:id="rId17"/>
    <p:sldId id="296" r:id="rId18"/>
    <p:sldId id="314" r:id="rId19"/>
    <p:sldId id="324" r:id="rId20"/>
    <p:sldId id="298" r:id="rId21"/>
    <p:sldId id="336" r:id="rId22"/>
    <p:sldId id="337" r:id="rId23"/>
    <p:sldId id="338" r:id="rId24"/>
    <p:sldId id="339" r:id="rId25"/>
    <p:sldId id="325" r:id="rId26"/>
    <p:sldId id="326" r:id="rId27"/>
    <p:sldId id="327" r:id="rId28"/>
    <p:sldId id="328" r:id="rId29"/>
    <p:sldId id="329" r:id="rId30"/>
    <p:sldId id="330" r:id="rId31"/>
  </p:sldIdLst>
  <p:sldSz cx="9144000" cy="6858000" type="letter"/>
  <p:notesSz cx="6858000" cy="9144000"/>
  <p:defaultTex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7228"/>
    <a:srgbClr val="6E792B"/>
    <a:srgbClr val="76822E"/>
    <a:srgbClr val="4F571F"/>
    <a:srgbClr val="6F6A07"/>
    <a:srgbClr val="827C08"/>
    <a:srgbClr val="800000"/>
    <a:srgbClr val="0000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1745" autoAdjust="0"/>
    <p:restoredTop sz="75132" autoAdjust="0"/>
  </p:normalViewPr>
  <p:slideViewPr>
    <p:cSldViewPr snapToObjects="1">
      <p:cViewPr>
        <p:scale>
          <a:sx n="57" d="100"/>
          <a:sy n="57" d="100"/>
        </p:scale>
        <p:origin x="-1512" y="42"/>
      </p:cViewPr>
      <p:guideLst>
        <p:guide orient="horz" pos="19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p:scale>
          <a:sx n="100" d="100"/>
          <a:sy n="100" d="100"/>
        </p:scale>
        <p:origin x="-780" y="21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p>
        </p:txBody>
      </p:sp>
      <p:sp>
        <p:nvSpPr>
          <p:cNvPr id="604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p>
        </p:txBody>
      </p:sp>
      <p:sp>
        <p:nvSpPr>
          <p:cNvPr id="604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294828C7-D947-4A9E-8FFE-E4C61AD347D7}" type="slidenum">
              <a:rPr lang="en-CA"/>
              <a:pPr>
                <a:defRPr/>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p>
        </p:txBody>
      </p:sp>
      <p:sp>
        <p:nvSpPr>
          <p:cNvPr id="614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p>
        </p:txBody>
      </p:sp>
      <p:sp>
        <p:nvSpPr>
          <p:cNvPr id="409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4B2EE0A5-7B76-428A-9CAD-14EFDF297F34}"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6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2</a:t>
            </a:fld>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buFont typeface="Arial" pitchFamily="34" charset="0"/>
              <a:buChar char="•"/>
            </a:pPr>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5</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0" fontAlgn="base" latinLnBrk="0" hangingPunct="0">
              <a:lnSpc>
                <a:spcPct val="100000"/>
              </a:lnSpc>
              <a:spcBef>
                <a:spcPct val="30000"/>
              </a:spcBef>
              <a:spcAft>
                <a:spcPct val="0"/>
              </a:spcAft>
              <a:buClrTx/>
              <a:buSzTx/>
              <a:buFont typeface="Arial" pitchFamily="34" charset="0"/>
              <a:buChar char="•"/>
              <a:tabLst/>
              <a:defRPr/>
            </a:pPr>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6</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ar-SA" sz="1200" b="1" kern="1200" baseline="0" dirty="0" smtClean="0">
              <a:solidFill>
                <a:schemeClr val="tx1"/>
              </a:solidFill>
              <a:latin typeface="Arial" charset="0"/>
              <a:ea typeface="+mn-ea"/>
              <a:cs typeface="+mn-cs"/>
            </a:endParaRPr>
          </a:p>
          <a:p>
            <a:pPr marL="228600" indent="-228600" algn="just" rtl="1">
              <a:buFont typeface="+mj-lt"/>
              <a:buAutoNum type="arabicPeriod"/>
            </a:pPr>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8</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rtl="1"/>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9</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buFont typeface="Arial" pitchFamily="34" charset="0"/>
              <a:buNone/>
            </a:pPr>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11</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14</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0" fontAlgn="base" latinLnBrk="0" hangingPunct="0">
              <a:lnSpc>
                <a:spcPct val="100000"/>
              </a:lnSpc>
              <a:spcBef>
                <a:spcPct val="30000"/>
              </a:spcBef>
              <a:spcAft>
                <a:spcPct val="0"/>
              </a:spcAft>
              <a:buClrTx/>
              <a:buSzTx/>
              <a:buFontTx/>
              <a:buNone/>
              <a:tabLst/>
              <a:defRPr/>
            </a:pPr>
            <a:endParaRPr lang="ar-SA" b="1" u="sng" dirty="0" smtClean="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16</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228600" indent="-228600" algn="just" rtl="1">
              <a:buAutoNum type="arabicParenR"/>
            </a:pPr>
            <a:r>
              <a:rPr lang="ar-SA" sz="1200" b="1" u="sng" kern="1200" baseline="0" dirty="0" smtClean="0">
                <a:solidFill>
                  <a:schemeClr val="tx1"/>
                </a:solidFill>
                <a:latin typeface="Arial" charset="0"/>
                <a:ea typeface="+mn-ea"/>
                <a:cs typeface="+mn-cs"/>
              </a:rPr>
              <a:t>قواعد بیانات الوسائط المتعددة</a:t>
            </a:r>
            <a:r>
              <a:rPr lang="ar-SA" sz="1200" kern="1200" baseline="0" dirty="0" smtClean="0">
                <a:solidFill>
                  <a:schemeClr val="tx1"/>
                </a:solidFill>
                <a:latin typeface="Arial" charset="0"/>
                <a:ea typeface="+mn-ea"/>
                <a:cs typeface="+mn-cs"/>
              </a:rPr>
              <a:t>: وتستخدم لتخزین ومعالجة بیانات في صیغة وسائط متعددة (ملتیمیدیا)، كالصور والصوت والفیدیو، وأبسط مثال علیھا موقع الیوتیوب الشھیر، الذي یخزن مقاطع الفیدیو الخاصة بمستخدمیھ، ویسمح بتصفحھا والإضافة إلیھا والتعدیل وغیر ذلك من العملیات الیومیة للمستخدمین.</a:t>
            </a:r>
          </a:p>
          <a:p>
            <a:pPr marL="228600" indent="-228600" algn="just" rtl="1">
              <a:buAutoNum type="arabicParenR"/>
            </a:pPr>
            <a:r>
              <a:rPr lang="en-US" sz="1200" b="1" u="sng" kern="1200" baseline="0" dirty="0" smtClean="0">
                <a:solidFill>
                  <a:schemeClr val="tx1"/>
                </a:solidFill>
                <a:latin typeface="Arial" charset="0"/>
                <a:ea typeface="+mn-ea"/>
                <a:cs typeface="+mn-cs"/>
              </a:rPr>
              <a:t> </a:t>
            </a:r>
            <a:r>
              <a:rPr lang="ar-SA" sz="1200" b="1" u="sng" kern="1200" baseline="0" dirty="0" smtClean="0">
                <a:solidFill>
                  <a:schemeClr val="tx1"/>
                </a:solidFill>
                <a:latin typeface="Arial" charset="0"/>
                <a:ea typeface="+mn-ea"/>
                <a:cs typeface="+mn-cs"/>
              </a:rPr>
              <a:t>نظم المعلومات الجغرافیة:</a:t>
            </a:r>
            <a:r>
              <a:rPr lang="ar-SA" sz="1200" kern="1200" baseline="0" dirty="0" smtClean="0">
                <a:solidFill>
                  <a:schemeClr val="tx1"/>
                </a:solidFill>
                <a:latin typeface="Arial" charset="0"/>
                <a:ea typeface="+mn-ea"/>
                <a:cs typeface="+mn-cs"/>
              </a:rPr>
              <a:t>تتكون نظم المعلومات الجغرافیة من قواعد بیانات معقدة، تشبه نوعا ما قواعد بیانات الوسائط المتعددة، ولكنھا تحتوي على تفاصیل جغرافیة دقیقة، ومن أبسط أمثلتھا البرنامج المعروف باسم (جوجل إیرث).</a:t>
            </a:r>
          </a:p>
          <a:p>
            <a:pPr marL="228600" indent="-228600" algn="just" rtl="1">
              <a:buAutoNum type="arabicParenR"/>
            </a:pPr>
            <a:r>
              <a:rPr lang="ar-SA" sz="1200" b="1" u="sng" kern="1200" baseline="0" dirty="0" smtClean="0">
                <a:solidFill>
                  <a:schemeClr val="tx1"/>
                </a:solidFill>
                <a:latin typeface="Arial" charset="0"/>
                <a:ea typeface="+mn-ea"/>
                <a:cs typeface="+mn-cs"/>
              </a:rPr>
              <a:t>مخازن أو مستودعات البیانات:</a:t>
            </a:r>
            <a:r>
              <a:rPr lang="ar-SA" sz="1200" kern="1200" baseline="0" dirty="0" smtClean="0">
                <a:solidFill>
                  <a:schemeClr val="tx1"/>
                </a:solidFill>
                <a:latin typeface="Arial" charset="0"/>
                <a:ea typeface="+mn-ea"/>
                <a:cs typeface="+mn-cs"/>
              </a:rPr>
              <a:t>وھي تطبیقات معقدة تستخدم قواعد البیانات الموجودة، التقلیدیة أو الحدیثة، والتي مضى علیھا فترات طویلة، من أجل الحصول على معارف وخبرات لم تكن واردة عند إنشائھا للمرة الأولى.</a:t>
            </a:r>
          </a:p>
          <a:p>
            <a:pPr marL="228600" indent="-228600" algn="just" rtl="1">
              <a:buAutoNum type="arabicParenR"/>
            </a:pPr>
            <a:r>
              <a:rPr lang="ar-SA" sz="1200" b="1" u="sng" kern="1200" baseline="0" dirty="0" smtClean="0">
                <a:solidFill>
                  <a:schemeClr val="tx1"/>
                </a:solidFill>
                <a:latin typeface="Arial" charset="0"/>
                <a:ea typeface="+mn-ea"/>
                <a:cs typeface="+mn-cs"/>
              </a:rPr>
              <a:t>قواعد البیانات النشطة وأنظمة الوقت الحقیقي: </a:t>
            </a:r>
            <a:r>
              <a:rPr lang="ar-SA" sz="1200" kern="1200" baseline="0" dirty="0" smtClean="0">
                <a:solidFill>
                  <a:schemeClr val="tx1"/>
                </a:solidFill>
                <a:latin typeface="Arial" charset="0"/>
                <a:ea typeface="+mn-ea"/>
                <a:cs typeface="+mn-cs"/>
              </a:rPr>
              <a:t>وھي قواعد بیانات تعمل من أجل تنفیذ عملیات معقدة حساسة للوقت، فالمعالجة ودقتھا تكون لھا الأولویة على تخزین البیانات وحفظھا، بمعنى أن الدقة والوصول تكون أھم خصائصھا، وتستخدم في الأنظمة الھندسیة والعلمیة والطبیة المعقدة</a:t>
            </a:r>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23</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31"/>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Rectangle 47"/>
          <p:cNvSpPr>
            <a:spLocks noChangeArrowheads="1"/>
          </p:cNvSpPr>
          <p:nvPr userDrawn="1"/>
        </p:nvSpPr>
        <p:spPr bwMode="auto">
          <a:xfrm rot="16200000">
            <a:off x="3500437" y="-985837"/>
            <a:ext cx="2143125" cy="9144000"/>
          </a:xfrm>
          <a:prstGeom prst="rect">
            <a:avLst/>
          </a:prstGeom>
          <a:solidFill>
            <a:srgbClr val="677228">
              <a:alpha val="44000"/>
            </a:srgbClr>
          </a:solidFill>
          <a:ln w="9525">
            <a:noFill/>
            <a:miter lim="800000"/>
            <a:headEnd/>
            <a:tailEnd/>
          </a:ln>
          <a:effectLst/>
        </p:spPr>
        <p:txBody>
          <a:bodyPr wrap="none" anchor="ct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a:xfrm>
            <a:off x="2215662" y="6376993"/>
            <a:ext cx="527538" cy="365125"/>
          </a:xfrm>
        </p:spPr>
        <p:txBody>
          <a:bodyPr/>
          <a:lstStyle>
            <a:lvl1pPr algn="ctr">
              <a:defRPr/>
            </a:lvl1pPr>
          </a:lstStyle>
          <a:p>
            <a:pPr>
              <a:defRPr/>
            </a:pPr>
            <a:r>
              <a:rPr lang="en-US" smtClean="0"/>
              <a:t>Slide 1- </a:t>
            </a:r>
            <a:fld id="{C2A61F35-9597-49F9-AB25-F1CC0DEA4BE6}" type="slidenum">
              <a:rPr lang="en-US" smtClean="0"/>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a:xfrm>
            <a:off x="2215662" y="6376993"/>
            <a:ext cx="527538" cy="365125"/>
          </a:xfrm>
        </p:spPr>
        <p:txBody>
          <a:bodyPr/>
          <a:lstStyle>
            <a:lvl1pPr>
              <a:defRPr/>
            </a:lvl1pPr>
          </a:lstStyle>
          <a:p>
            <a:pPr>
              <a:defRPr/>
            </a:pPr>
            <a:r>
              <a:rPr lang="en-US" smtClean="0"/>
              <a:t>Slide 1- </a:t>
            </a:r>
            <a:fld id="{C84F66EB-7279-47FA-BA50-FABD96E11D5B}" type="slidenum">
              <a:rPr lang="en-US" smtClean="0"/>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3"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r>
              <a:rPr lang="en-US" smtClean="0"/>
              <a:t>Slide 1- </a:t>
            </a:r>
            <a:fld id="{D4216305-3491-4269-B1EB-7F825E67474A}" type="slidenum">
              <a:rPr lang="en-US" smtClean="0"/>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r>
              <a:rPr lang="en-US" smtClean="0"/>
              <a:t>Slide 1- </a:t>
            </a:r>
            <a:fld id="{A9C7BBD8-5AED-43BC-810E-4711E11127FF}" type="slidenum">
              <a:rPr lang="en-US" smtClean="0"/>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r>
              <a:rPr lang="en-US" smtClean="0"/>
              <a:t>Slide 1- </a:t>
            </a:r>
            <a:fld id="{6FBBA540-53D9-488E-9396-EBD120127B81}" type="slidenum">
              <a:rPr lang="en-US" smtClean="0"/>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r>
              <a:rPr lang="en-US" smtClean="0"/>
              <a:t>Slide 1- </a:t>
            </a:r>
            <a:fld id="{10629452-3ED1-4620-A6A1-41C83A7C66B6}" type="slidenum">
              <a:rPr lang="en-US" smtClean="0"/>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r>
              <a:rPr lang="en-US" smtClean="0"/>
              <a:t>Slide 1- </a:t>
            </a:r>
            <a:fld id="{9EFF1AF4-159F-497D-BE1E-28B2D99A5DB2}" type="slidenum">
              <a:rPr lang="en-US" smtClean="0"/>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r>
              <a:rPr lang="en-US" smtClean="0"/>
              <a:t>Slide 1- </a:t>
            </a:r>
            <a:fld id="{ACF41A48-0758-4796-BBC8-A80940FD184C}" type="slidenum">
              <a:rPr lang="en-US" smtClean="0"/>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r>
              <a:rPr lang="en-US" smtClean="0"/>
              <a:t>Slide 1- </a:t>
            </a:r>
            <a:fld id="{8A25A6C7-8E8A-4E42-AFD7-A0AB530E3D09}" type="slidenum">
              <a:rPr lang="en-US" smtClean="0"/>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4"/>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4"/>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r>
              <a:rPr lang="en-US" smtClean="0"/>
              <a:t>Slide 1- </a:t>
            </a:r>
            <a:fld id="{A51A0C18-3E46-4290-8861-A7574D4FAC28}" type="slidenum">
              <a:rPr lang="en-US" smtClean="0"/>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2" name="Group 7"/>
          <p:cNvGrpSpPr>
            <a:grpSpLocks/>
          </p:cNvGrpSpPr>
          <p:nvPr/>
        </p:nvGrpSpPr>
        <p:grpSpPr bwMode="auto">
          <a:xfrm>
            <a:off x="7948248"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93"/>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r>
              <a:rPr lang="en-US" smtClean="0"/>
              <a:t>Slide 1- </a:t>
            </a:r>
            <a:fld id="{43BFD7A2-9E8D-4ADD-84A3-1FD771BE2818}" type="slidenum">
              <a:rPr lang="en-US" smtClean="0"/>
              <a:pPr>
                <a:defRPr/>
              </a:pPr>
              <a:t>‹#›</a:t>
            </a:fld>
            <a:endParaRPr lang="en-CA"/>
          </a:p>
        </p:txBody>
      </p:sp>
      <p:grpSp>
        <p:nvGrpSpPr>
          <p:cNvPr id="10" name="Group 45"/>
          <p:cNvGrpSpPr>
            <a:grpSpLocks/>
          </p:cNvGrpSpPr>
          <p:nvPr userDrawn="1"/>
        </p:nvGrpSpPr>
        <p:grpSpPr bwMode="auto">
          <a:xfrm>
            <a:off x="8936038" y="1449388"/>
            <a:ext cx="207962" cy="5408612"/>
            <a:chOff x="5606" y="889"/>
            <a:chExt cx="154" cy="3431"/>
          </a:xfrm>
        </p:grpSpPr>
        <p:sp>
          <p:nvSpPr>
            <p:cNvPr id="12" name="Rectangle 38"/>
            <p:cNvSpPr>
              <a:spLocks noChangeArrowheads="1"/>
            </p:cNvSpPr>
            <p:nvPr userDrawn="1"/>
          </p:nvSpPr>
          <p:spPr bwMode="gray">
            <a:xfrm flipH="1">
              <a:off x="5685" y="889"/>
              <a:ext cx="75" cy="3431"/>
            </a:xfrm>
            <a:prstGeom prst="rect">
              <a:avLst/>
            </a:prstGeom>
            <a:solidFill>
              <a:srgbClr val="677228"/>
            </a:solidFill>
            <a:ln w="9525">
              <a:noFill/>
              <a:miter lim="800000"/>
              <a:headEnd/>
              <a:tailEnd/>
            </a:ln>
            <a:effectLst/>
          </p:spPr>
          <p:txBody>
            <a:bodyPr wrap="none" anchor="ctr"/>
            <a:lstStyle/>
            <a:p>
              <a:pPr algn="ctr">
                <a:defRPr/>
              </a:pPr>
              <a:endParaRPr kumimoji="1" lang="en-US" sz="3200">
                <a:latin typeface="Tahoma" pitchFamily="34" charset="0"/>
              </a:endParaRPr>
            </a:p>
          </p:txBody>
        </p:sp>
        <p:grpSp>
          <p:nvGrpSpPr>
            <p:cNvPr id="13" name="Group 44"/>
            <p:cNvGrpSpPr>
              <a:grpSpLocks/>
            </p:cNvGrpSpPr>
            <p:nvPr userDrawn="1"/>
          </p:nvGrpSpPr>
          <p:grpSpPr bwMode="auto">
            <a:xfrm>
              <a:off x="5606" y="889"/>
              <a:ext cx="106" cy="3431"/>
              <a:chOff x="5606" y="889"/>
              <a:chExt cx="106" cy="3431"/>
            </a:xfrm>
          </p:grpSpPr>
          <p:sp>
            <p:nvSpPr>
              <p:cNvPr id="14" name="Rectangle 43"/>
              <p:cNvSpPr>
                <a:spLocks noChangeArrowheads="1"/>
              </p:cNvSpPr>
              <p:nvPr userDrawn="1"/>
            </p:nvSpPr>
            <p:spPr bwMode="gray">
              <a:xfrm rot="10800000" flipH="1">
                <a:off x="5606" y="889"/>
                <a:ext cx="58" cy="3431"/>
              </a:xfrm>
              <a:prstGeom prst="rect">
                <a:avLst/>
              </a:prstGeom>
              <a:solidFill>
                <a:schemeClr val="tx2"/>
              </a:solidFill>
              <a:ln w="9525">
                <a:noFill/>
                <a:miter lim="800000"/>
                <a:headEnd/>
                <a:tailEnd/>
              </a:ln>
              <a:effectLst/>
            </p:spPr>
            <p:txBody>
              <a:bodyPr rot="10800000" wrap="none" anchor="ctr"/>
              <a:lstStyle/>
              <a:p>
                <a:pPr algn="ctr">
                  <a:defRPr/>
                </a:pPr>
                <a:endParaRPr kumimoji="1" lang="en-US" sz="3200">
                  <a:latin typeface="Tahoma" pitchFamily="34" charset="0"/>
                </a:endParaRPr>
              </a:p>
            </p:txBody>
          </p:sp>
          <p:sp>
            <p:nvSpPr>
              <p:cNvPr id="15" name="Rectangle 32"/>
              <p:cNvSpPr>
                <a:spLocks noChangeArrowheads="1"/>
              </p:cNvSpPr>
              <p:nvPr userDrawn="1"/>
            </p:nvSpPr>
            <p:spPr bwMode="gray">
              <a:xfrm rot="10800000" flipH="1">
                <a:off x="5654" y="889"/>
                <a:ext cx="58" cy="3431"/>
              </a:xfrm>
              <a:prstGeom prst="rect">
                <a:avLst/>
              </a:prstGeom>
              <a:solidFill>
                <a:srgbClr val="990033"/>
              </a:solidFill>
              <a:ln w="9525">
                <a:noFill/>
                <a:miter lim="800000"/>
                <a:headEnd/>
                <a:tailEnd/>
              </a:ln>
              <a:effectLst/>
            </p:spPr>
            <p:txBody>
              <a:bodyPr rot="10800000" wrap="none" anchor="ctr"/>
              <a:lstStyle/>
              <a:p>
                <a:pPr algn="ctr">
                  <a:defRPr/>
                </a:pPr>
                <a:endParaRPr kumimoji="1" lang="en-US" sz="3200">
                  <a:latin typeface="Tahoma" pitchFamily="34" charset="0"/>
                </a:endParaRPr>
              </a:p>
            </p:txBody>
          </p:sp>
        </p:grpSp>
      </p:grpSp>
      <p:sp>
        <p:nvSpPr>
          <p:cNvPr id="16" name="Rectangle 37"/>
          <p:cNvSpPr>
            <a:spLocks noChangeArrowheads="1"/>
          </p:cNvSpPr>
          <p:nvPr userDrawn="1"/>
        </p:nvSpPr>
        <p:spPr bwMode="gray">
          <a:xfrm rot="16200000">
            <a:off x="3845719" y="-3845719"/>
            <a:ext cx="1449388" cy="9140825"/>
          </a:xfrm>
          <a:prstGeom prst="rect">
            <a:avLst/>
          </a:prstGeom>
          <a:solidFill>
            <a:srgbClr val="677228">
              <a:alpha val="36000"/>
            </a:srgbClr>
          </a:solidFill>
          <a:ln w="9525">
            <a:noFill/>
            <a:miter lim="800000"/>
            <a:headEnd/>
            <a:tailEnd/>
          </a:ln>
          <a:effectLst/>
        </p:spPr>
        <p:txBody>
          <a:bodyPr vert="eaVert" wrap="none" anchor="ctr"/>
          <a:lstStyle/>
          <a:p>
            <a:pPr algn="ctr">
              <a:defRPr/>
            </a:pPr>
            <a:endParaRPr kumimoji="1" lang="en-US" sz="3200">
              <a:latin typeface="Tahoma" pitchFamily="34" charset="0"/>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dissolve/>
  </p:transition>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5"/>
            <a:ext cx="7772400" cy="1470025"/>
          </a:xfrm>
        </p:spPr>
        <p:txBody>
          <a:bodyPr/>
          <a:lstStyle/>
          <a:p>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en-US" dirty="0" smtClean="0">
              <a:cs typeface="+mn-cs"/>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572000" y="4648200"/>
            <a:ext cx="4260850" cy="1352550"/>
          </a:xfrm>
          <a:prstGeom prst="rect">
            <a:avLst/>
          </a:prstGeom>
          <a:noFill/>
          <a:ln w="9525">
            <a:noFill/>
            <a:miter lim="800000"/>
            <a:headEnd/>
            <a:tailEnd/>
          </a:ln>
        </p:spPr>
        <p:txBody>
          <a:bodyPr/>
          <a:lstStyle/>
          <a:p>
            <a:pPr algn="ctr">
              <a:spcBef>
                <a:spcPct val="20000"/>
              </a:spcBef>
              <a:buFont typeface="Arial" pitchFamily="34" charset="0"/>
              <a:buNone/>
            </a:pPr>
            <a:r>
              <a:rPr lang="ar-EG" sz="2600" dirty="0" smtClean="0">
                <a:solidFill>
                  <a:srgbClr val="898989"/>
                </a:solidFill>
                <a:latin typeface="Calibri" pitchFamily="34" charset="0"/>
              </a:rPr>
              <a:t>كلية </a:t>
            </a:r>
            <a:r>
              <a:rPr lang="ar-SA" sz="2600" dirty="0">
                <a:solidFill>
                  <a:srgbClr val="898989"/>
                </a:solidFill>
                <a:latin typeface="Calibri" pitchFamily="34" charset="0"/>
              </a:rPr>
              <a:t>علوم الحاسب وتقنية المعلومات</a:t>
            </a:r>
            <a:r>
              <a:rPr lang="ar-EG" sz="2600" dirty="0">
                <a:solidFill>
                  <a:srgbClr val="898989"/>
                </a:solidFill>
                <a:latin typeface="Calibri" pitchFamily="34" charset="0"/>
              </a:rPr>
              <a:t> قسم </a:t>
            </a:r>
            <a:r>
              <a:rPr lang="ar-SA" sz="2600" dirty="0">
                <a:solidFill>
                  <a:srgbClr val="898989"/>
                </a:solidFill>
                <a:latin typeface="Calibri" pitchFamily="34" charset="0"/>
              </a:rPr>
              <a:t>نظم المعلومات</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5994400" y="1981200"/>
            <a:ext cx="2400300" cy="2524125"/>
            <a:chOff x="5210750" y="1066800"/>
            <a:chExt cx="2976900" cy="3130677"/>
          </a:xfrm>
        </p:grpSpPr>
        <p:sp>
          <p:nvSpPr>
            <p:cNvPr id="9" name="Oval 8"/>
            <p:cNvSpPr/>
            <p:nvPr/>
          </p:nvSpPr>
          <p:spPr>
            <a:xfrm>
              <a:off x="5321006" y="1143591"/>
              <a:ext cx="2768202"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925"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52425" y="2667000"/>
            <a:ext cx="3768725" cy="2235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rtl="1">
              <a:lnSpc>
                <a:spcPct val="80000"/>
              </a:lnSpc>
            </a:pPr>
            <a:r>
              <a:rPr lang="ar-SA" sz="2800" b="1" dirty="0" smtClean="0">
                <a:solidFill>
                  <a:srgbClr val="376092"/>
                </a:solidFill>
                <a:latin typeface="AYM Wadiy S_U normal."/>
                <a:cs typeface="Times New Roman" pitchFamily="18" charset="0"/>
              </a:rPr>
              <a:t>قواعد البيانات</a:t>
            </a:r>
            <a:r>
              <a:rPr lang="en-US" b="1" dirty="0" smtClean="0">
                <a:solidFill>
                  <a:srgbClr val="376092"/>
                </a:solidFill>
                <a:latin typeface="AYM Wadiy S_U normal."/>
                <a:cs typeface="Times New Roman" pitchFamily="18" charset="0"/>
              </a:rPr>
              <a:t>0902-743)</a:t>
            </a:r>
            <a:r>
              <a:rPr lang="ar-SA" b="1" dirty="0" smtClean="0">
                <a:solidFill>
                  <a:srgbClr val="376092"/>
                </a:solidFill>
                <a:latin typeface="AYM Wadiy S_U normal."/>
                <a:cs typeface="Times New Roman" pitchFamily="18" charset="0"/>
              </a:rPr>
              <a:t>)</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EG" sz="2200" b="1" dirty="0" err="1" smtClean="0">
                <a:solidFill>
                  <a:srgbClr val="7F7F7F"/>
                </a:solidFill>
                <a:latin typeface="Calibri" pitchFamily="34" charset="0"/>
                <a:cs typeface="Times New Roman" pitchFamily="18" charset="0"/>
              </a:rPr>
              <a:t>ا</a:t>
            </a:r>
            <a:r>
              <a:rPr lang="ar-SA" sz="2200" b="1" dirty="0" smtClean="0">
                <a:solidFill>
                  <a:srgbClr val="7F7F7F"/>
                </a:solidFill>
                <a:latin typeface="Calibri" pitchFamily="34" charset="0"/>
                <a:cs typeface="Times New Roman" pitchFamily="18" charset="0"/>
              </a:rPr>
              <a:t>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- 1433هـ</a:t>
            </a:r>
            <a:endParaRPr lang="en-US" sz="1700" b="1" dirty="0">
              <a:solidFill>
                <a:srgbClr val="7F7F7F"/>
              </a:solidFill>
              <a:latin typeface="Calibri" pitchFamily="34" charset="0"/>
            </a:endParaRP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52425" y="6405563"/>
            <a:ext cx="2133600" cy="365125"/>
          </a:xfrm>
          <a:prstGeom prst="rect">
            <a:avLst/>
          </a:prstGeom>
          <a:noFill/>
          <a:ln w="9525">
            <a:noFill/>
            <a:miter lim="800000"/>
            <a:headEnd/>
            <a:tailEnd/>
          </a:ln>
        </p:spPr>
        <p:txBody>
          <a:bodyPr anchor="ctr"/>
          <a:lstStyle/>
          <a:p>
            <a:pPr rtl="0"/>
            <a:fld id="{F87F2032-2F04-4437-8AC1-55CBA6774C85}"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b="1" dirty="0" smtClean="0"/>
              <a:t>محاضرة رقم 1</a:t>
            </a:r>
            <a:endParaRPr lang="ar-SA" b="1" dirty="0"/>
          </a:p>
        </p:txBody>
      </p:sp>
      <p:sp>
        <p:nvSpPr>
          <p:cNvPr id="3" name="Subtitle 2"/>
          <p:cNvSpPr>
            <a:spLocks noGrp="1"/>
          </p:cNvSpPr>
          <p:nvPr>
            <p:ph type="subTitle" idx="1"/>
          </p:nvPr>
        </p:nvSpPr>
        <p:spPr/>
        <p:txBody>
          <a:bodyPr/>
          <a:lstStyle/>
          <a:p>
            <a:r>
              <a:rPr lang="ar-SA" dirty="0" smtClean="0"/>
              <a:t>مقدمة في قواعد البيانات</a:t>
            </a:r>
            <a:endParaRPr lang="ar-SA" dirty="0"/>
          </a:p>
        </p:txBody>
      </p:sp>
      <p:sp>
        <p:nvSpPr>
          <p:cNvPr id="5" name="Slide Number Placeholder 4"/>
          <p:cNvSpPr txBox="1">
            <a:spLocks/>
          </p:cNvSpPr>
          <p:nvPr/>
        </p:nvSpPr>
        <p:spPr>
          <a:xfrm>
            <a:off x="2253762" y="6376993"/>
            <a:ext cx="527538"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chemeClr val="tx1"/>
                </a:solidFill>
                <a:effectLst/>
                <a:uLnTx/>
                <a:uFillTx/>
                <a:latin typeface="Arial" charset="0"/>
                <a:ea typeface="+mn-ea"/>
                <a:cs typeface="+mn-cs"/>
              </a:rPr>
              <a:t>Slide 1- </a:t>
            </a:r>
            <a:fld id="{C2A61F35-9597-49F9-AB25-F1CC0DEA4BE6}" type="slidenum">
              <a:rPr kumimoji="0" lang="en-US" sz="1100" b="0" i="0" u="none" strike="noStrike" kern="1200" cap="none" spc="0" normalizeH="0" baseline="0" noProof="0" smtClean="0">
                <a:ln>
                  <a:noFill/>
                </a:ln>
                <a:solidFill>
                  <a:schemeClr val="tx1"/>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a:t>
            </a:fld>
            <a:endParaRPr kumimoji="0" lang="en-CA" sz="1100" b="0" i="0" u="none" strike="noStrike" kern="1200" cap="none" spc="0" normalizeH="0" baseline="0" noProof="0" dirty="0">
              <a:ln>
                <a:noFill/>
              </a:ln>
              <a:solidFill>
                <a:schemeClr val="tx1"/>
              </a:solidFill>
              <a:effectLst/>
              <a:uLnTx/>
              <a:uFillTx/>
              <a:latin typeface="Arial" charset="0"/>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في هذ المحاضرة</a:t>
            </a:r>
            <a:endParaRPr lang="ar-SA" b="1" dirty="0"/>
          </a:p>
        </p:txBody>
      </p:sp>
      <p:sp>
        <p:nvSpPr>
          <p:cNvPr id="3" name="Content Placeholder 2"/>
          <p:cNvSpPr>
            <a:spLocks noGrp="1"/>
          </p:cNvSpPr>
          <p:nvPr>
            <p:ph idx="1"/>
          </p:nvPr>
        </p:nvSpPr>
        <p:spPr>
          <a:xfrm>
            <a:off x="457200" y="1600205"/>
            <a:ext cx="7696200" cy="4525963"/>
          </a:xfrm>
        </p:spPr>
        <p:txBody>
          <a:bodyPr>
            <a:normAutofit fontScale="77500" lnSpcReduction="20000"/>
          </a:bodyPr>
          <a:lstStyle/>
          <a:p>
            <a:pPr lvl="0">
              <a:buFont typeface="Wingdings" pitchFamily="2" charset="2"/>
              <a:buChar char="q"/>
            </a:pPr>
            <a:r>
              <a:rPr lang="ar-SA" b="1" dirty="0" smtClean="0"/>
              <a:t>مقدمة</a:t>
            </a:r>
            <a:endParaRPr lang="en-US" b="1" dirty="0" smtClean="0"/>
          </a:p>
          <a:p>
            <a:pPr lvl="0">
              <a:buFont typeface="Wingdings" pitchFamily="2" charset="2"/>
              <a:buChar char="q"/>
            </a:pPr>
            <a:r>
              <a:rPr lang="ar-SA" b="1" dirty="0" smtClean="0"/>
              <a:t>مصطلحات هامة</a:t>
            </a:r>
          </a:p>
          <a:p>
            <a:pPr lvl="0">
              <a:buFont typeface="Wingdings" pitchFamily="2" charset="2"/>
              <a:buChar char="q"/>
            </a:pPr>
            <a:r>
              <a:rPr lang="ar-SA" b="1" dirty="0" smtClean="0"/>
              <a:t>مكونات نظام قواعد البيانات</a:t>
            </a:r>
          </a:p>
          <a:p>
            <a:pPr>
              <a:buFont typeface="Wingdings" pitchFamily="2" charset="2"/>
              <a:buChar char="q"/>
            </a:pPr>
            <a:r>
              <a:rPr lang="ar-SA" b="1" dirty="0" smtClean="0"/>
              <a:t>مكونات قواعد البيانات</a:t>
            </a:r>
          </a:p>
          <a:p>
            <a:pPr>
              <a:buFont typeface="Wingdings" pitchFamily="2" charset="2"/>
              <a:buChar char="q"/>
            </a:pPr>
            <a:r>
              <a:rPr lang="ar-SA" b="1" dirty="0" smtClean="0"/>
              <a:t>مستخدمي قواعد البيانات</a:t>
            </a:r>
          </a:p>
          <a:p>
            <a:pPr>
              <a:buFont typeface="Wingdings" pitchFamily="2" charset="2"/>
              <a:buChar char="q"/>
            </a:pPr>
            <a:r>
              <a:rPr lang="ar-SA" b="1" dirty="0" smtClean="0"/>
              <a:t>خصائص قواعد البيانات</a:t>
            </a:r>
          </a:p>
          <a:p>
            <a:pPr>
              <a:buFont typeface="Wingdings" pitchFamily="2" charset="2"/>
              <a:buChar char="q"/>
            </a:pPr>
            <a:r>
              <a:rPr lang="ar-SA" b="1" dirty="0" smtClean="0"/>
              <a:t>مزايا نظام إدارة قواعد البيانات</a:t>
            </a:r>
            <a:endParaRPr lang="en-US" b="1" dirty="0" smtClean="0"/>
          </a:p>
          <a:p>
            <a:pPr lvl="0">
              <a:buFont typeface="Wingdings" pitchFamily="2" charset="2"/>
              <a:buChar char="q"/>
            </a:pPr>
            <a:r>
              <a:rPr lang="ar-SA" b="1" dirty="0" smtClean="0"/>
              <a:t>استخدام انظمة إدارة قواعد البيانات</a:t>
            </a:r>
          </a:p>
          <a:p>
            <a:pPr lvl="0">
              <a:buFont typeface="Wingdings" pitchFamily="2" charset="2"/>
              <a:buChar char="q"/>
            </a:pPr>
            <a:r>
              <a:rPr lang="ar-SA" b="1" dirty="0" smtClean="0"/>
              <a:t>أنواع تطبيقات قواعد البيانات</a:t>
            </a:r>
          </a:p>
          <a:p>
            <a:pPr lvl="0">
              <a:buFont typeface="Wingdings" pitchFamily="2" charset="2"/>
              <a:buChar char="q"/>
            </a:pPr>
            <a:r>
              <a:rPr lang="ar-SA" b="1" dirty="0" smtClean="0"/>
              <a:t>التطور التاریخي لقواعد البیانات</a:t>
            </a:r>
          </a:p>
          <a:p>
            <a:pPr lvl="0">
              <a:buFont typeface="Wingdings" pitchFamily="2" charset="2"/>
              <a:buChar char="q"/>
            </a:pPr>
            <a:r>
              <a:rPr lang="ar-SA" b="1" dirty="0" smtClean="0"/>
              <a:t>مثال حول قاعدة البيانات</a:t>
            </a:r>
          </a:p>
          <a:p>
            <a:pPr lvl="0">
              <a:buFont typeface="Wingdings" pitchFamily="2" charset="2"/>
              <a:buChar char="q"/>
            </a:pPr>
            <a:endParaRPr lang="ar-SA" b="1" dirty="0"/>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3</a:t>
            </a:fld>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مقدمة</a:t>
            </a:r>
            <a:endParaRPr lang="ar-SA" b="1" dirty="0"/>
          </a:p>
        </p:txBody>
      </p:sp>
      <p:sp>
        <p:nvSpPr>
          <p:cNvPr id="3" name="Content Placeholder 2"/>
          <p:cNvSpPr>
            <a:spLocks noGrp="1"/>
          </p:cNvSpPr>
          <p:nvPr>
            <p:ph idx="1"/>
          </p:nvPr>
        </p:nvSpPr>
        <p:spPr/>
        <p:txBody>
          <a:bodyPr/>
          <a:lstStyle/>
          <a:p>
            <a:pPr algn="just">
              <a:buFont typeface="Wingdings" pitchFamily="2" charset="2"/>
              <a:buChar char="q"/>
            </a:pPr>
            <a:r>
              <a:rPr lang="ar-SA" dirty="0" smtClean="0"/>
              <a:t>أصبح مصطلح قواعد البیانات من أھم مفردات المجتمعات المتقدمة ھذه الأیام.</a:t>
            </a:r>
          </a:p>
          <a:p>
            <a:pPr algn="just">
              <a:buFont typeface="Wingdings" pitchFamily="2" charset="2"/>
              <a:buChar char="q"/>
            </a:pPr>
            <a:r>
              <a:rPr lang="ar-SA" dirty="0" smtClean="0"/>
              <a:t>أصبحت تطبیقات قواعد البیانات جزءا ھاما من مكونات أي عملیة تجاریة أو اقتصادیة أو سیاسیة أو تعلیمیة</a:t>
            </a:r>
          </a:p>
          <a:p>
            <a:pPr algn="just">
              <a:buFont typeface="Wingdings" pitchFamily="2" charset="2"/>
              <a:buChar char="q"/>
            </a:pPr>
            <a:r>
              <a:rPr lang="ar-SA" dirty="0" smtClean="0"/>
              <a:t>حجر الأساس لتبادل المعلومات في الانترنت،</a:t>
            </a:r>
          </a:p>
          <a:p>
            <a:pPr algn="just">
              <a:buFont typeface="Wingdings" pitchFamily="2" charset="2"/>
              <a:buChar char="q"/>
            </a:pPr>
            <a:r>
              <a:rPr lang="ar-SA" dirty="0" smtClean="0"/>
              <a:t>مكون رئیسي في أي نظام معلومات محوسب، مستفیدة من التطور المناظر في تقنیات الاتصال وشبكات الحاسوب، </a:t>
            </a:r>
            <a:endParaRPr lang="ar-SA" dirty="0"/>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4</a:t>
            </a:fld>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مصطلحات هامة</a:t>
            </a:r>
            <a:endParaRPr lang="ar-SA" b="1" dirty="0"/>
          </a:p>
        </p:txBody>
      </p:sp>
      <p:sp>
        <p:nvSpPr>
          <p:cNvPr id="3" name="Content Placeholder 2"/>
          <p:cNvSpPr>
            <a:spLocks noGrp="1"/>
          </p:cNvSpPr>
          <p:nvPr>
            <p:ph idx="1"/>
          </p:nvPr>
        </p:nvSpPr>
        <p:spPr>
          <a:xfrm>
            <a:off x="457200" y="1447805"/>
            <a:ext cx="8229600" cy="4929188"/>
          </a:xfrm>
        </p:spPr>
        <p:txBody>
          <a:bodyPr/>
          <a:lstStyle/>
          <a:p>
            <a:pPr algn="just">
              <a:buFont typeface="Wingdings" pitchFamily="2" charset="2"/>
              <a:buChar char="q"/>
            </a:pPr>
            <a:r>
              <a:rPr lang="ar-SA" sz="2800" b="1" u="sng" dirty="0" smtClean="0"/>
              <a:t>قواعد البيانات (</a:t>
            </a:r>
            <a:r>
              <a:rPr lang="en-US" sz="2800" b="1" u="sng" dirty="0" smtClean="0"/>
              <a:t>Database</a:t>
            </a:r>
            <a:r>
              <a:rPr lang="ar-SA" sz="2800" b="1" u="sng" dirty="0" smtClean="0"/>
              <a:t>)</a:t>
            </a:r>
            <a:r>
              <a:rPr lang="ar-SA" sz="2800" b="1" dirty="0" smtClean="0"/>
              <a:t>:</a:t>
            </a:r>
            <a:r>
              <a:rPr lang="ar-SA" sz="2800" dirty="0" smtClean="0"/>
              <a:t>ھي مجموعة مشتركة من البیانات المترابطة والمتجانسة منطقیا،والتي صممت كي تلبي الاحتیاج المستمر للمعلومات لمنظمة معینة.</a:t>
            </a:r>
          </a:p>
          <a:p>
            <a:pPr algn="just">
              <a:buFont typeface="Wingdings" pitchFamily="2" charset="2"/>
              <a:buChar char="q"/>
            </a:pPr>
            <a:r>
              <a:rPr lang="ar-SA" sz="2800" b="1" u="sng" dirty="0" smtClean="0"/>
              <a:t>البيانات(</a:t>
            </a:r>
            <a:r>
              <a:rPr lang="en-US" sz="2800" b="1" u="sng" dirty="0" smtClean="0"/>
              <a:t>Data</a:t>
            </a:r>
            <a:r>
              <a:rPr lang="ar-SA" sz="2800" b="1" u="sng" dirty="0" smtClean="0"/>
              <a:t>):</a:t>
            </a:r>
            <a:r>
              <a:rPr lang="ar-SA" sz="2800" dirty="0" smtClean="0"/>
              <a:t>ھي حقائق (خام ) معروفة یمكن أن تسجل ولھا معنى ضمني</a:t>
            </a:r>
            <a:r>
              <a:rPr lang="en-US" sz="2800" dirty="0" smtClean="0"/>
              <a:t>(implicit)</a:t>
            </a:r>
            <a:r>
              <a:rPr lang="ar-SA" sz="2800" dirty="0" smtClean="0"/>
              <a:t>. </a:t>
            </a:r>
            <a:r>
              <a:rPr lang="ar-SA" sz="2800" dirty="0" smtClean="0">
                <a:latin typeface="Arial" charset="0"/>
              </a:rPr>
              <a:t>إن المعنى الضمني للبیانات، ینتج من كونھا بیانات مترابطة، حسب بیئة محددة یطلق علیھا </a:t>
            </a:r>
            <a:r>
              <a:rPr lang="ar-SA" sz="2800" dirty="0" err="1" smtClean="0">
                <a:latin typeface="Arial" charset="0"/>
              </a:rPr>
              <a:t>ا</a:t>
            </a:r>
            <a:r>
              <a:rPr lang="ar-SA" sz="2800" dirty="0" smtClean="0">
                <a:latin typeface="Arial" charset="0"/>
              </a:rPr>
              <a:t>لعالم الخاص، أو العالم المصغر.</a:t>
            </a:r>
          </a:p>
          <a:p>
            <a:pPr>
              <a:buFont typeface="Wingdings" pitchFamily="2" charset="2"/>
              <a:buChar char="q"/>
            </a:pPr>
            <a:r>
              <a:rPr lang="ar-SA" sz="2800" b="1" u="sng" dirty="0" smtClean="0"/>
              <a:t>العالم المصغر(</a:t>
            </a:r>
            <a:r>
              <a:rPr lang="en-US" sz="2800" b="1" u="sng" dirty="0" smtClean="0"/>
              <a:t>Mini-World</a:t>
            </a:r>
            <a:r>
              <a:rPr lang="ar-SA" sz="2800" b="1" u="sng" dirty="0" smtClean="0"/>
              <a:t>) :</a:t>
            </a:r>
            <a:r>
              <a:rPr lang="ar-SA" sz="2800" dirty="0" smtClean="0"/>
              <a:t>ھو</a:t>
            </a:r>
            <a:r>
              <a:rPr lang="ar-SA" sz="2800" b="1" dirty="0" smtClean="0"/>
              <a:t> </a:t>
            </a:r>
            <a:r>
              <a:rPr lang="ar-SA" sz="2800" dirty="0" smtClean="0"/>
              <a:t>الجزء من العالم الحقیقي الذي نخزن البیانات عنھ في قاعدة البیانات ، مثلا الجزء المتعلق بدرجات طالب في النظام الجامعي.</a:t>
            </a:r>
          </a:p>
        </p:txBody>
      </p:sp>
      <p:sp>
        <p:nvSpPr>
          <p:cNvPr id="5" name="Slide Number Placeholder 4"/>
          <p:cNvSpPr>
            <a:spLocks noGrp="1"/>
          </p:cNvSpPr>
          <p:nvPr>
            <p:ph type="sldNum" sz="quarter" idx="10"/>
          </p:nvPr>
        </p:nvSpPr>
        <p:spPr/>
        <p:txBody>
          <a:bodyPr/>
          <a:lstStyle/>
          <a:p>
            <a:pPr>
              <a:defRPr/>
            </a:pPr>
            <a:r>
              <a:rPr lang="en-US" smtClean="0"/>
              <a:t>Slide 1- </a:t>
            </a:r>
            <a:fld id="{C2A61F35-9597-49F9-AB25-F1CC0DEA4BE6}" type="slidenum">
              <a:rPr lang="en-US" smtClean="0"/>
              <a:pPr>
                <a:defRPr/>
              </a:pPr>
              <a:t>5</a:t>
            </a:fld>
            <a:endParaRPr lang="en-C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مصطلحات هامة</a:t>
            </a:r>
            <a:endParaRPr lang="ar-SA" b="1" dirty="0"/>
          </a:p>
        </p:txBody>
      </p:sp>
      <p:sp>
        <p:nvSpPr>
          <p:cNvPr id="3" name="Content Placeholder 2"/>
          <p:cNvSpPr>
            <a:spLocks noGrp="1"/>
          </p:cNvSpPr>
          <p:nvPr>
            <p:ph idx="1"/>
          </p:nvPr>
        </p:nvSpPr>
        <p:spPr>
          <a:xfrm>
            <a:off x="228600" y="1600205"/>
            <a:ext cx="8686800" cy="4525963"/>
          </a:xfrm>
        </p:spPr>
        <p:txBody>
          <a:bodyPr/>
          <a:lstStyle/>
          <a:p>
            <a:pPr>
              <a:buFont typeface="Wingdings" pitchFamily="2" charset="2"/>
              <a:buChar char="q"/>
            </a:pPr>
            <a:r>
              <a:rPr lang="ar-SA" sz="2800" b="1" u="sng" dirty="0" smtClean="0"/>
              <a:t>نظام إدارة قواعدالبیانات </a:t>
            </a:r>
            <a:r>
              <a:rPr lang="ar-SA" sz="2400" b="1" dirty="0" smtClean="0"/>
              <a:t>(</a:t>
            </a:r>
            <a:r>
              <a:rPr lang="en-US" sz="2400" b="1" dirty="0" smtClean="0"/>
              <a:t>(DBMS)Database Management System</a:t>
            </a:r>
            <a:r>
              <a:rPr lang="ar-SA" sz="2400" b="1" dirty="0" smtClean="0"/>
              <a:t>):</a:t>
            </a:r>
          </a:p>
          <a:p>
            <a:pPr algn="just"/>
            <a:r>
              <a:rPr lang="ar-SA" sz="2800" dirty="0" smtClean="0"/>
              <a:t>ھو النظام البرمجي الذي یسھل إنشاء وإدارة وصیانة قواعد البیانات </a:t>
            </a:r>
            <a:r>
              <a:rPr lang="ar-SA" sz="2800" dirty="0" err="1" smtClean="0"/>
              <a:t>المحوسبة</a:t>
            </a:r>
            <a:r>
              <a:rPr lang="ar-SA" sz="2800" dirty="0" smtClean="0"/>
              <a:t> ويأتي عادة على شكل حزمة برمجية، تتكون من برمجيات تقدم للمستخدمين، بمختلف أنواعهم، خدمات الوصول إلى البيانات ومعالجتها، ويكون حلقة وصل بين التطبيق والبيانات، وبين البيانات أيضا ومسئول قاعدة البيانات.</a:t>
            </a:r>
          </a:p>
          <a:p>
            <a:r>
              <a:rPr lang="ar-SA" sz="2800" b="1" u="sng" dirty="0" smtClean="0"/>
              <a:t>نظام إدارة </a:t>
            </a:r>
            <a:r>
              <a:rPr lang="ar-SA" sz="2800" b="1" u="sng" dirty="0" err="1" smtClean="0"/>
              <a:t>قواعدالبیانات</a:t>
            </a:r>
            <a:r>
              <a:rPr lang="ar-SA" sz="2800" b="1" u="sng" dirty="0" smtClean="0"/>
              <a:t> هو احد مكونات نظام قواعد البيانات(</a:t>
            </a:r>
            <a:r>
              <a:rPr lang="en-US" sz="2800" b="1" u="sng" dirty="0" smtClean="0"/>
              <a:t>Database System</a:t>
            </a:r>
            <a:r>
              <a:rPr lang="ar-SA" sz="2800" b="1" u="sng" dirty="0" smtClean="0"/>
              <a:t>).</a:t>
            </a:r>
            <a:endParaRPr lang="ar-SA" sz="2800" dirty="0" smtClean="0"/>
          </a:p>
        </p:txBody>
      </p:sp>
      <p:sp>
        <p:nvSpPr>
          <p:cNvPr id="5" name="Slide Number Placeholder 4"/>
          <p:cNvSpPr>
            <a:spLocks noGrp="1"/>
          </p:cNvSpPr>
          <p:nvPr>
            <p:ph type="sldNum" sz="quarter" idx="10"/>
          </p:nvPr>
        </p:nvSpPr>
        <p:spPr/>
        <p:txBody>
          <a:bodyPr/>
          <a:lstStyle/>
          <a:p>
            <a:pPr>
              <a:defRPr/>
            </a:pPr>
            <a:r>
              <a:rPr lang="en-US" smtClean="0"/>
              <a:t>Slide 1- </a:t>
            </a:r>
            <a:fld id="{C2A61F35-9597-49F9-AB25-F1CC0DEA4BE6}" type="slidenum">
              <a:rPr lang="en-US" smtClean="0"/>
              <a:pPr>
                <a:defRPr/>
              </a:pPr>
              <a:t>6</a:t>
            </a:fld>
            <a:endParaRPr lang="en-C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مصطلحات هامة</a:t>
            </a:r>
            <a:endParaRPr lang="en-US" dirty="0"/>
          </a:p>
        </p:txBody>
      </p:sp>
      <p:sp>
        <p:nvSpPr>
          <p:cNvPr id="3" name="عنصر نائب للمحتوى 2"/>
          <p:cNvSpPr>
            <a:spLocks noGrp="1"/>
          </p:cNvSpPr>
          <p:nvPr>
            <p:ph idx="1"/>
          </p:nvPr>
        </p:nvSpPr>
        <p:spPr/>
        <p:txBody>
          <a:bodyPr/>
          <a:lstStyle/>
          <a:p>
            <a:endParaRPr lang="ar-SA" dirty="0" smtClean="0"/>
          </a:p>
          <a:p>
            <a:pPr>
              <a:buFont typeface="Wingdings" pitchFamily="2" charset="2"/>
              <a:buChar char="q"/>
            </a:pPr>
            <a:r>
              <a:rPr lang="ar-SA" b="1" u="sng" dirty="0" smtClean="0"/>
              <a:t>نظام قواعد البيانات(</a:t>
            </a:r>
            <a:r>
              <a:rPr lang="en-US" b="1" u="sng" dirty="0" smtClean="0"/>
              <a:t>Database System</a:t>
            </a:r>
            <a:r>
              <a:rPr lang="ar-SA" b="1" u="sng" dirty="0" smtClean="0"/>
              <a:t>): </a:t>
            </a:r>
            <a:r>
              <a:rPr lang="ar-SA" dirty="0" smtClean="0"/>
              <a:t>هو عبارة عن برمجيات نظام إدارة قواعد البيانات</a:t>
            </a:r>
            <a:r>
              <a:rPr lang="en-US" dirty="0" smtClean="0"/>
              <a:t>(</a:t>
            </a:r>
            <a:r>
              <a:rPr lang="en-US" b="1" dirty="0" smtClean="0"/>
              <a:t>DBMS)</a:t>
            </a:r>
            <a:r>
              <a:rPr lang="ar-SA" dirty="0" smtClean="0"/>
              <a:t> بالإضافة إلى البيانات نفسها ، بالإضافة إلى التطبيقات التي يمكن ربطها </a:t>
            </a:r>
            <a:r>
              <a:rPr lang="ar-SA" dirty="0" err="1" smtClean="0"/>
              <a:t>بها</a:t>
            </a:r>
            <a:r>
              <a:rPr lang="ar-SA" dirty="0" smtClean="0"/>
              <a:t>،والمستخدمون لها.</a:t>
            </a:r>
          </a:p>
          <a:p>
            <a:endParaRPr lang="en-US" dirty="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7</a:t>
            </a:fld>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مكونات نظام قواعد البيانات</a:t>
            </a:r>
            <a:endParaRPr lang="ar-SA" b="1" dirty="0"/>
          </a:p>
        </p:txBody>
      </p:sp>
      <p:sp>
        <p:nvSpPr>
          <p:cNvPr id="3" name="Content Placeholder 2"/>
          <p:cNvSpPr>
            <a:spLocks noGrp="1"/>
          </p:cNvSpPr>
          <p:nvPr>
            <p:ph idx="1"/>
          </p:nvPr>
        </p:nvSpPr>
        <p:spPr>
          <a:xfrm>
            <a:off x="228600" y="1393825"/>
            <a:ext cx="8686800" cy="4983168"/>
          </a:xfrm>
        </p:spPr>
        <p:txBody>
          <a:bodyPr/>
          <a:lstStyle/>
          <a:p>
            <a:r>
              <a:rPr lang="ar-SA" sz="3000" b="1" dirty="0" smtClean="0"/>
              <a:t>یتكون نظام قواعد البیانات(</a:t>
            </a:r>
            <a:r>
              <a:rPr lang="en-US" sz="3000" b="1" dirty="0" smtClean="0"/>
              <a:t>Database System</a:t>
            </a:r>
            <a:r>
              <a:rPr lang="ar-SA" sz="3000" b="1" dirty="0" smtClean="0"/>
              <a:t>) من:</a:t>
            </a:r>
          </a:p>
          <a:p>
            <a:pPr marL="914400" lvl="1" indent="-514350" algn="just">
              <a:buFont typeface="+mj-lt"/>
              <a:buAutoNum type="arabicPeriod"/>
            </a:pPr>
            <a:r>
              <a:rPr lang="ar-SA" sz="2200" b="1" dirty="0" smtClean="0"/>
              <a:t>المستخدمین والمبرمجین(</a:t>
            </a:r>
            <a:r>
              <a:rPr lang="en-US" sz="2200" b="1" dirty="0" smtClean="0"/>
              <a:t>Users / programmers</a:t>
            </a:r>
            <a:r>
              <a:rPr lang="ar-SA" sz="2200" b="1" dirty="0" smtClean="0"/>
              <a:t>): </a:t>
            </a:r>
            <a:r>
              <a:rPr lang="ar-SA" sz="2200" dirty="0" smtClean="0">
                <a:latin typeface="Arial" charset="0"/>
              </a:rPr>
              <a:t>ھو المستخدم النھائي، ویدخل في ذلك المبرمج</a:t>
            </a:r>
            <a:r>
              <a:rPr lang="en-US" sz="2200" dirty="0" smtClean="0">
                <a:latin typeface="Arial" charset="0"/>
              </a:rPr>
              <a:t>programmer</a:t>
            </a:r>
            <a:r>
              <a:rPr lang="ar-SA" sz="2200" dirty="0" smtClean="0">
                <a:latin typeface="Arial" charset="0"/>
              </a:rPr>
              <a:t> ومدیر قاعدة البیانات</a:t>
            </a:r>
            <a:r>
              <a:rPr lang="en-US" sz="2200" dirty="0" smtClean="0">
                <a:latin typeface="Arial" charset="0"/>
              </a:rPr>
              <a:t>DBA</a:t>
            </a:r>
            <a:r>
              <a:rPr lang="ar-SA" sz="2200" dirty="0" smtClean="0">
                <a:latin typeface="Arial" charset="0"/>
              </a:rPr>
              <a:t> ،رغم اختلاف المھ</a:t>
            </a:r>
            <a:r>
              <a:rPr lang="ar-SA" sz="2200" dirty="0" err="1" smtClean="0">
                <a:latin typeface="Arial" charset="0"/>
              </a:rPr>
              <a:t>ام</a:t>
            </a:r>
            <a:r>
              <a:rPr lang="ar-SA" sz="2200" dirty="0" smtClean="0">
                <a:latin typeface="Arial" charset="0"/>
              </a:rPr>
              <a:t> وطرق الوصول.</a:t>
            </a:r>
            <a:endParaRPr lang="ar-SA" sz="2200" b="1" dirty="0" smtClean="0"/>
          </a:p>
          <a:p>
            <a:pPr marL="914400" lvl="1" indent="-514350" algn="just">
              <a:buFont typeface="+mj-lt"/>
              <a:buAutoNum type="arabicPeriod"/>
            </a:pPr>
            <a:r>
              <a:rPr lang="ar-SA" sz="2400" b="1" dirty="0" smtClean="0"/>
              <a:t>التطبیقات البرمجیة/ الاستعلامات(</a:t>
            </a:r>
            <a:r>
              <a:rPr lang="en-US" sz="2400" b="1" dirty="0" smtClean="0"/>
              <a:t>Application programs / Queries</a:t>
            </a:r>
            <a:r>
              <a:rPr lang="ar-SA" sz="2400" b="1" dirty="0" smtClean="0"/>
              <a:t>):</a:t>
            </a:r>
            <a:r>
              <a:rPr lang="ar-SA" sz="2000" dirty="0" smtClean="0">
                <a:latin typeface="Arial" charset="0"/>
              </a:rPr>
              <a:t>یتم استرجاع البیانات من قاعدة البیانات إما مباشرة باستخدام لغة الاستعلامات، أو عن طریق </a:t>
            </a:r>
            <a:r>
              <a:rPr lang="ar-SA" sz="2000" dirty="0" err="1" smtClean="0">
                <a:latin typeface="Arial" charset="0"/>
              </a:rPr>
              <a:t>واج</a:t>
            </a:r>
            <a:r>
              <a:rPr lang="ar-SA" sz="2000" dirty="0" smtClean="0">
                <a:latin typeface="Arial" charset="0"/>
              </a:rPr>
              <a:t>ھ</a:t>
            </a:r>
            <a:r>
              <a:rPr lang="ar-SA" sz="2000" dirty="0" err="1" smtClean="0">
                <a:latin typeface="Arial" charset="0"/>
              </a:rPr>
              <a:t>ات</a:t>
            </a:r>
            <a:r>
              <a:rPr lang="ar-SA" sz="2000" dirty="0" smtClean="0">
                <a:latin typeface="Arial" charset="0"/>
              </a:rPr>
              <a:t> التطبیق البرمجي،وھي </a:t>
            </a:r>
            <a:r>
              <a:rPr lang="ar-SA" sz="2000" dirty="0" err="1" smtClean="0">
                <a:latin typeface="Arial" charset="0"/>
              </a:rPr>
              <a:t>واج</a:t>
            </a:r>
            <a:r>
              <a:rPr lang="ar-SA" sz="2000" dirty="0" smtClean="0">
                <a:latin typeface="Arial" charset="0"/>
              </a:rPr>
              <a:t>ھ</a:t>
            </a:r>
            <a:r>
              <a:rPr lang="ar-SA" sz="2000" dirty="0" err="1" smtClean="0">
                <a:latin typeface="Arial" charset="0"/>
              </a:rPr>
              <a:t>ات</a:t>
            </a:r>
            <a:r>
              <a:rPr lang="ar-SA" sz="2000" dirty="0" smtClean="0">
                <a:latin typeface="Arial" charset="0"/>
              </a:rPr>
              <a:t> إدخال </a:t>
            </a:r>
            <a:r>
              <a:rPr lang="ar-SA" sz="2000" dirty="0" err="1" smtClean="0">
                <a:latin typeface="Arial" charset="0"/>
              </a:rPr>
              <a:t>وواج</a:t>
            </a:r>
            <a:r>
              <a:rPr lang="ar-SA" sz="2000" dirty="0" smtClean="0">
                <a:latin typeface="Arial" charset="0"/>
              </a:rPr>
              <a:t>ھ</a:t>
            </a:r>
            <a:r>
              <a:rPr lang="ar-SA" sz="2000" dirty="0" err="1" smtClean="0">
                <a:latin typeface="Arial" charset="0"/>
              </a:rPr>
              <a:t>ات</a:t>
            </a:r>
            <a:r>
              <a:rPr lang="ar-SA" sz="2000" dirty="0" smtClean="0">
                <a:latin typeface="Arial" charset="0"/>
              </a:rPr>
              <a:t> إخراج البیانات والمعلومات، والمطورة بواسطة إحدى لغات برمجة قواعد البیانات المعروفة.من أمثلته:</a:t>
            </a:r>
            <a:r>
              <a:rPr lang="en-US" sz="2000" dirty="0" smtClean="0">
                <a:latin typeface="Arial" charset="0"/>
              </a:rPr>
              <a:t>MYSQL,MS-Access SQLSERVER،ORACLE</a:t>
            </a:r>
            <a:endParaRPr lang="ar-SA" sz="2000" b="1" dirty="0" smtClean="0"/>
          </a:p>
          <a:p>
            <a:pPr marL="914400" lvl="1" indent="-514350">
              <a:buFont typeface="+mj-lt"/>
              <a:buAutoNum type="arabicPeriod"/>
            </a:pPr>
            <a:r>
              <a:rPr lang="ar-SA" sz="2400" b="1" dirty="0" smtClean="0"/>
              <a:t>نظام إدارة قاعدة البیانات( </a:t>
            </a:r>
            <a:r>
              <a:rPr lang="en-US" sz="2400" b="1" dirty="0" smtClean="0"/>
              <a:t>DBMS</a:t>
            </a:r>
            <a:r>
              <a:rPr lang="ar-SA" sz="2400" b="1" dirty="0" smtClean="0"/>
              <a:t>)</a:t>
            </a:r>
          </a:p>
          <a:p>
            <a:pPr marL="914400" lvl="1" indent="-514350">
              <a:buFont typeface="+mj-lt"/>
              <a:buAutoNum type="arabicPeriod"/>
            </a:pPr>
            <a:r>
              <a:rPr lang="ar-SA" sz="2400" b="1" dirty="0" smtClean="0"/>
              <a:t>قاعدة البیانات نفسھا</a:t>
            </a:r>
            <a:r>
              <a:rPr lang="en-US" sz="2400" b="1" dirty="0" smtClean="0"/>
              <a:t>  </a:t>
            </a:r>
            <a:r>
              <a:rPr lang="ar-SA" sz="2400" b="1" dirty="0" smtClean="0"/>
              <a:t> والتي تتكون من تعريفات البيانات </a:t>
            </a:r>
            <a:r>
              <a:rPr lang="en-US" sz="2400" b="1" dirty="0" smtClean="0"/>
              <a:t>meta-data، </a:t>
            </a:r>
            <a:r>
              <a:rPr lang="ar-SA" sz="2400" b="1" dirty="0" smtClean="0"/>
              <a:t>ومن البيانات الخام المخزنة</a:t>
            </a:r>
          </a:p>
          <a:p>
            <a:pPr marL="914400" lvl="1" indent="-514350"/>
            <a:endParaRPr lang="ar-SA" sz="2400" b="1" dirty="0" smtClean="0"/>
          </a:p>
          <a:p>
            <a:pPr marL="914400" lvl="1" indent="-514350">
              <a:buFont typeface="+mj-lt"/>
              <a:buAutoNum type="arabicPeriod"/>
            </a:pPr>
            <a:endParaRPr lang="ar-SA" sz="2400" b="1" u="sng" dirty="0" smtClean="0"/>
          </a:p>
        </p:txBody>
      </p:sp>
      <p:sp>
        <p:nvSpPr>
          <p:cNvPr id="5" name="Slide Number Placeholder 4"/>
          <p:cNvSpPr>
            <a:spLocks noGrp="1"/>
          </p:cNvSpPr>
          <p:nvPr>
            <p:ph type="sldNum" sz="quarter" idx="10"/>
          </p:nvPr>
        </p:nvSpPr>
        <p:spPr/>
        <p:txBody>
          <a:bodyPr/>
          <a:lstStyle/>
          <a:p>
            <a:pPr>
              <a:defRPr/>
            </a:pPr>
            <a:r>
              <a:rPr lang="en-US" smtClean="0"/>
              <a:t>Slide 1- </a:t>
            </a:r>
            <a:fld id="{C2A61F35-9597-49F9-AB25-F1CC0DEA4BE6}" type="slidenum">
              <a:rPr lang="en-US" smtClean="0"/>
              <a:pPr>
                <a:defRPr/>
              </a:pPr>
              <a:t>8</a:t>
            </a:fld>
            <a:endParaRPr lang="en-C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مكونات نظام قواعد البيانات</a:t>
            </a:r>
            <a:endParaRPr lang="ar-SA" dirty="0"/>
          </a:p>
        </p:txBody>
      </p:sp>
      <p:sp>
        <p:nvSpPr>
          <p:cNvPr id="3" name="Content Placeholder 2"/>
          <p:cNvSpPr>
            <a:spLocks noGrp="1"/>
          </p:cNvSpPr>
          <p:nvPr>
            <p:ph idx="1"/>
          </p:nvPr>
        </p:nvSpPr>
        <p:spPr>
          <a:xfrm>
            <a:off x="228600" y="1600205"/>
            <a:ext cx="8686800" cy="533395"/>
          </a:xfrm>
        </p:spPr>
        <p:txBody>
          <a:bodyPr/>
          <a:lstStyle/>
          <a:p>
            <a:pPr>
              <a:buFont typeface="Arial" pitchFamily="34" charset="0"/>
              <a:buChar char="•"/>
            </a:pPr>
            <a:r>
              <a:rPr lang="ar-SA" sz="2800" b="1" dirty="0" smtClean="0"/>
              <a:t>نموذج(1) یوضح نظام قواعد البیانات:</a:t>
            </a:r>
          </a:p>
          <a:p>
            <a:endParaRPr lang="ar-SA" sz="2800" b="1" u="sng" dirty="0" smtClean="0"/>
          </a:p>
        </p:txBody>
      </p:sp>
      <p:pic>
        <p:nvPicPr>
          <p:cNvPr id="1026" name="Picture 2"/>
          <p:cNvPicPr>
            <a:picLocks noChangeAspect="1" noChangeArrowheads="1"/>
          </p:cNvPicPr>
          <p:nvPr/>
        </p:nvPicPr>
        <p:blipFill>
          <a:blip r:embed="rId3" cstate="print"/>
          <a:srcRect/>
          <a:stretch>
            <a:fillRect/>
          </a:stretch>
        </p:blipFill>
        <p:spPr bwMode="auto">
          <a:xfrm>
            <a:off x="685800" y="2133600"/>
            <a:ext cx="7467600" cy="4038600"/>
          </a:xfrm>
          <a:prstGeom prst="rect">
            <a:avLst/>
          </a:prstGeom>
          <a:noFill/>
          <a:ln w="9525">
            <a:noFill/>
            <a:miter lim="800000"/>
            <a:headEnd/>
            <a:tailEnd/>
          </a:ln>
        </p:spPr>
      </p:pic>
      <p:sp>
        <p:nvSpPr>
          <p:cNvPr id="9" name="Slide Number Placeholder 8"/>
          <p:cNvSpPr>
            <a:spLocks noGrp="1"/>
          </p:cNvSpPr>
          <p:nvPr>
            <p:ph type="sldNum" sz="quarter" idx="10"/>
          </p:nvPr>
        </p:nvSpPr>
        <p:spPr/>
        <p:txBody>
          <a:bodyPr/>
          <a:lstStyle/>
          <a:p>
            <a:pPr>
              <a:defRPr/>
            </a:pPr>
            <a:r>
              <a:rPr lang="en-US" smtClean="0"/>
              <a:t>Slide 1- </a:t>
            </a:r>
            <a:fld id="{C2A61F35-9597-49F9-AB25-F1CC0DEA4BE6}" type="slidenum">
              <a:rPr lang="en-US" smtClean="0"/>
              <a:pPr>
                <a:defRPr/>
              </a:pPr>
              <a:t>9</a:t>
            </a:fld>
            <a:endParaRPr lang="en-C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مكونات نظام قواعد البيانات</a:t>
            </a:r>
            <a:endParaRPr lang="en-US" dirty="0"/>
          </a:p>
        </p:txBody>
      </p:sp>
      <p:sp>
        <p:nvSpPr>
          <p:cNvPr id="3" name="عنصر نائب للمحتوى 2"/>
          <p:cNvSpPr>
            <a:spLocks noGrp="1"/>
          </p:cNvSpPr>
          <p:nvPr>
            <p:ph idx="1"/>
          </p:nvPr>
        </p:nvSpPr>
        <p:spPr>
          <a:xfrm>
            <a:off x="457200" y="1600205"/>
            <a:ext cx="8229600" cy="4343395"/>
          </a:xfrm>
        </p:spPr>
        <p:txBody>
          <a:bodyPr/>
          <a:lstStyle/>
          <a:p>
            <a:pPr algn="just"/>
            <a:r>
              <a:rPr lang="ar-SA" sz="2800" dirty="0" smtClean="0">
                <a:latin typeface="Arial" charset="0"/>
              </a:rPr>
              <a:t>لاحظ، في الشكل موقع </a:t>
            </a:r>
            <a:r>
              <a:rPr lang="en-US" sz="2800" dirty="0" smtClean="0">
                <a:latin typeface="Arial" charset="0"/>
              </a:rPr>
              <a:t>DBMS</a:t>
            </a:r>
            <a:r>
              <a:rPr lang="ar-SA" sz="2800" dirty="0" smtClean="0">
                <a:latin typeface="Arial" charset="0"/>
              </a:rPr>
              <a:t> الذي یتوسط تطبیقات المستخدم وقاعدة البیانات، </a:t>
            </a:r>
            <a:r>
              <a:rPr lang="ar-SA" sz="2800" dirty="0" err="1" smtClean="0">
                <a:latin typeface="Arial" charset="0"/>
              </a:rPr>
              <a:t>و</a:t>
            </a:r>
            <a:r>
              <a:rPr lang="ar-SA" sz="2800" dirty="0" smtClean="0">
                <a:latin typeface="Arial" charset="0"/>
              </a:rPr>
              <a:t>ھذا الموقع یوضح </a:t>
            </a:r>
            <a:r>
              <a:rPr lang="ar-SA" sz="2800" dirty="0" err="1" smtClean="0">
                <a:latin typeface="Arial" charset="0"/>
              </a:rPr>
              <a:t>الأ</a:t>
            </a:r>
            <a:r>
              <a:rPr lang="ar-SA" sz="2800" dirty="0" smtClean="0">
                <a:latin typeface="Arial" charset="0"/>
              </a:rPr>
              <a:t>ھ</a:t>
            </a:r>
            <a:r>
              <a:rPr lang="ar-SA" sz="2800" dirty="0" err="1" smtClean="0">
                <a:latin typeface="Arial" charset="0"/>
              </a:rPr>
              <a:t>میة</a:t>
            </a:r>
            <a:r>
              <a:rPr lang="ar-SA" sz="2800" dirty="0" smtClean="0">
                <a:latin typeface="Arial" charset="0"/>
              </a:rPr>
              <a:t> القصوى حیث یربط بین البیانات الخام وبین تعریفاتھا من </a:t>
            </a:r>
            <a:r>
              <a:rPr lang="ar-SA" sz="2800" dirty="0" err="1" smtClean="0">
                <a:latin typeface="Arial" charset="0"/>
              </a:rPr>
              <a:t>ج</a:t>
            </a:r>
            <a:r>
              <a:rPr lang="ar-SA" sz="2800" dirty="0" smtClean="0">
                <a:latin typeface="Arial" charset="0"/>
              </a:rPr>
              <a:t>ھة البیانات، ویساعد كذلك في إنشاء قواعد البیانات </a:t>
            </a:r>
            <a:r>
              <a:rPr lang="ar-SA" sz="2800" dirty="0" err="1" smtClean="0">
                <a:latin typeface="Arial" charset="0"/>
              </a:rPr>
              <a:t>ومعالجت</a:t>
            </a:r>
            <a:r>
              <a:rPr lang="ar-SA" sz="2800" dirty="0" smtClean="0">
                <a:latin typeface="Arial" charset="0"/>
              </a:rPr>
              <a:t>ھا، ومن </a:t>
            </a:r>
            <a:r>
              <a:rPr lang="ar-SA" sz="2800" dirty="0" err="1" smtClean="0">
                <a:latin typeface="Arial" charset="0"/>
              </a:rPr>
              <a:t>ج</a:t>
            </a:r>
            <a:r>
              <a:rPr lang="ar-SA" sz="2800" dirty="0" smtClean="0">
                <a:latin typeface="Arial" charset="0"/>
              </a:rPr>
              <a:t>ھة أخرى یقوم بالتعامل مع تطبیقات المستخدم، واستقبال </a:t>
            </a:r>
            <a:r>
              <a:rPr lang="ar-SA" sz="2800" dirty="0" err="1" smtClean="0">
                <a:latin typeface="Arial" charset="0"/>
              </a:rPr>
              <a:t>المدخلات</a:t>
            </a:r>
            <a:r>
              <a:rPr lang="ar-SA" sz="2800" dirty="0" smtClean="0">
                <a:latin typeface="Arial" charset="0"/>
              </a:rPr>
              <a:t> وتخزینھا، أو تزویده بالنتائج والمخرجات التي یطلبھا.</a:t>
            </a:r>
          </a:p>
          <a:p>
            <a:pPr algn="just"/>
            <a:r>
              <a:rPr lang="ar-SA" sz="2800" dirty="0" smtClean="0">
                <a:latin typeface="Arial" charset="0"/>
              </a:rPr>
              <a:t>وبطبیعة الحال فإن المبرمج ومدیر قاعدة البیانات، ھما من یستخدم ال</a:t>
            </a:r>
            <a:r>
              <a:rPr lang="en-US" sz="2800" dirty="0" smtClean="0">
                <a:latin typeface="Arial" charset="0"/>
              </a:rPr>
              <a:t>DBMS</a:t>
            </a:r>
            <a:r>
              <a:rPr lang="ar-SA" sz="2800" dirty="0" smtClean="0">
                <a:latin typeface="Arial" charset="0"/>
              </a:rPr>
              <a:t> (مدیر قاعدة البیانات)، ویعده لتنفیذ تلك المھ</a:t>
            </a:r>
            <a:r>
              <a:rPr lang="ar-SA" sz="2800" dirty="0" err="1" smtClean="0">
                <a:latin typeface="Arial" charset="0"/>
              </a:rPr>
              <a:t>ام</a:t>
            </a:r>
            <a:r>
              <a:rPr lang="ar-SA" sz="2800" dirty="0" smtClean="0">
                <a:latin typeface="Arial" charset="0"/>
              </a:rPr>
              <a:t> التي تتكامل مع دور التطبیق البرمجي.</a:t>
            </a:r>
            <a:endParaRPr lang="ar-SA" sz="2800" dirty="0" smtClean="0"/>
          </a:p>
          <a:p>
            <a:endParaRPr lang="en-US" sz="2800" dirty="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10</a:t>
            </a:fld>
            <a:endParaRPr lang="en-C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مكونات قواعد البيانات</a:t>
            </a:r>
            <a:endParaRPr lang="ar-SA" b="1" dirty="0"/>
          </a:p>
        </p:txBody>
      </p:sp>
      <p:sp>
        <p:nvSpPr>
          <p:cNvPr id="3" name="Content Placeholder 2"/>
          <p:cNvSpPr>
            <a:spLocks noGrp="1"/>
          </p:cNvSpPr>
          <p:nvPr>
            <p:ph idx="1"/>
          </p:nvPr>
        </p:nvSpPr>
        <p:spPr>
          <a:xfrm>
            <a:off x="228600" y="1600205"/>
            <a:ext cx="8686800" cy="4525963"/>
          </a:xfrm>
        </p:spPr>
        <p:txBody>
          <a:bodyPr/>
          <a:lstStyle/>
          <a:p>
            <a:pPr marL="514350" indent="-514350">
              <a:buFont typeface="+mj-lt"/>
              <a:buAutoNum type="arabicPeriod"/>
            </a:pPr>
            <a:r>
              <a:rPr lang="ar-SA" sz="2800" b="1" dirty="0" smtClean="0"/>
              <a:t>تعریفات البیانات(</a:t>
            </a:r>
            <a:r>
              <a:rPr lang="en-US" sz="2800" b="1" dirty="0" smtClean="0"/>
              <a:t>Data definitions</a:t>
            </a:r>
            <a:r>
              <a:rPr lang="ar-SA" sz="2800" b="1" dirty="0" smtClean="0"/>
              <a:t>)</a:t>
            </a:r>
          </a:p>
          <a:p>
            <a:pPr marL="514350" indent="-514350" algn="just"/>
            <a:r>
              <a:rPr lang="ar-SA" sz="2800" dirty="0" smtClean="0"/>
              <a:t>	وھي البیانات المخزنة عن البیانات، أو ھي معلومات عن بنیة البیانات ولیس البیانات نفسھا، وتسمى أیضا ب</a:t>
            </a:r>
            <a:r>
              <a:rPr lang="en-US" sz="2800" dirty="0" smtClean="0"/>
              <a:t>meta-data </a:t>
            </a:r>
            <a:r>
              <a:rPr lang="ar-SA" sz="2800" dirty="0" smtClean="0"/>
              <a:t>.</a:t>
            </a:r>
          </a:p>
          <a:p>
            <a:pPr marL="514350" indent="-514350">
              <a:buFont typeface="+mj-lt"/>
              <a:buAutoNum type="arabicPeriod" startAt="2"/>
            </a:pPr>
            <a:r>
              <a:rPr lang="ar-SA" sz="2800" b="1" dirty="0" smtClean="0"/>
              <a:t>قواعد البیانات المخزنة( </a:t>
            </a:r>
            <a:r>
              <a:rPr lang="en-US" sz="2800" b="1" dirty="0" smtClean="0"/>
              <a:t>Stored database</a:t>
            </a:r>
            <a:r>
              <a:rPr lang="ar-SA" sz="2800" b="1" dirty="0" smtClean="0"/>
              <a:t>)</a:t>
            </a:r>
            <a:endParaRPr lang="en-US" sz="2800" b="1" dirty="0" smtClean="0"/>
          </a:p>
          <a:p>
            <a:pPr indent="19050" algn="just"/>
            <a:r>
              <a:rPr lang="ar-SA" sz="2800" dirty="0" smtClean="0"/>
              <a:t>وھي البیانات نفسھا، التي تفصل عن تعریفاتھا، من أجل مرونة إجراء اي تعدیل او تحدیث للبیانات، مما یقلل من زمن المعالجة ومن مساحة  التخزین، أكثر مما یمكن.</a:t>
            </a:r>
            <a:endParaRPr lang="ar-SA" sz="2800" b="1" u="sng" dirty="0" smtClean="0"/>
          </a:p>
        </p:txBody>
      </p:sp>
      <p:sp>
        <p:nvSpPr>
          <p:cNvPr id="5" name="Slide Number Placeholder 4"/>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11</a:t>
            </a:fld>
            <a:endParaRPr lang="en-C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مستخدمي قواعد البيانات</a:t>
            </a:r>
            <a:endParaRPr lang="en-US" dirty="0" smtClean="0"/>
          </a:p>
        </p:txBody>
      </p:sp>
      <p:sp>
        <p:nvSpPr>
          <p:cNvPr id="3" name="Content Placeholder 2"/>
          <p:cNvSpPr>
            <a:spLocks noGrp="1"/>
          </p:cNvSpPr>
          <p:nvPr>
            <p:ph idx="1"/>
          </p:nvPr>
        </p:nvSpPr>
        <p:spPr>
          <a:xfrm>
            <a:off x="228600" y="1600205"/>
            <a:ext cx="8686800" cy="4525963"/>
          </a:xfrm>
        </p:spPr>
        <p:txBody>
          <a:bodyPr/>
          <a:lstStyle/>
          <a:p>
            <a:pPr>
              <a:buFont typeface="Arial" pitchFamily="34" charset="0"/>
              <a:buChar char="•"/>
            </a:pPr>
            <a:r>
              <a:rPr lang="ar-SA" sz="2800" dirty="0" smtClean="0"/>
              <a:t>ھم الأشخاص الذین یستخدمون أو یدیرون قاعدة البیانات ومحتویاتھا ، والذین یصممون ویطورون ویحافظون على تطبیقات قواعد البیانات ، وكذلك بالنسبة لل </a:t>
            </a:r>
            <a:r>
              <a:rPr lang="en-US" sz="2800" dirty="0" smtClean="0"/>
              <a:t>DBMS</a:t>
            </a:r>
            <a:endParaRPr lang="ar-SA" sz="2800" dirty="0" smtClean="0"/>
          </a:p>
          <a:p>
            <a:pPr>
              <a:buFont typeface="Arial" pitchFamily="34" charset="0"/>
              <a:buChar char="•"/>
            </a:pPr>
            <a:r>
              <a:rPr lang="ar-SA" sz="2800" dirty="0" smtClean="0"/>
              <a:t>يختلف مستخدمو قاعدة البيانات باختلاف المهام التي يقومون </a:t>
            </a:r>
            <a:r>
              <a:rPr lang="ar-SA" sz="2800" dirty="0" err="1" smtClean="0"/>
              <a:t>بها</a:t>
            </a:r>
            <a:r>
              <a:rPr lang="ar-SA" sz="2800" dirty="0" smtClean="0"/>
              <a:t> حيال قاعدة البيانات، ویصنف المستخدمون إلى قسمین كل قسم یتكون من مجموعة من التصنیفات ھي:</a:t>
            </a:r>
          </a:p>
          <a:p>
            <a:pPr marL="723900" lvl="1" indent="-323850">
              <a:buFont typeface="+mj-lt"/>
              <a:buAutoNum type="arabicPeriod"/>
            </a:pPr>
            <a:r>
              <a:rPr lang="ar-SA" sz="2400" b="1" dirty="0" smtClean="0"/>
              <a:t>المستخدم غیر المباشر ویسمون مجازا </a:t>
            </a:r>
            <a:r>
              <a:rPr lang="en-US" sz="2400" b="1" dirty="0" smtClean="0"/>
              <a:t> workers behind the scene</a:t>
            </a:r>
            <a:r>
              <a:rPr lang="ar-SA" sz="2400" b="1" dirty="0" smtClean="0"/>
              <a:t> (أي عاملون خلف المنصة)</a:t>
            </a:r>
          </a:p>
          <a:p>
            <a:pPr marL="723900" lvl="1" indent="-323850">
              <a:buFont typeface="+mj-lt"/>
              <a:buAutoNum type="arabicPeriod"/>
            </a:pPr>
            <a:r>
              <a:rPr lang="ar-SA" sz="2400" b="1" dirty="0" smtClean="0"/>
              <a:t>المستخدم المباشر ویسمون مجازا </a:t>
            </a:r>
            <a:r>
              <a:rPr lang="en-US" sz="2400" b="1" dirty="0" smtClean="0"/>
              <a:t>actors on the scenes</a:t>
            </a:r>
            <a:r>
              <a:rPr lang="ar-SA" sz="2400" b="1" dirty="0" smtClean="0"/>
              <a:t> (ممثلون على المنصة)</a:t>
            </a:r>
            <a:endParaRPr lang="ar-SA" sz="2400" b="1" u="sng" dirty="0" smtClean="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12</a:t>
            </a:fld>
            <a:endParaRPr lang="en-C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مستخدمي قواعد البيانات</a:t>
            </a:r>
            <a:endParaRPr lang="en-US" dirty="0" smtClean="0"/>
          </a:p>
        </p:txBody>
      </p:sp>
      <p:sp>
        <p:nvSpPr>
          <p:cNvPr id="3" name="Content Placeholder 2"/>
          <p:cNvSpPr>
            <a:spLocks noGrp="1"/>
          </p:cNvSpPr>
          <p:nvPr>
            <p:ph idx="1"/>
          </p:nvPr>
        </p:nvSpPr>
        <p:spPr>
          <a:xfrm>
            <a:off x="228600" y="1600205"/>
            <a:ext cx="8686800" cy="4525963"/>
          </a:xfrm>
        </p:spPr>
        <p:txBody>
          <a:bodyPr/>
          <a:lstStyle/>
          <a:p>
            <a:pPr marL="323850" indent="-323850">
              <a:buFont typeface="+mj-lt"/>
              <a:buAutoNum type="arabicPeriod"/>
            </a:pPr>
            <a:r>
              <a:rPr lang="ar-SA" b="1" dirty="0" smtClean="0"/>
              <a:t>المستخدم غیر المباشر :</a:t>
            </a:r>
          </a:p>
          <a:p>
            <a:pPr marL="857250" lvl="1" indent="-457200" algn="just">
              <a:buFont typeface="+mj-cs"/>
              <a:buAutoNum type="arabic1Minus"/>
            </a:pPr>
            <a:r>
              <a:rPr lang="ar-SA" b="1" u="sng" dirty="0" smtClean="0"/>
              <a:t>مدیرو قاعدة البیانات (</a:t>
            </a:r>
            <a:r>
              <a:rPr lang="en-US" b="1" u="sng" dirty="0" smtClean="0"/>
              <a:t>database administrators</a:t>
            </a:r>
            <a:r>
              <a:rPr lang="ar-SA" b="1" u="sng" dirty="0" smtClean="0"/>
              <a:t>): </a:t>
            </a:r>
            <a:r>
              <a:rPr lang="ar-SA" dirty="0" smtClean="0"/>
              <a:t>مسئولیتھم في منح حقوق وشرعیة الوصول إلى قاعدة البیانات ، وفي تنسیق ومراقبة الاستخدام ، والحصول على موارد البرمجیات والعتاد ، والتحكم في الاستخدام ومراقبة كفاءة العملیات</a:t>
            </a:r>
          </a:p>
          <a:p>
            <a:pPr marL="914400" lvl="1" indent="-514350" algn="just">
              <a:buFont typeface="+mj-cs"/>
              <a:buAutoNum type="arabic1Minus"/>
            </a:pPr>
            <a:r>
              <a:rPr lang="ar-SA" b="1" u="sng" dirty="0" smtClean="0"/>
              <a:t>مصممو قاعدة البیانات(</a:t>
            </a:r>
            <a:r>
              <a:rPr lang="en-US" b="1" u="sng" dirty="0" smtClean="0"/>
              <a:t>database designers</a:t>
            </a:r>
            <a:r>
              <a:rPr lang="ar-SA" b="1" u="sng" dirty="0" smtClean="0"/>
              <a:t>):</a:t>
            </a:r>
            <a:r>
              <a:rPr lang="ar-SA" dirty="0" smtClean="0"/>
              <a:t>مسئولیتھم في تعریف المحتوى وكتالوج قاعدة البیانات وكذلك شروطھا ووظائفھا ومعاملاتھا، ویجب أن یتواصل مصممو قاعدة البیانات مع المستخدم النھائي </a:t>
            </a:r>
            <a:r>
              <a:rPr lang="en-US" dirty="0" smtClean="0"/>
              <a:t>end-user</a:t>
            </a:r>
            <a:r>
              <a:rPr lang="ar-SA" dirty="0" smtClean="0"/>
              <a:t>ویجب علیھم </a:t>
            </a:r>
            <a:r>
              <a:rPr lang="ar-SA" dirty="0" err="1" smtClean="0"/>
              <a:t>ف</a:t>
            </a:r>
            <a:r>
              <a:rPr lang="ar-SA" dirty="0" smtClean="0"/>
              <a:t>ھم احتیاجاته، وعكسھا في قاعدة البیانات المصممة.</a:t>
            </a:r>
            <a:endParaRPr lang="ar-SA" b="1" dirty="0" smtClean="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13</a:t>
            </a:fld>
            <a:endParaRPr lang="en-C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مستخدمي قواعد البيانات</a:t>
            </a:r>
            <a:endParaRPr lang="en-US" dirty="0" smtClean="0"/>
          </a:p>
        </p:txBody>
      </p:sp>
      <p:sp>
        <p:nvSpPr>
          <p:cNvPr id="3" name="Content Placeholder 2"/>
          <p:cNvSpPr>
            <a:spLocks noGrp="1"/>
          </p:cNvSpPr>
          <p:nvPr>
            <p:ph idx="1"/>
          </p:nvPr>
        </p:nvSpPr>
        <p:spPr>
          <a:xfrm>
            <a:off x="228600" y="1600205"/>
            <a:ext cx="8686800" cy="4525963"/>
          </a:xfrm>
        </p:spPr>
        <p:txBody>
          <a:bodyPr>
            <a:normAutofit fontScale="70000" lnSpcReduction="20000"/>
          </a:bodyPr>
          <a:lstStyle/>
          <a:p>
            <a:pPr marL="323850" indent="-323850" algn="just"/>
            <a:r>
              <a:rPr lang="ar-SA" b="1" dirty="0" smtClean="0"/>
              <a:t>2.المستخدم المباشر  :</a:t>
            </a:r>
            <a:r>
              <a:rPr lang="ar-SA" dirty="0" smtClean="0"/>
              <a:t>وهم المستخدمون النهائيون, الذي يتعاملون مباشرة مع البيانات، والمستخدم النهائي </a:t>
            </a:r>
            <a:r>
              <a:rPr lang="en-US" dirty="0" smtClean="0"/>
              <a:t>end –user: </a:t>
            </a:r>
            <a:r>
              <a:rPr lang="ar-SA" dirty="0" smtClean="0"/>
              <a:t>هو المستخدم الذي يستخدم البيانات للإدخال أو للاستعلام وإخراج التقارير أو هو من يحدث محتوى قاعدة البيانات،ويصنف المستخدم النهائي إلى أربعة أنواع كما يلي :</a:t>
            </a:r>
          </a:p>
          <a:p>
            <a:pPr marL="323850" indent="-323850" algn="just"/>
            <a:r>
              <a:rPr lang="ar-SA" dirty="0" smtClean="0"/>
              <a:t/>
            </a:r>
            <a:br>
              <a:rPr lang="ar-SA" dirty="0" smtClean="0"/>
            </a:br>
            <a:r>
              <a:rPr lang="ar-SA" dirty="0" smtClean="0"/>
              <a:t>أ- </a:t>
            </a:r>
            <a:r>
              <a:rPr lang="ar-SA" b="1" u="sng" dirty="0" smtClean="0"/>
              <a:t>المستخدم النادر</a:t>
            </a:r>
            <a:r>
              <a:rPr lang="en-US" b="1" u="sng" dirty="0" smtClean="0"/>
              <a:t> casual user</a:t>
            </a:r>
            <a:r>
              <a:rPr lang="ar-SA" dirty="0" smtClean="0"/>
              <a:t>: یصل المستخدم إلى قاعدة البیانات نادرا عند الحاجة. ومثال ذلك الطالب في نظام جامعة، إنه يحتاج الوصول إلى قاعدة البيانات تلك مرة واحدة نهاية الفصل الدراسي، لكي يحصل على نتيجته.</a:t>
            </a:r>
          </a:p>
          <a:p>
            <a:pPr marL="323850" indent="-323850" algn="just"/>
            <a:endParaRPr lang="ar-SA" dirty="0" smtClean="0"/>
          </a:p>
          <a:p>
            <a:pPr marL="323850" indent="-323850" algn="just"/>
            <a:r>
              <a:rPr lang="ar-SA" dirty="0" smtClean="0"/>
              <a:t>   ب- </a:t>
            </a:r>
            <a:r>
              <a:rPr lang="ar-SA" b="1" u="sng" dirty="0" smtClean="0"/>
              <a:t>المستخدم العادي</a:t>
            </a:r>
            <a:r>
              <a:rPr lang="en-US" b="1" u="sng" dirty="0" smtClean="0"/>
              <a:t> naive user </a:t>
            </a:r>
            <a:r>
              <a:rPr lang="ar-SA" dirty="0" smtClean="0"/>
              <a:t>: وھذا ھو النوع الذي یقوم بالقسم الأكبر من أعمال المستخدم النھائي حیث یقوم بالإجراءات الثابتة المعرفة مسبقا ، ویقوم بتنفیذھا على قاعدة البیانات. ومن أمثلة ذلك (الموظف الذي يقوم بالحجز في نظام حجوزات الطيران ويجلس على النظام فترة طويلة ويكون أحياناهناك موظف آخر يبادله مناوبات على نفس العمل، وكلاهما يعتبر المستخدم النادر).</a:t>
            </a:r>
            <a:br>
              <a:rPr lang="ar-SA" dirty="0" smtClean="0"/>
            </a:br>
            <a:endParaRPr lang="ar-SA" dirty="0" smtClean="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14</a:t>
            </a:fld>
            <a:endParaRPr lang="en-C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مستخدمي قواعد البيانات</a:t>
            </a:r>
            <a:endParaRPr lang="en-US" dirty="0"/>
          </a:p>
        </p:txBody>
      </p:sp>
      <p:sp>
        <p:nvSpPr>
          <p:cNvPr id="3" name="عنصر نائب للمحتوى 2"/>
          <p:cNvSpPr>
            <a:spLocks noGrp="1"/>
          </p:cNvSpPr>
          <p:nvPr>
            <p:ph idx="1"/>
          </p:nvPr>
        </p:nvSpPr>
        <p:spPr/>
        <p:txBody>
          <a:bodyPr/>
          <a:lstStyle/>
          <a:p>
            <a:pPr marL="323850" indent="-323850"/>
            <a:endParaRPr lang="ar-SA" dirty="0" smtClean="0"/>
          </a:p>
          <a:p>
            <a:pPr marL="914400" lvl="1" indent="-514350" algn="just"/>
            <a:r>
              <a:rPr lang="ar-SA" b="1" dirty="0" smtClean="0"/>
              <a:t>ج- </a:t>
            </a:r>
            <a:r>
              <a:rPr lang="ar-SA" b="1" u="sng" dirty="0" smtClean="0"/>
              <a:t>المستخدم المركب</a:t>
            </a:r>
            <a:r>
              <a:rPr lang="en-US" b="1" u="sng" dirty="0" smtClean="0"/>
              <a:t> sophisticated user </a:t>
            </a:r>
            <a:r>
              <a:rPr lang="ar-SA" dirty="0" smtClean="0"/>
              <a:t>:وھ</a:t>
            </a:r>
            <a:r>
              <a:rPr lang="ar-SA" dirty="0" err="1" smtClean="0"/>
              <a:t>و</a:t>
            </a:r>
            <a:r>
              <a:rPr lang="ar-SA" dirty="0" smtClean="0"/>
              <a:t> المستخدم ذو المھ</a:t>
            </a:r>
            <a:r>
              <a:rPr lang="ar-SA" dirty="0" err="1" smtClean="0"/>
              <a:t>ام</a:t>
            </a:r>
            <a:r>
              <a:rPr lang="ar-SA" dirty="0" smtClean="0"/>
              <a:t> المعقدة كمحللي النظام والعلماء المتخصصین</a:t>
            </a:r>
            <a:endParaRPr lang="en-US" dirty="0" smtClean="0"/>
          </a:p>
          <a:p>
            <a:pPr marL="914400" lvl="1" indent="-514350" algn="just"/>
            <a:r>
              <a:rPr lang="ar-SA" b="1" dirty="0" smtClean="0"/>
              <a:t>د- </a:t>
            </a:r>
            <a:r>
              <a:rPr lang="ar-SA" b="1" u="sng" dirty="0" smtClean="0"/>
              <a:t>المستخدم الوحید</a:t>
            </a:r>
            <a:r>
              <a:rPr lang="en-US" b="1" u="sng" dirty="0" smtClean="0"/>
              <a:t>: stand-alone user </a:t>
            </a:r>
            <a:r>
              <a:rPr lang="ar-SA" dirty="0" smtClean="0"/>
              <a:t>غالبا یقوم ھذا المستخدم بصیانة قاعدة البیانات الشخصیة بواسطة برمجیات </a:t>
            </a:r>
            <a:r>
              <a:rPr lang="ar-SA" dirty="0" err="1" smtClean="0"/>
              <a:t>جاهزه</a:t>
            </a:r>
            <a:r>
              <a:rPr lang="ar-SA" dirty="0" smtClean="0"/>
              <a:t> مثال ذلك ( مستخدم برنامج الضرائب البسيط، حيث يقوم ببناء واستخدام قاعدة بيانات خاصة </a:t>
            </a:r>
            <a:r>
              <a:rPr lang="ar-SA" dirty="0" err="1" smtClean="0"/>
              <a:t>به</a:t>
            </a:r>
            <a:r>
              <a:rPr lang="ar-SA" dirty="0" smtClean="0"/>
              <a:t> ، وكذلك بالنسبة لنظام دليل الهاتف) .</a:t>
            </a:r>
            <a:br>
              <a:rPr lang="ar-SA" dirty="0" smtClean="0"/>
            </a:br>
            <a:endParaRPr lang="ar-SA" dirty="0" smtClean="0"/>
          </a:p>
          <a:p>
            <a:endParaRPr lang="en-US" dirty="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15</a:t>
            </a:fld>
            <a:endParaRPr lang="en-C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4800" dirty="0" smtClean="0"/>
              <a:t>خصائص قواعد البيانات</a:t>
            </a:r>
            <a:endParaRPr lang="en-US" sz="4800" dirty="0" smtClean="0"/>
          </a:p>
        </p:txBody>
      </p:sp>
      <p:sp>
        <p:nvSpPr>
          <p:cNvPr id="3" name="Content Placeholder 2"/>
          <p:cNvSpPr>
            <a:spLocks noGrp="1"/>
          </p:cNvSpPr>
          <p:nvPr>
            <p:ph idx="1"/>
          </p:nvPr>
        </p:nvSpPr>
        <p:spPr>
          <a:xfrm>
            <a:off x="228600" y="1600205"/>
            <a:ext cx="8686800" cy="4525963"/>
          </a:xfrm>
        </p:spPr>
        <p:txBody>
          <a:bodyPr/>
          <a:lstStyle/>
          <a:p>
            <a:pPr algn="just"/>
            <a:r>
              <a:rPr lang="ar-SA" sz="2200" b="1" u="sng" dirty="0" smtClean="0"/>
              <a:t>من خصائص قواعد البيانات:</a:t>
            </a:r>
          </a:p>
          <a:p>
            <a:pPr marL="514350" indent="-514350" algn="just">
              <a:buFont typeface="+mj-lt"/>
              <a:buAutoNum type="arabicPeriod"/>
            </a:pPr>
            <a:r>
              <a:rPr lang="ar-SA" sz="2200" b="1" dirty="0" smtClean="0"/>
              <a:t>الوصف الذاتي لنظام قواعد البيانات</a:t>
            </a:r>
            <a:r>
              <a:rPr lang="ar-SA" sz="2200" dirty="0" smtClean="0"/>
              <a:t>: مع  توفر الكتالوج في نظام إدارة قواعد البيانات ، فإنه يتم تخزين الوص لقاعدة بيانات معينة من بنية بيانات إلى أنواعها ومحدداتها</a:t>
            </a:r>
          </a:p>
          <a:p>
            <a:pPr marL="514350" indent="-514350" algn="just">
              <a:buFont typeface="+mj-lt"/>
              <a:buAutoNum type="arabicPeriod"/>
            </a:pPr>
            <a:r>
              <a:rPr lang="ar-SA" sz="2200" b="1" dirty="0" smtClean="0"/>
              <a:t>استقلالية البرنامج عن البيانات</a:t>
            </a:r>
            <a:r>
              <a:rPr lang="ar-SA" sz="2200" dirty="0" smtClean="0"/>
              <a:t>: وهذا يسمح بإحداث التغييرات اللازمة على بنية البيانات ووسائط التخزين دون الحاجة غلى تغيير برنامج نظام إدارة قواعد البيانات</a:t>
            </a:r>
          </a:p>
          <a:p>
            <a:pPr marL="514350" indent="-514350" algn="just">
              <a:buFont typeface="+mj-lt"/>
              <a:buAutoNum type="arabicPeriod"/>
            </a:pPr>
            <a:r>
              <a:rPr lang="ar-SA" sz="2200" b="1" smtClean="0"/>
              <a:t>تجريد </a:t>
            </a:r>
            <a:r>
              <a:rPr lang="ar-SA" sz="2200" b="1" smtClean="0"/>
              <a:t>البيانات</a:t>
            </a:r>
            <a:r>
              <a:rPr lang="ar-SA" sz="2200" smtClean="0"/>
              <a:t>. </a:t>
            </a:r>
            <a:endParaRPr lang="ar-SA" sz="2200" dirty="0" smtClean="0"/>
          </a:p>
          <a:p>
            <a:pPr marL="514350" indent="-514350" algn="just">
              <a:buFont typeface="+mj-lt"/>
              <a:buAutoNum type="arabicPeriod"/>
            </a:pPr>
            <a:r>
              <a:rPr lang="ar-SA" sz="2200" b="1" dirty="0" smtClean="0"/>
              <a:t>دعم أكثر من طريقة عرض</a:t>
            </a:r>
            <a:r>
              <a:rPr lang="ar-SA" sz="2200" dirty="0" smtClean="0"/>
              <a:t>: كل مستخدم يرى قاعدة البيانات بطريقة عرض مختلفة عن الآخر، كل حسب حاجته واهتمامه، وبالرغم من أن البيانات هي نفسها ،إلا انه يمكن عرضها من وجهات عرض نظر مختلفة.</a:t>
            </a:r>
          </a:p>
          <a:p>
            <a:pPr marL="514350" indent="-514350" algn="just">
              <a:buFont typeface="+mj-lt"/>
              <a:buAutoNum type="arabicPeriod"/>
            </a:pPr>
            <a:r>
              <a:rPr lang="ar-SA" sz="2200" b="1" dirty="0" smtClean="0"/>
              <a:t>المشاركة في البيانات، والمعالجة المتعددة للبيانات من أكثر من مستخدم مستخدم</a:t>
            </a:r>
            <a:r>
              <a:rPr lang="ar-SA" sz="2200" dirty="0" smtClean="0"/>
              <a:t>:حيث يتم السماح لأكثر من مستخدم بالعمل بشكل متزامن على قاعدة البيانات لإجراء التعديلات أو استرجاع البيانات</a:t>
            </a:r>
          </a:p>
          <a:p>
            <a:pPr marL="0" indent="0" algn="just" eaLnBrk="0" hangingPunct="0">
              <a:spcBef>
                <a:spcPct val="30000"/>
              </a:spcBef>
              <a:defRPr/>
            </a:pPr>
            <a:endParaRPr lang="ar-SA" sz="2200" b="1" u="sng" dirty="0" smtClean="0"/>
          </a:p>
          <a:p>
            <a:pPr marL="0" indent="0" algn="just" eaLnBrk="0" hangingPunct="0">
              <a:spcBef>
                <a:spcPct val="30000"/>
              </a:spcBef>
              <a:defRPr/>
            </a:pPr>
            <a:endParaRPr lang="ar-SA" sz="2200" b="1" u="sng" dirty="0" smtClean="0"/>
          </a:p>
          <a:p>
            <a:pPr algn="just"/>
            <a:endParaRPr lang="ar-SA" sz="2200" dirty="0" smtClean="0"/>
          </a:p>
          <a:p>
            <a:pPr marL="514350" indent="-514350" algn="just">
              <a:buFont typeface="+mj-lt"/>
              <a:buAutoNum type="arabicPeriod"/>
            </a:pPr>
            <a:endParaRPr lang="ar-SA" sz="2200" dirty="0" smtClean="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16</a:t>
            </a:fld>
            <a:endParaRPr lang="en-C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مزايا نظام إدارة قواعد البيانات</a:t>
            </a:r>
            <a:endParaRPr lang="en-US" dirty="0" smtClean="0"/>
          </a:p>
        </p:txBody>
      </p:sp>
      <p:sp>
        <p:nvSpPr>
          <p:cNvPr id="3" name="Content Placeholder 2"/>
          <p:cNvSpPr>
            <a:spLocks noGrp="1"/>
          </p:cNvSpPr>
          <p:nvPr>
            <p:ph idx="1"/>
          </p:nvPr>
        </p:nvSpPr>
        <p:spPr>
          <a:xfrm>
            <a:off x="228600" y="1600205"/>
            <a:ext cx="8686800" cy="4525963"/>
          </a:xfrm>
        </p:spPr>
        <p:txBody>
          <a:bodyPr/>
          <a:lstStyle/>
          <a:p>
            <a:r>
              <a:rPr lang="ar-SA" sz="2800" b="1" u="sng" dirty="0" smtClean="0"/>
              <a:t>تتميز أنظمة قواعد البيانات ب:</a:t>
            </a:r>
          </a:p>
          <a:p>
            <a:pPr marL="514350" indent="-514350">
              <a:buFont typeface="+mj-lt"/>
              <a:buAutoNum type="arabicPeriod"/>
            </a:pPr>
            <a:r>
              <a:rPr lang="ar-SA" sz="2800" dirty="0" smtClean="0"/>
              <a:t>-التحكم بتكرار البیانات</a:t>
            </a:r>
            <a:r>
              <a:rPr lang="en-US" sz="2800" dirty="0" smtClean="0"/>
              <a:t>redundancy</a:t>
            </a:r>
            <a:r>
              <a:rPr lang="ar-SA" sz="2800" dirty="0" smtClean="0"/>
              <a:t>عند تخزینھا ، وضبط الوصول غیر الشرعي (غیر المصرح) للبیانات ، وتقدیم بنیة تخزین مفھرسة لتسریع المعالجة والاستعلام .</a:t>
            </a:r>
          </a:p>
          <a:p>
            <a:pPr marL="514350" indent="-514350">
              <a:buFont typeface="+mj-lt"/>
              <a:buAutoNum type="arabicPeriod"/>
            </a:pPr>
            <a:r>
              <a:rPr lang="ar-SA" sz="2800" dirty="0" smtClean="0"/>
              <a:t>- تقدیم خدمات النسخ الاحتیاطي والاستعادة </a:t>
            </a:r>
            <a:r>
              <a:rPr lang="en-US" sz="2800" dirty="0" smtClean="0"/>
              <a:t>recovery، backup</a:t>
            </a:r>
            <a:endParaRPr lang="ar-SA" sz="2800" dirty="0" smtClean="0"/>
          </a:p>
          <a:p>
            <a:pPr marL="514350" indent="-514350">
              <a:buFont typeface="+mj-lt"/>
              <a:buAutoNum type="arabicPeriod"/>
            </a:pPr>
            <a:r>
              <a:rPr lang="ar-SA" sz="2800" dirty="0" smtClean="0"/>
              <a:t>تقدیم واجھات متعددة لمختلف المستخدمین ، تمثیل علاقات معقدة بین البیانات</a:t>
            </a:r>
          </a:p>
          <a:p>
            <a:pPr marL="514350" indent="-514350">
              <a:buFont typeface="+mj-lt"/>
              <a:buAutoNum type="arabicPeriod"/>
            </a:pPr>
            <a:r>
              <a:rPr lang="ar-SA" sz="2800" dirty="0" smtClean="0"/>
              <a:t>الدفع نحو تطبیق شروط سلامة البیانات وغیر ذلك من الممیزات منھا ( مرونة تغییر بنیة البیانات ، فرصة التوجھ نحو المعیاریة </a:t>
            </a:r>
            <a:r>
              <a:rPr lang="en-US" sz="2800" dirty="0" smtClean="0"/>
              <a:t>standard</a:t>
            </a:r>
            <a:r>
              <a:rPr lang="ar-SA" sz="2800" dirty="0" smtClean="0"/>
              <a:t>). ....</a:t>
            </a:r>
            <a:endParaRPr lang="ar-SA" sz="2800" b="1" u="sng" dirty="0" smtClean="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17</a:t>
            </a:fld>
            <a:endParaRPr lang="en-C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مزايا نظام إدارة قواعد البيانات</a:t>
            </a:r>
            <a:endParaRPr lang="en-US" dirty="0" smtClean="0"/>
          </a:p>
        </p:txBody>
      </p:sp>
      <p:sp>
        <p:nvSpPr>
          <p:cNvPr id="3" name="Content Placeholder 2"/>
          <p:cNvSpPr>
            <a:spLocks noGrp="1"/>
          </p:cNvSpPr>
          <p:nvPr>
            <p:ph idx="1"/>
          </p:nvPr>
        </p:nvSpPr>
        <p:spPr>
          <a:xfrm>
            <a:off x="228600" y="1600205"/>
            <a:ext cx="8686800" cy="4525963"/>
          </a:xfrm>
        </p:spPr>
        <p:txBody>
          <a:bodyPr/>
          <a:lstStyle/>
          <a:p>
            <a:r>
              <a:rPr lang="ar-SA" sz="2800" b="1" u="sng" dirty="0" smtClean="0"/>
              <a:t>تتميز أنظمة قواعد البيانات ب:</a:t>
            </a:r>
          </a:p>
          <a:p>
            <a:pPr marL="514350" indent="-514350">
              <a:buFont typeface="+mj-lt"/>
              <a:buAutoNum type="arabicPeriod" startAt="5"/>
            </a:pPr>
            <a:r>
              <a:rPr lang="ar-SA" sz="2800" dirty="0" smtClean="0"/>
              <a:t>المشاركة في البيانات لأكثر من مستخدم</a:t>
            </a:r>
          </a:p>
          <a:p>
            <a:pPr marL="514350" indent="-514350">
              <a:buFont typeface="+mj-lt"/>
              <a:buAutoNum type="arabicPeriod" startAt="5"/>
            </a:pPr>
            <a:r>
              <a:rPr lang="ar-SA" sz="2800" dirty="0" smtClean="0"/>
              <a:t>منع الوصول غير المخول للبيانات</a:t>
            </a:r>
          </a:p>
          <a:p>
            <a:pPr marL="514350" indent="-514350">
              <a:buFont typeface="+mj-lt"/>
              <a:buAutoNum type="arabicPeriod" startAt="5"/>
            </a:pPr>
            <a:r>
              <a:rPr lang="ar-SA" sz="2800" dirty="0" smtClean="0"/>
              <a:t>تمثيل العلاقات المعقدة للبيانات</a:t>
            </a:r>
          </a:p>
          <a:p>
            <a:pPr marL="514350" indent="-514350">
              <a:buFont typeface="+mj-lt"/>
              <a:buAutoNum type="arabicPeriod" startAt="5"/>
            </a:pPr>
            <a:r>
              <a:rPr lang="ar-SA" sz="2800" dirty="0" smtClean="0"/>
              <a:t>المرونة في تغيير بنية البيانات</a:t>
            </a:r>
          </a:p>
          <a:p>
            <a:pPr marL="514350" indent="-514350">
              <a:buFont typeface="+mj-lt"/>
              <a:buAutoNum type="arabicPeriod" startAt="5"/>
            </a:pPr>
            <a:r>
              <a:rPr lang="ar-SA" sz="2800" dirty="0" smtClean="0"/>
              <a:t>توفير البيانات المحدثة بشكل فوري</a:t>
            </a:r>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18</a:t>
            </a:fld>
            <a:endParaRPr lang="en-C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استخدام أنظمة إدارة قواعد البيانات</a:t>
            </a:r>
            <a:endParaRPr lang="en-US" dirty="0"/>
          </a:p>
        </p:txBody>
      </p:sp>
      <p:sp>
        <p:nvSpPr>
          <p:cNvPr id="3" name="عنصر نائب للمحتوى 2"/>
          <p:cNvSpPr>
            <a:spLocks noGrp="1"/>
          </p:cNvSpPr>
          <p:nvPr>
            <p:ph idx="1"/>
          </p:nvPr>
        </p:nvSpPr>
        <p:spPr>
          <a:xfrm>
            <a:off x="381000" y="1524000"/>
            <a:ext cx="8229600" cy="4525963"/>
          </a:xfrm>
        </p:spPr>
        <p:txBody>
          <a:bodyPr/>
          <a:lstStyle/>
          <a:p>
            <a:pPr algn="just"/>
            <a:endParaRPr lang="ar-SA" dirty="0" smtClean="0"/>
          </a:p>
          <a:p>
            <a:pPr algn="just"/>
            <a:r>
              <a:rPr lang="ar-SA" dirty="0" smtClean="0"/>
              <a:t>ولكن متى لا ننصح مستخدم قاعدة البيانات باستخدام نظام إدارة قاعدة البيانات، فيما يلي سوف يتوضح الأحيان التي لا ينصح فيها باستخدام نظام إدارة قاعدة بيانات ما، والاستعانة بالطرق التقليدية، العادية، كنظم الملفات المسطحة </a:t>
            </a:r>
            <a:r>
              <a:rPr lang="en-US" dirty="0" smtClean="0"/>
              <a:t>Flat File.</a:t>
            </a:r>
            <a:endParaRPr lang="en-US" dirty="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19</a:t>
            </a:fld>
            <a:endParaRPr lang="en-C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dirty="0" smtClean="0"/>
              <a:t>استخدام انظمة إدارة قواعد البيانات</a:t>
            </a:r>
            <a:endParaRPr lang="ar-SA" sz="4000" b="1" dirty="0"/>
          </a:p>
        </p:txBody>
      </p:sp>
      <p:sp>
        <p:nvSpPr>
          <p:cNvPr id="3" name="Content Placeholder 2"/>
          <p:cNvSpPr>
            <a:spLocks noGrp="1"/>
          </p:cNvSpPr>
          <p:nvPr>
            <p:ph idx="1"/>
          </p:nvPr>
        </p:nvSpPr>
        <p:spPr>
          <a:xfrm>
            <a:off x="228600" y="1600205"/>
            <a:ext cx="8686800" cy="4525963"/>
          </a:xfrm>
        </p:spPr>
        <p:txBody>
          <a:bodyPr/>
          <a:lstStyle/>
          <a:p>
            <a:pPr>
              <a:buFont typeface="Wingdings" pitchFamily="2" charset="2"/>
              <a:buChar char="q"/>
            </a:pPr>
            <a:r>
              <a:rPr lang="ar-SA" sz="2800" dirty="0" smtClean="0"/>
              <a:t>لا ينصح بالاستخدام:</a:t>
            </a:r>
          </a:p>
          <a:p>
            <a:pPr lvl="1">
              <a:buFont typeface="Arial" pitchFamily="34" charset="0"/>
              <a:buChar char="•"/>
            </a:pPr>
            <a:r>
              <a:rPr lang="ar-SA" sz="2400" dirty="0" smtClean="0"/>
              <a:t>إذا كانت تكلفة برمجیات ال</a:t>
            </a:r>
            <a:r>
              <a:rPr lang="en-US" sz="2400" dirty="0" smtClean="0"/>
              <a:t>DBMS</a:t>
            </a:r>
            <a:r>
              <a:rPr lang="ar-SA" sz="2400" dirty="0" smtClean="0"/>
              <a:t> أغلى من جدوى النظام نفسه. إذ يكون العائد من النظام أقل بكثير من تكلفة بعض برمجيات </a:t>
            </a:r>
            <a:r>
              <a:rPr lang="en-US" sz="2400" dirty="0" smtClean="0"/>
              <a:t>DBMS </a:t>
            </a:r>
            <a:r>
              <a:rPr lang="ar-SA" sz="2400" dirty="0" smtClean="0"/>
              <a:t>غالية الثمن.</a:t>
            </a:r>
            <a:br>
              <a:rPr lang="ar-SA" sz="2400" dirty="0" smtClean="0"/>
            </a:br>
            <a:endParaRPr lang="ar-SA" sz="2400" dirty="0" smtClean="0"/>
          </a:p>
          <a:p>
            <a:pPr lvl="1" algn="just">
              <a:buFont typeface="Arial" pitchFamily="34" charset="0"/>
              <a:buChar char="•"/>
            </a:pPr>
            <a:r>
              <a:rPr lang="ar-SA" sz="2400" dirty="0" smtClean="0"/>
              <a:t>عندما لا تكون برمجیات ال </a:t>
            </a:r>
            <a:r>
              <a:rPr lang="en-US" sz="2400" dirty="0" smtClean="0"/>
              <a:t>DBMS</a:t>
            </a:r>
            <a:r>
              <a:rPr lang="ar-SA" sz="2400" dirty="0" smtClean="0"/>
              <a:t>ضروریة كأن تكون قاعدة البیانات واضحة وبسیطة وثابتة . </a:t>
            </a:r>
            <a:r>
              <a:rPr lang="ar-SA" sz="2400" dirty="0" smtClean="0">
                <a:solidFill>
                  <a:srgbClr val="000000"/>
                </a:solidFill>
                <a:latin typeface="Arial"/>
              </a:rPr>
              <a:t>وبدون أي تعقيد، ولا نتوقع لها أي تغير </a:t>
            </a:r>
            <a:endParaRPr lang="ar-SA" sz="2400" dirty="0" smtClean="0"/>
          </a:p>
          <a:p>
            <a:pPr lvl="1">
              <a:buFont typeface="Arial" pitchFamily="34" charset="0"/>
              <a:buChar char="•"/>
            </a:pPr>
            <a:r>
              <a:rPr lang="ar-SA" sz="2400" dirty="0" smtClean="0"/>
              <a:t>عندما تكون قاعدة البیانات أعقد من ال</a:t>
            </a:r>
            <a:r>
              <a:rPr lang="en-US" sz="2400" dirty="0" smtClean="0"/>
              <a:t> DBMS</a:t>
            </a:r>
            <a:r>
              <a:rPr lang="ar-SA" sz="2400" dirty="0" smtClean="0"/>
              <a:t> المتاح، مثل انظمة الوقت الحقيقي</a:t>
            </a:r>
          </a:p>
          <a:p>
            <a:pPr>
              <a:buFont typeface="Wingdings" pitchFamily="2" charset="2"/>
              <a:buChar char="q"/>
            </a:pPr>
            <a:r>
              <a:rPr lang="ar-SA" sz="2800" dirty="0" smtClean="0"/>
              <a:t>ليس ضروريا الاستخدام</a:t>
            </a:r>
          </a:p>
          <a:p>
            <a:pPr lvl="1">
              <a:buFont typeface="Arial" pitchFamily="34" charset="0"/>
              <a:buChar char="•"/>
            </a:pPr>
            <a:r>
              <a:rPr lang="ar-SA" sz="2400" dirty="0" smtClean="0"/>
              <a:t>عندما لا تكون هناك حاجة للوصول المتعدد للبيانات من اكثر من مستخدم</a:t>
            </a:r>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20</a:t>
            </a:fld>
            <a:endParaRPr lang="en-C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أنواع تطبيقات قواعد البيانات</a:t>
            </a:r>
            <a:endParaRPr lang="en-US" dirty="0" smtClean="0"/>
          </a:p>
        </p:txBody>
      </p:sp>
      <p:sp>
        <p:nvSpPr>
          <p:cNvPr id="3" name="Content Placeholder 2"/>
          <p:cNvSpPr>
            <a:spLocks noGrp="1"/>
          </p:cNvSpPr>
          <p:nvPr>
            <p:ph idx="1"/>
          </p:nvPr>
        </p:nvSpPr>
        <p:spPr>
          <a:xfrm>
            <a:off x="228600" y="1600205"/>
            <a:ext cx="8686800" cy="4525963"/>
          </a:xfrm>
        </p:spPr>
        <p:txBody>
          <a:bodyPr/>
          <a:lstStyle/>
          <a:p>
            <a:r>
              <a:rPr lang="ar-SA" b="1" dirty="0" smtClean="0"/>
              <a:t>تصنف تطبيقات قواعد البيانات إلى:</a:t>
            </a:r>
          </a:p>
          <a:p>
            <a:pPr marL="514350" indent="-514350">
              <a:buFont typeface="+mj-lt"/>
              <a:buAutoNum type="arabicPeriod"/>
            </a:pPr>
            <a:r>
              <a:rPr lang="ar-SA" sz="2800" b="1" dirty="0" smtClean="0"/>
              <a:t>التطبیقات التقلیدیة لقواعد البیانات </a:t>
            </a:r>
            <a:r>
              <a:rPr lang="en-US" sz="2400" b="1" dirty="0" smtClean="0"/>
              <a:t>Traditional Applications</a:t>
            </a:r>
            <a:endParaRPr lang="ar-SA" sz="2800" b="1" dirty="0" smtClean="0"/>
          </a:p>
          <a:p>
            <a:pPr indent="19050" algn="just"/>
            <a:r>
              <a:rPr lang="ar-SA" sz="2800" dirty="0" smtClean="0"/>
              <a:t>وھي تطبیقات مضى على وجودھا ما یقارب نصف قرن، ومع ذلك فما زال الاحتیاج لھا مستمرا، ومازالت تقنیاتھا تتطوریومیا ، ومن أمثلتھا قواعد البیانات النصیة والرقمیة</a:t>
            </a:r>
            <a:r>
              <a:rPr lang="en-US" sz="2800" dirty="0" smtClean="0"/>
              <a:t>Numeric and Textual Databases</a:t>
            </a:r>
            <a:r>
              <a:rPr lang="ar-SA" sz="2800" dirty="0" smtClean="0"/>
              <a:t>، أي قواعد البیانات التي تحتوي على أرقام ونصوص، تخزن فیھا، ثم تعالج وتخرج كتقاریر حسب التطبیق المستخدم.</a:t>
            </a:r>
          </a:p>
        </p:txBody>
      </p:sp>
      <p:sp>
        <p:nvSpPr>
          <p:cNvPr id="5" name="Slide Number Placeholder 4"/>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21</a:t>
            </a:fld>
            <a:endParaRPr lang="en-C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أنواع تطبيقات قواعد البيانات</a:t>
            </a:r>
            <a:endParaRPr lang="en-US" dirty="0" smtClean="0"/>
          </a:p>
        </p:txBody>
      </p:sp>
      <p:sp>
        <p:nvSpPr>
          <p:cNvPr id="3" name="Content Placeholder 2"/>
          <p:cNvSpPr>
            <a:spLocks noGrp="1"/>
          </p:cNvSpPr>
          <p:nvPr>
            <p:ph idx="1"/>
          </p:nvPr>
        </p:nvSpPr>
        <p:spPr>
          <a:xfrm>
            <a:off x="228600" y="1600205"/>
            <a:ext cx="8686800" cy="4525963"/>
          </a:xfrm>
        </p:spPr>
        <p:txBody>
          <a:bodyPr/>
          <a:lstStyle/>
          <a:p>
            <a:r>
              <a:rPr lang="ar-SA" b="1" dirty="0" smtClean="0"/>
              <a:t>تصنف تطبيقات قواعد البيانات إلى:</a:t>
            </a:r>
          </a:p>
          <a:p>
            <a:pPr marL="514350" indent="-514350">
              <a:buFont typeface="+mj-lt"/>
              <a:buAutoNum type="arabicPeriod" startAt="2"/>
            </a:pPr>
            <a:r>
              <a:rPr lang="ar-SA" sz="2800" b="1" dirty="0" smtClean="0"/>
              <a:t>التطبیقات الحدیثة لقواعد البیانات(</a:t>
            </a:r>
            <a:r>
              <a:rPr lang="en-US" sz="2800" b="1" dirty="0" smtClean="0"/>
              <a:t>More Recent Applications</a:t>
            </a:r>
            <a:r>
              <a:rPr lang="ar-SA" sz="2800" b="1" dirty="0" smtClean="0"/>
              <a:t>):</a:t>
            </a:r>
          </a:p>
          <a:p>
            <a:pPr indent="19050" algn="just"/>
            <a:r>
              <a:rPr lang="ar-SA" dirty="0" smtClean="0"/>
              <a:t>وھي التطبیقات التي ظھرت كتطور طبیعي للتطبیقات التقلیدیة، ونتجت بعد الاحتیاج لصیغ أكثر تعقیدا لخزن البیانات،وتقنیاتھا تعتمد بالطبع على التقنیات التقلیدیة، ولكنھا أكثر تعقیدا وتحتاج إلى حاسبات أكثر تعقیدا، كما أنھا تستخدم في المؤسسات والشركات العملاقة، والدول ومؤسساتھا الرسمیة.</a:t>
            </a:r>
            <a:endParaRPr lang="ar-SA" sz="4800" b="1" u="sng" dirty="0" smtClean="0"/>
          </a:p>
        </p:txBody>
      </p:sp>
      <p:sp>
        <p:nvSpPr>
          <p:cNvPr id="5" name="Slide Number Placeholder 4"/>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22</a:t>
            </a:fld>
            <a:endParaRPr lang="en-CA"/>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أنواع تطبيقات قواعد البيانات</a:t>
            </a:r>
            <a:endParaRPr lang="en-US" dirty="0" smtClean="0"/>
          </a:p>
        </p:txBody>
      </p:sp>
      <p:sp>
        <p:nvSpPr>
          <p:cNvPr id="3" name="Content Placeholder 2"/>
          <p:cNvSpPr>
            <a:spLocks noGrp="1"/>
          </p:cNvSpPr>
          <p:nvPr>
            <p:ph idx="1"/>
          </p:nvPr>
        </p:nvSpPr>
        <p:spPr>
          <a:xfrm>
            <a:off x="228600" y="1600205"/>
            <a:ext cx="8686800" cy="4525963"/>
          </a:xfrm>
        </p:spPr>
        <p:txBody>
          <a:bodyPr/>
          <a:lstStyle/>
          <a:p>
            <a:pPr marL="514350" indent="-514350">
              <a:buFont typeface="+mj-lt"/>
              <a:buAutoNum type="arabicPeriod" startAt="2"/>
            </a:pPr>
            <a:r>
              <a:rPr lang="ar-SA" sz="2800" b="1" dirty="0" smtClean="0"/>
              <a:t>التطبیقات الحدیثة لقواعد البیانات(</a:t>
            </a:r>
            <a:r>
              <a:rPr lang="en-US" sz="2800" b="1" dirty="0" smtClean="0"/>
              <a:t>More Recent Applications</a:t>
            </a:r>
            <a:r>
              <a:rPr lang="ar-SA" sz="2800" b="1" dirty="0" smtClean="0"/>
              <a:t>):</a:t>
            </a:r>
          </a:p>
          <a:p>
            <a:pPr marL="533400" indent="-361950" algn="just"/>
            <a:r>
              <a:rPr lang="ar-SA" dirty="0" smtClean="0"/>
              <a:t>وھي تطبیقات كثیرة نذكر منھا على سبیل المثال:</a:t>
            </a:r>
          </a:p>
          <a:p>
            <a:pPr marL="685800" lvl="1" indent="-514350" algn="just">
              <a:buFont typeface="+mj-cs"/>
              <a:buAutoNum type="arabic2Minus"/>
            </a:pPr>
            <a:r>
              <a:rPr lang="ar-SA" dirty="0" smtClean="0"/>
              <a:t>قواعد بیانات الوسائط المتعددة(</a:t>
            </a:r>
            <a:r>
              <a:rPr lang="en-US" sz="2400" dirty="0" smtClean="0"/>
              <a:t>Multimedia Databases</a:t>
            </a:r>
            <a:r>
              <a:rPr lang="ar-SA" dirty="0" smtClean="0"/>
              <a:t>)</a:t>
            </a:r>
          </a:p>
          <a:p>
            <a:pPr marL="685800" lvl="1" indent="-514350" algn="just">
              <a:buFont typeface="+mj-cs"/>
              <a:buAutoNum type="arabic2Minus"/>
            </a:pPr>
            <a:r>
              <a:rPr lang="ar-SA" dirty="0" smtClean="0"/>
              <a:t>نظم المعلومات الجغرافیة (</a:t>
            </a:r>
            <a:r>
              <a:rPr lang="en-US" sz="2400" dirty="0" smtClean="0"/>
              <a:t>Geographic Information Systems (GIS)</a:t>
            </a:r>
            <a:r>
              <a:rPr lang="ar-SA" dirty="0" smtClean="0"/>
              <a:t>)</a:t>
            </a:r>
          </a:p>
          <a:p>
            <a:pPr marL="685800" lvl="1" indent="-514350" algn="just">
              <a:buFont typeface="+mj-cs"/>
              <a:buAutoNum type="arabic2Minus"/>
            </a:pPr>
            <a:r>
              <a:rPr lang="ar-SA" dirty="0" smtClean="0"/>
              <a:t>مخازن أو مستودعات البیانات(</a:t>
            </a:r>
            <a:r>
              <a:rPr lang="en-US" sz="2400" dirty="0" smtClean="0"/>
              <a:t>Data Warehouses</a:t>
            </a:r>
            <a:r>
              <a:rPr lang="ar-SA" dirty="0" smtClean="0"/>
              <a:t>)</a:t>
            </a:r>
          </a:p>
          <a:p>
            <a:pPr marL="685800" lvl="1" indent="-514350" algn="just">
              <a:buFont typeface="+mj-cs"/>
              <a:buAutoNum type="arabic2Minus"/>
            </a:pPr>
            <a:r>
              <a:rPr lang="ar-SA" dirty="0" smtClean="0"/>
              <a:t>قواعد البیانات النشطة وأنظمة الوقت الحقیقي </a:t>
            </a:r>
          </a:p>
          <a:p>
            <a:pPr marL="685800" lvl="1" indent="-514350" algn="l"/>
            <a:r>
              <a:rPr lang="ar-SA" dirty="0" smtClean="0"/>
              <a:t>(</a:t>
            </a:r>
            <a:r>
              <a:rPr lang="en-US" sz="2400" dirty="0" smtClean="0"/>
              <a:t>Real-time and Active Databases</a:t>
            </a:r>
            <a:r>
              <a:rPr lang="ar-SA" dirty="0" smtClean="0"/>
              <a:t>)</a:t>
            </a:r>
            <a:endParaRPr lang="ar-SA" b="1" u="sng" dirty="0" smtClean="0"/>
          </a:p>
        </p:txBody>
      </p:sp>
      <p:sp>
        <p:nvSpPr>
          <p:cNvPr id="5" name="Slide Number Placeholder 4"/>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23</a:t>
            </a:fld>
            <a:endParaRPr lang="en-C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التطور التاریخي لقواعد البیانات</a:t>
            </a:r>
            <a:endParaRPr lang="en-US" dirty="0" smtClean="0"/>
          </a:p>
        </p:txBody>
      </p:sp>
      <p:sp>
        <p:nvSpPr>
          <p:cNvPr id="3" name="Content Placeholder 2"/>
          <p:cNvSpPr>
            <a:spLocks noGrp="1"/>
          </p:cNvSpPr>
          <p:nvPr>
            <p:ph idx="1"/>
          </p:nvPr>
        </p:nvSpPr>
        <p:spPr>
          <a:xfrm>
            <a:off x="228600" y="1600205"/>
            <a:ext cx="8686800" cy="4525963"/>
          </a:xfrm>
        </p:spPr>
        <p:txBody>
          <a:bodyPr>
            <a:normAutofit fontScale="92500" lnSpcReduction="10000"/>
          </a:bodyPr>
          <a:lstStyle/>
          <a:p>
            <a:r>
              <a:rPr lang="ar-SA" sz="2800" b="1" dirty="0" smtClean="0"/>
              <a:t>التطور التاریخي لقواعد البیانات :</a:t>
            </a:r>
          </a:p>
          <a:p>
            <a:pPr marL="514350" indent="-514350">
              <a:buFont typeface="+mj-lt"/>
              <a:buAutoNum type="arabicPeriod"/>
            </a:pPr>
            <a:r>
              <a:rPr lang="ar-SA" sz="2800" dirty="0" smtClean="0"/>
              <a:t>تطبیقات قواعد البیانات القدیمة : النموذج الشبكي ، النموذج الھرمي التي كانت موجودة في الستینات.</a:t>
            </a:r>
          </a:p>
          <a:p>
            <a:pPr marL="514350" indent="-514350">
              <a:buFont typeface="+mj-lt"/>
              <a:buAutoNum type="arabicPeriod"/>
            </a:pPr>
            <a:r>
              <a:rPr lang="ar-SA" sz="2800" dirty="0" smtClean="0"/>
              <a:t>نظم قواعد البیانات العلائقیة : بدأت في السبعینات وقد طبقت في الثمانینات عبر بعض ال </a:t>
            </a:r>
            <a:r>
              <a:rPr lang="en-US" sz="2800" dirty="0" smtClean="0"/>
              <a:t>DBMS</a:t>
            </a:r>
            <a:r>
              <a:rPr lang="ar-SA" sz="2800" dirty="0" smtClean="0"/>
              <a:t> التجارية</a:t>
            </a:r>
          </a:p>
          <a:p>
            <a:pPr marL="514350" indent="-514350">
              <a:buFont typeface="+mj-lt"/>
              <a:buAutoNum type="arabicPeriod"/>
            </a:pPr>
            <a:r>
              <a:rPr lang="ar-SA" sz="2800" dirty="0" smtClean="0"/>
              <a:t>التطبیقات الحدیثة كائنیة التوجة </a:t>
            </a:r>
            <a:r>
              <a:rPr lang="en-US" sz="2800" dirty="0" smtClean="0"/>
              <a:t>Object-Oriented DB</a:t>
            </a:r>
            <a:endParaRPr lang="ar-SA" sz="2800" dirty="0" smtClean="0"/>
          </a:p>
          <a:p>
            <a:pPr marL="514350" indent="-514350">
              <a:buFont typeface="+mj-lt"/>
              <a:buAutoNum type="arabicPeriod"/>
            </a:pPr>
            <a:r>
              <a:rPr lang="ar-SA" sz="2800" dirty="0" smtClean="0"/>
              <a:t>البیانات في التجارة الإلكترونیة وتطبیقات الویب</a:t>
            </a:r>
            <a:r>
              <a:rPr lang="en-US" sz="2800" dirty="0" smtClean="0"/>
              <a:t>XML </a:t>
            </a:r>
            <a:r>
              <a:rPr lang="ar-SA" sz="2800" dirty="0" smtClean="0"/>
              <a:t>و </a:t>
            </a:r>
            <a:r>
              <a:rPr lang="en-US" sz="2800" dirty="0" smtClean="0"/>
              <a:t>HTML </a:t>
            </a:r>
            <a:r>
              <a:rPr lang="ar-SA" sz="2800" dirty="0" smtClean="0"/>
              <a:t>لغة </a:t>
            </a:r>
            <a:r>
              <a:rPr lang="en-US" sz="2800" dirty="0" smtClean="0"/>
              <a:t>scripts languages</a:t>
            </a:r>
            <a:endParaRPr lang="ar-SA" sz="2800" dirty="0" smtClean="0"/>
          </a:p>
          <a:p>
            <a:r>
              <a:rPr lang="ar-SA" sz="2800" dirty="0" smtClean="0"/>
              <a:t>ورغم التطورات المتسارعة في نظم قواعد بیانات، إلا أن النظام ألعلائقي مازال ھو النظام المعمول بھ في حزم ال </a:t>
            </a:r>
            <a:r>
              <a:rPr lang="en-US" sz="2800" dirty="0" smtClean="0"/>
              <a:t>DBMS</a:t>
            </a:r>
            <a:r>
              <a:rPr lang="ar-SA" sz="2800" dirty="0" smtClean="0"/>
              <a:t>المختلفة، وحتى النظم الأحدث فقد طورت عنھ.</a:t>
            </a:r>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24</a:t>
            </a:fld>
            <a:endParaRPr lang="en-C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مثال حول قاعدة البيانات</a:t>
            </a:r>
          </a:p>
        </p:txBody>
      </p:sp>
      <p:sp>
        <p:nvSpPr>
          <p:cNvPr id="3" name="Content Placeholder 2"/>
          <p:cNvSpPr>
            <a:spLocks noGrp="1"/>
          </p:cNvSpPr>
          <p:nvPr>
            <p:ph idx="1"/>
          </p:nvPr>
        </p:nvSpPr>
        <p:spPr>
          <a:xfrm>
            <a:off x="228600" y="1600205"/>
            <a:ext cx="8686800" cy="4525963"/>
          </a:xfrm>
        </p:spPr>
        <p:txBody>
          <a:bodyPr>
            <a:normAutofit/>
          </a:bodyPr>
          <a:lstStyle/>
          <a:p>
            <a:pPr algn="just">
              <a:buFont typeface="Arial" pitchFamily="34" charset="0"/>
              <a:buChar char="•"/>
            </a:pPr>
            <a:r>
              <a:rPr lang="ar-SA" sz="3600" dirty="0" smtClean="0"/>
              <a:t>العالم المصغر للمثال ھو جزء من بیئة جامعة، وعند تصمیم النموذج الأولي للبیانات </a:t>
            </a:r>
            <a:r>
              <a:rPr lang="en-US" sz="2800" dirty="0" smtClean="0"/>
              <a:t>(conceptual data model)</a:t>
            </a:r>
            <a:r>
              <a:rPr lang="en-US" sz="4000" dirty="0" smtClean="0"/>
              <a:t> </a:t>
            </a:r>
            <a:r>
              <a:rPr lang="en-US" sz="3600" dirty="0" smtClean="0"/>
              <a:t>، </a:t>
            </a:r>
            <a:r>
              <a:rPr lang="ar-SA" sz="3600" dirty="0" smtClean="0"/>
              <a:t>تظھر لنا مجموعة من المكونات، حیث یسمى كل مكون بالكینونة</a:t>
            </a:r>
            <a:r>
              <a:rPr lang="en-US" sz="3600" dirty="0" smtClean="0"/>
              <a:t> </a:t>
            </a:r>
            <a:r>
              <a:rPr lang="en-US" sz="2800" dirty="0" smtClean="0"/>
              <a:t>entity</a:t>
            </a:r>
            <a:r>
              <a:rPr lang="en-US" sz="3600" dirty="0" smtClean="0"/>
              <a:t> </a:t>
            </a:r>
            <a:r>
              <a:rPr lang="ar-SA" sz="3600" dirty="0" smtClean="0"/>
              <a:t>،</a:t>
            </a:r>
            <a:r>
              <a:rPr lang="en-US" sz="3600" dirty="0" smtClean="0"/>
              <a:t> </a:t>
            </a:r>
            <a:r>
              <a:rPr lang="ar-SA" sz="3600" dirty="0" smtClean="0"/>
              <a:t>وبتجمیع ھذه الكینونات وخصائصھا نحصل على قاعدة البیانات المطلوبة</a:t>
            </a:r>
            <a:endParaRPr lang="ar-SA" sz="3600" b="1" u="sng" dirty="0" smtClean="0"/>
          </a:p>
        </p:txBody>
      </p:sp>
      <p:sp>
        <p:nvSpPr>
          <p:cNvPr id="5" name="Slide Number Placeholder 4"/>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25</a:t>
            </a:fld>
            <a:endParaRPr lang="en-CA"/>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مثال حول قاعدة البيانات</a:t>
            </a:r>
          </a:p>
        </p:txBody>
      </p:sp>
      <p:sp>
        <p:nvSpPr>
          <p:cNvPr id="3" name="Content Placeholder 2"/>
          <p:cNvSpPr>
            <a:spLocks noGrp="1"/>
          </p:cNvSpPr>
          <p:nvPr>
            <p:ph idx="1"/>
          </p:nvPr>
        </p:nvSpPr>
        <p:spPr>
          <a:xfrm>
            <a:off x="228600" y="1600205"/>
            <a:ext cx="8686800" cy="1142995"/>
          </a:xfrm>
        </p:spPr>
        <p:txBody>
          <a:bodyPr/>
          <a:lstStyle/>
          <a:p>
            <a:pPr>
              <a:buFont typeface="Arial" pitchFamily="34" charset="0"/>
              <a:buChar char="•"/>
            </a:pPr>
            <a:r>
              <a:rPr lang="ar-SA" sz="2800" dirty="0" smtClean="0"/>
              <a:t>ولدینا ھنا بعض كینونات العالم المصغر: طالب، مقرر دراسي، شعب مقرر، قسم علمي، محاضر ..الخ</a:t>
            </a:r>
          </a:p>
          <a:p>
            <a:pPr>
              <a:buFont typeface="Arial" pitchFamily="34" charset="0"/>
              <a:buChar char="•"/>
            </a:pPr>
            <a:endParaRPr lang="ar-SA" sz="2800" b="1" u="sng" dirty="0" smtClean="0"/>
          </a:p>
        </p:txBody>
      </p:sp>
      <p:sp>
        <p:nvSpPr>
          <p:cNvPr id="7" name="Slide Number Placeholder 6"/>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26</a:t>
            </a:fld>
            <a:endParaRPr lang="en-CA"/>
          </a:p>
        </p:txBody>
      </p:sp>
      <p:graphicFrame>
        <p:nvGraphicFramePr>
          <p:cNvPr id="6" name="Table 5"/>
          <p:cNvGraphicFramePr>
            <a:graphicFrameLocks noGrp="1"/>
          </p:cNvGraphicFramePr>
          <p:nvPr/>
        </p:nvGraphicFramePr>
        <p:xfrm>
          <a:off x="457200" y="2743200"/>
          <a:ext cx="8001000" cy="3048000"/>
        </p:xfrm>
        <a:graphic>
          <a:graphicData uri="http://schemas.openxmlformats.org/drawingml/2006/table">
            <a:tbl>
              <a:tblPr rtl="1" firstRow="1" bandRow="1">
                <a:tableStyleId>{5C22544A-7EE6-4342-B048-85BDC9FD1C3A}</a:tableStyleId>
              </a:tblPr>
              <a:tblGrid>
                <a:gridCol w="3352800"/>
                <a:gridCol w="4648200"/>
              </a:tblGrid>
              <a:tr h="3048000">
                <a:tc>
                  <a:txBody>
                    <a:bodyPr/>
                    <a:lstStyle/>
                    <a:p>
                      <a:pPr rtl="1"/>
                      <a:r>
                        <a:rPr lang="ar-SA" sz="3200" dirty="0" smtClean="0"/>
                        <a:t>طلاب</a:t>
                      </a:r>
                    </a:p>
                    <a:p>
                      <a:pPr rtl="1"/>
                      <a:r>
                        <a:rPr lang="ar-SA" sz="3200" dirty="0" smtClean="0"/>
                        <a:t>مقررات</a:t>
                      </a:r>
                    </a:p>
                    <a:p>
                      <a:pPr rtl="1"/>
                      <a:r>
                        <a:rPr lang="ar-SA" sz="3200" dirty="0" smtClean="0"/>
                        <a:t>شعب من المقررات</a:t>
                      </a:r>
                    </a:p>
                    <a:p>
                      <a:pPr rtl="1"/>
                      <a:r>
                        <a:rPr lang="ar-SA" sz="3200" dirty="0" smtClean="0"/>
                        <a:t>أقسام علمية</a:t>
                      </a:r>
                    </a:p>
                    <a:p>
                      <a:pPr rtl="1"/>
                      <a:r>
                        <a:rPr lang="ar-SA" sz="3200" dirty="0" smtClean="0"/>
                        <a:t>محاضرين</a:t>
                      </a:r>
                      <a:endParaRPr lang="ar-SA" sz="3200" dirty="0"/>
                    </a:p>
                  </a:txBody>
                  <a:tcPr/>
                </a:tc>
                <a:tc>
                  <a:txBody>
                    <a:bodyPr/>
                    <a:lstStyle/>
                    <a:p>
                      <a:pPr algn="l" rtl="0"/>
                      <a:r>
                        <a:rPr lang="en-US" sz="3200" dirty="0" smtClean="0"/>
                        <a:t>STUDENTs</a:t>
                      </a:r>
                    </a:p>
                    <a:p>
                      <a:pPr algn="l" rtl="0"/>
                      <a:r>
                        <a:rPr lang="en-US" sz="3200" dirty="0" smtClean="0"/>
                        <a:t>COURSEs</a:t>
                      </a:r>
                    </a:p>
                    <a:p>
                      <a:pPr algn="l" rtl="0"/>
                      <a:r>
                        <a:rPr lang="en-US" sz="3200" dirty="0" smtClean="0"/>
                        <a:t>SECTIONs(of</a:t>
                      </a:r>
                      <a:r>
                        <a:rPr lang="en-US" sz="3200" baseline="0" dirty="0" smtClean="0"/>
                        <a:t> COURSEs</a:t>
                      </a:r>
                      <a:r>
                        <a:rPr lang="en-US" sz="3200" dirty="0" smtClean="0"/>
                        <a:t>)</a:t>
                      </a:r>
                    </a:p>
                    <a:p>
                      <a:pPr algn="l" rtl="0"/>
                      <a:r>
                        <a:rPr lang="en-US" sz="3200" dirty="0" smtClean="0"/>
                        <a:t>DEPARTMENTs(academic)</a:t>
                      </a:r>
                    </a:p>
                    <a:p>
                      <a:pPr algn="l" rtl="0"/>
                      <a:r>
                        <a:rPr lang="en-US" sz="3200" dirty="0" smtClean="0"/>
                        <a:t>INSTRUCTORs</a:t>
                      </a:r>
                      <a:endParaRPr lang="ar-SA" sz="3200" dirty="0"/>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مثال حول قاعدة البيانات</a:t>
            </a:r>
          </a:p>
        </p:txBody>
      </p:sp>
      <p:sp>
        <p:nvSpPr>
          <p:cNvPr id="3" name="Content Placeholder 2"/>
          <p:cNvSpPr>
            <a:spLocks noGrp="1"/>
          </p:cNvSpPr>
          <p:nvPr>
            <p:ph idx="1"/>
          </p:nvPr>
        </p:nvSpPr>
        <p:spPr>
          <a:xfrm>
            <a:off x="228600" y="1600205"/>
            <a:ext cx="8686800" cy="4525963"/>
          </a:xfrm>
        </p:spPr>
        <p:txBody>
          <a:bodyPr/>
          <a:lstStyle/>
          <a:p>
            <a:pPr indent="19050" algn="just"/>
            <a:r>
              <a:rPr lang="ar-SA" dirty="0" smtClean="0"/>
              <a:t>یتكون النموذج الأولي للبیانات، بالإضافة إلى الكینونات وصفاتھا، من مجموعة من العلاقات، والتي تمثل علاقاتھا الحقیقیة في الواقع:</a:t>
            </a:r>
          </a:p>
          <a:p>
            <a:pPr lvl="2"/>
            <a:r>
              <a:rPr lang="ar-SA" sz="2600" dirty="0" smtClean="0"/>
              <a:t>– الشعبة تتبع مقرر دراسي .</a:t>
            </a:r>
          </a:p>
          <a:p>
            <a:pPr lvl="2"/>
            <a:r>
              <a:rPr lang="ar-SA" sz="2600" dirty="0" smtClean="0"/>
              <a:t>– المدرس یدرس مقرر دراسي .</a:t>
            </a:r>
          </a:p>
          <a:p>
            <a:pPr lvl="2"/>
            <a:r>
              <a:rPr lang="ar-SA" sz="2600" dirty="0" smtClean="0"/>
              <a:t>– الطالب یسجل في شعبة مقرر .</a:t>
            </a:r>
          </a:p>
          <a:p>
            <a:pPr lvl="2"/>
            <a:r>
              <a:rPr lang="ar-SA" sz="2600" dirty="0" smtClean="0"/>
              <a:t>– المقرر الدراسي یقدم بواسطة قسم علمي .</a:t>
            </a:r>
          </a:p>
          <a:p>
            <a:pPr lvl="2"/>
            <a:r>
              <a:rPr lang="ar-SA" sz="2600" dirty="0" smtClean="0"/>
              <a:t>- الخ...</a:t>
            </a:r>
          </a:p>
          <a:p>
            <a:pPr lvl="2"/>
            <a:endParaRPr lang="ar-SA" sz="2600" b="1" u="sng" dirty="0" smtClean="0"/>
          </a:p>
        </p:txBody>
      </p:sp>
      <p:sp>
        <p:nvSpPr>
          <p:cNvPr id="5" name="Slide Number Placeholder 4"/>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27</a:t>
            </a:fld>
            <a:endParaRPr lang="en-CA"/>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مثال حول قاعدة البيانات</a:t>
            </a:r>
          </a:p>
        </p:txBody>
      </p:sp>
      <p:sp>
        <p:nvSpPr>
          <p:cNvPr id="3" name="Content Placeholder 2"/>
          <p:cNvSpPr>
            <a:spLocks noGrp="1"/>
          </p:cNvSpPr>
          <p:nvPr>
            <p:ph idx="1"/>
          </p:nvPr>
        </p:nvSpPr>
        <p:spPr>
          <a:xfrm>
            <a:off x="4286250" y="1600205"/>
            <a:ext cx="4629150" cy="4525963"/>
          </a:xfrm>
        </p:spPr>
        <p:txBody>
          <a:bodyPr/>
          <a:lstStyle/>
          <a:p>
            <a:pPr indent="19050" algn="just"/>
            <a:r>
              <a:rPr lang="ar-SA" sz="2800" dirty="0" smtClean="0"/>
              <a:t>وتكون حصیلة النموذج الأولي للبیانات، بعد تطبیق مجموعة معینة من الإجراءات، قاعدة بیانات مادیة تتكون من جداول مترابطة فیما بینھا وفق النموذج العلائقي، ولذا یحتوي الشكل على أربعة جداول ھي :</a:t>
            </a:r>
          </a:p>
          <a:p>
            <a:pPr lvl="2" indent="19050" algn="just">
              <a:buFont typeface="Calibri" pitchFamily="34" charset="0"/>
              <a:buChar char="–"/>
            </a:pPr>
            <a:r>
              <a:rPr lang="ar-SA" sz="2800" dirty="0" smtClean="0"/>
              <a:t>مقرر</a:t>
            </a:r>
          </a:p>
          <a:p>
            <a:pPr lvl="2" indent="19050" algn="just">
              <a:buFont typeface="Calibri" pitchFamily="34" charset="0"/>
              <a:buChar char="–"/>
            </a:pPr>
            <a:r>
              <a:rPr lang="ar-SA" sz="2800" dirty="0" smtClean="0"/>
              <a:t>شعبة</a:t>
            </a:r>
          </a:p>
          <a:p>
            <a:pPr lvl="2" indent="19050" algn="just">
              <a:buFont typeface="Calibri" pitchFamily="34" charset="0"/>
              <a:buChar char="–"/>
            </a:pPr>
            <a:r>
              <a:rPr lang="ar-SA" sz="2800" dirty="0" smtClean="0"/>
              <a:t>درجات</a:t>
            </a:r>
          </a:p>
          <a:p>
            <a:pPr lvl="2" indent="19050" algn="just">
              <a:buFont typeface="Calibri" pitchFamily="34" charset="0"/>
              <a:buChar char="–"/>
            </a:pPr>
            <a:r>
              <a:rPr lang="ar-SA" sz="2800" dirty="0" smtClean="0"/>
              <a:t>متطلب سابق</a:t>
            </a:r>
            <a:endParaRPr lang="ar-SA" b="1" u="sng" dirty="0" smtClean="0"/>
          </a:p>
        </p:txBody>
      </p:sp>
      <p:pic>
        <p:nvPicPr>
          <p:cNvPr id="5" name="Picture 4" descr="fig01_02"/>
          <p:cNvPicPr>
            <a:picLocks noChangeAspect="1" noChangeArrowheads="1"/>
          </p:cNvPicPr>
          <p:nvPr/>
        </p:nvPicPr>
        <p:blipFill>
          <a:blip r:embed="rId2" cstate="print"/>
          <a:srcRect l="20923"/>
          <a:stretch>
            <a:fillRect/>
          </a:stretch>
        </p:blipFill>
        <p:spPr bwMode="auto">
          <a:xfrm>
            <a:off x="-57150" y="0"/>
            <a:ext cx="4343400" cy="6320574"/>
          </a:xfrm>
          <a:prstGeom prst="rect">
            <a:avLst/>
          </a:prstGeom>
          <a:noFill/>
          <a:ln w="9525">
            <a:noFill/>
            <a:miter lim="800000"/>
            <a:headEnd/>
            <a:tailEnd/>
          </a:ln>
        </p:spPr>
      </p:pic>
      <p:sp>
        <p:nvSpPr>
          <p:cNvPr id="6" name="Slide Number Placeholder 5"/>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28</a:t>
            </a:fld>
            <a:endParaRPr lang="en-CA"/>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مثال حول قاعدة البيانات</a:t>
            </a:r>
          </a:p>
        </p:txBody>
      </p:sp>
      <p:sp>
        <p:nvSpPr>
          <p:cNvPr id="6" name="TextBox 5"/>
          <p:cNvSpPr txBox="1"/>
          <p:nvPr/>
        </p:nvSpPr>
        <p:spPr>
          <a:xfrm>
            <a:off x="0" y="1417636"/>
            <a:ext cx="8686800" cy="4678363"/>
          </a:xfrm>
          <a:prstGeom prst="rect">
            <a:avLst/>
          </a:prstGeom>
          <a:noFill/>
        </p:spPr>
        <p:txBody>
          <a:bodyPr wrap="square" rtlCol="1">
            <a:normAutofit/>
          </a:bodyPr>
          <a:lstStyle/>
          <a:p>
            <a:pPr algn="r" rtl="1">
              <a:buFont typeface="Wingdings" pitchFamily="2" charset="2"/>
              <a:buChar char="q"/>
            </a:pPr>
            <a:r>
              <a:rPr lang="ar-SA" b="1" dirty="0" smtClean="0"/>
              <a:t>كتالوج نظام إدارة البیانات (</a:t>
            </a:r>
            <a:r>
              <a:rPr lang="en-US" b="1" dirty="0" smtClean="0"/>
              <a:t>DBMS Catalog</a:t>
            </a:r>
            <a:r>
              <a:rPr lang="ar-SA" b="1" dirty="0" smtClean="0"/>
              <a:t>):</a:t>
            </a:r>
          </a:p>
          <a:p>
            <a:pPr algn="just" rtl="1">
              <a:buFont typeface="Arial" pitchFamily="34" charset="0"/>
              <a:buChar char="•"/>
            </a:pPr>
            <a:r>
              <a:rPr lang="ar-SA" dirty="0" smtClean="0"/>
              <a:t>ھو جزء من ال </a:t>
            </a:r>
            <a:r>
              <a:rPr lang="en-US" dirty="0" smtClean="0"/>
              <a:t>DBMS</a:t>
            </a:r>
            <a:r>
              <a:rPr lang="ar-SA" dirty="0" smtClean="0"/>
              <a:t> الذي یحتفظ بمعلومات عن الجدول، ولیس بیانات الجدول نفسھ ، أي عن بنیة الجدول، مثل اسم الجدول، أنواع البیانات فیھ، أي أنھ یخزن تعریفات البیانات الموجودة في قاعدة البیانات والتي أسمیناھا </a:t>
            </a:r>
            <a:r>
              <a:rPr lang="en-US" dirty="0" smtClean="0"/>
              <a:t>.meta-data</a:t>
            </a:r>
            <a:endParaRPr lang="ar-SA" dirty="0" smtClean="0"/>
          </a:p>
          <a:p>
            <a:pPr algn="just" rtl="1"/>
            <a:endParaRPr lang="en-US" dirty="0" smtClean="0"/>
          </a:p>
          <a:p>
            <a:pPr algn="just" rtl="1">
              <a:buFont typeface="Arial" pitchFamily="34" charset="0"/>
              <a:buChar char="•"/>
            </a:pPr>
            <a:r>
              <a:rPr lang="ar-SA" dirty="0" smtClean="0"/>
              <a:t>ویطلق على ھذا الكتالوج أكثر من تسمیة، منھا بنیة قاعدة البیانات ومنھا تعریفات قاعدة البیانات وكذلك مخطط السكیما لقاعدة البیانات كما سیأتي لاحقا، وبغض النظر عن التسمیة، فإن على مصمم قاعدة البیانات الاھتمام بعملیة التعریف، التي ینتج عنھا ھذا الكتالوج، فھي حجر الأساس في تطویر قواعد البیانات الحدیثة، مقارنة بالنظم القدیمة التي لم تكن تستخدم ھذه التقنیة.</a:t>
            </a:r>
          </a:p>
          <a:p>
            <a:pPr algn="r" rtl="1"/>
            <a:endParaRPr lang="ar-SA" dirty="0"/>
          </a:p>
        </p:txBody>
      </p:sp>
      <p:sp>
        <p:nvSpPr>
          <p:cNvPr id="7" name="Slide Number Placeholder 6"/>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29</a:t>
            </a:fld>
            <a:endParaRPr lang="en-CA"/>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مثال حول قاعدة البيانات</a:t>
            </a:r>
          </a:p>
        </p:txBody>
      </p:sp>
      <p:pic>
        <p:nvPicPr>
          <p:cNvPr id="5" name="Picture 4" descr="fig01_03"/>
          <p:cNvPicPr>
            <a:picLocks noChangeAspect="1" noChangeArrowheads="1"/>
          </p:cNvPicPr>
          <p:nvPr/>
        </p:nvPicPr>
        <p:blipFill>
          <a:blip r:embed="rId2" cstate="print"/>
          <a:srcRect l="7407" r="24691" b="9202"/>
          <a:stretch>
            <a:fillRect/>
          </a:stretch>
        </p:blipFill>
        <p:spPr bwMode="auto">
          <a:xfrm>
            <a:off x="5862" y="1379537"/>
            <a:ext cx="5251938" cy="4959355"/>
          </a:xfrm>
          <a:prstGeom prst="rect">
            <a:avLst/>
          </a:prstGeom>
          <a:noFill/>
          <a:ln w="9525">
            <a:noFill/>
            <a:miter lim="800000"/>
            <a:headEnd/>
            <a:tailEnd/>
          </a:ln>
        </p:spPr>
      </p:pic>
      <p:sp>
        <p:nvSpPr>
          <p:cNvPr id="6" name="TextBox 5"/>
          <p:cNvSpPr txBox="1"/>
          <p:nvPr/>
        </p:nvSpPr>
        <p:spPr>
          <a:xfrm>
            <a:off x="0" y="1417637"/>
            <a:ext cx="8686800" cy="639764"/>
          </a:xfrm>
          <a:prstGeom prst="rect">
            <a:avLst/>
          </a:prstGeom>
          <a:noFill/>
        </p:spPr>
        <p:txBody>
          <a:bodyPr wrap="square" rtlCol="1">
            <a:normAutofit/>
          </a:bodyPr>
          <a:lstStyle/>
          <a:p>
            <a:pPr algn="r" rtl="1">
              <a:buFont typeface="Wingdings" pitchFamily="2" charset="2"/>
              <a:buChar char="q"/>
            </a:pPr>
            <a:r>
              <a:rPr lang="ar-SA" b="1" dirty="0" smtClean="0"/>
              <a:t>كتالوج نظام إدارة البیانات (</a:t>
            </a:r>
            <a:r>
              <a:rPr lang="en-US" b="1" dirty="0" smtClean="0"/>
              <a:t>DBMS Catalog</a:t>
            </a:r>
            <a:r>
              <a:rPr lang="ar-SA" b="1" dirty="0" smtClean="0"/>
              <a:t>):</a:t>
            </a:r>
          </a:p>
          <a:p>
            <a:pPr algn="r" rtl="1"/>
            <a:endParaRPr lang="ar-SA" b="1" dirty="0" smtClean="0"/>
          </a:p>
        </p:txBody>
      </p:sp>
      <p:sp>
        <p:nvSpPr>
          <p:cNvPr id="7" name="Slide Number Placeholder 6"/>
          <p:cNvSpPr>
            <a:spLocks noGrp="1"/>
          </p:cNvSpPr>
          <p:nvPr>
            <p:ph type="sldNum" sz="quarter" idx="10"/>
          </p:nvPr>
        </p:nvSpPr>
        <p:spPr/>
        <p:txBody>
          <a:bodyPr/>
          <a:lstStyle/>
          <a:p>
            <a:pPr>
              <a:defRPr/>
            </a:pPr>
            <a:r>
              <a:rPr lang="en-US" smtClean="0"/>
              <a:t>Slide 1- </a:t>
            </a:r>
            <a:fld id="{C2A61F35-9597-49F9-AB25-F1CC0DEA4BE6}" type="slidenum">
              <a:rPr lang="en-US" smtClean="0"/>
              <a:pPr>
                <a:defRPr/>
              </a:pPr>
              <a:t>30</a:t>
            </a:fld>
            <a:endParaRPr lang="en-C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fu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1577</TotalTime>
  <Words>1976</Words>
  <Application>Microsoft Office PowerPoint</Application>
  <PresentationFormat>Letter Paper (8.5x11 in)‎</PresentationFormat>
  <Paragraphs>199</Paragraphs>
  <Slides>30</Slides>
  <Notes>9</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kfu_template</vt:lpstr>
      <vt:lpstr>الشريحة 1</vt:lpstr>
      <vt:lpstr>محاضرة رقم 1</vt:lpstr>
      <vt:lpstr>في هذ المحاضرة</vt:lpstr>
      <vt:lpstr>مقدمة</vt:lpstr>
      <vt:lpstr>مصطلحات هامة</vt:lpstr>
      <vt:lpstr>مصطلحات هامة</vt:lpstr>
      <vt:lpstr>مصطلحات هامة</vt:lpstr>
      <vt:lpstr>مكونات نظام قواعد البيانات</vt:lpstr>
      <vt:lpstr>مكونات نظام قواعد البيانات</vt:lpstr>
      <vt:lpstr>مكونات نظام قواعد البيانات</vt:lpstr>
      <vt:lpstr>مكونات قواعد البيانات</vt:lpstr>
      <vt:lpstr>مستخدمي قواعد البيانات</vt:lpstr>
      <vt:lpstr>مستخدمي قواعد البيانات</vt:lpstr>
      <vt:lpstr>مستخدمي قواعد البيانات</vt:lpstr>
      <vt:lpstr>مستخدمي قواعد البيانات</vt:lpstr>
      <vt:lpstr>خصائص قواعد البيانات</vt:lpstr>
      <vt:lpstr>مزايا نظام إدارة قواعد البيانات</vt:lpstr>
      <vt:lpstr>مزايا نظام إدارة قواعد البيانات</vt:lpstr>
      <vt:lpstr>استخدام أنظمة إدارة قواعد البيانات</vt:lpstr>
      <vt:lpstr>استخدام انظمة إدارة قواعد البيانات</vt:lpstr>
      <vt:lpstr>أنواع تطبيقات قواعد البيانات</vt:lpstr>
      <vt:lpstr>أنواع تطبيقات قواعد البيانات</vt:lpstr>
      <vt:lpstr>أنواع تطبيقات قواعد البيانات</vt:lpstr>
      <vt:lpstr>التطور التاریخي لقواعد البیانات</vt:lpstr>
      <vt:lpstr>مثال حول قاعدة البيانات</vt:lpstr>
      <vt:lpstr>مثال حول قاعدة البيانات</vt:lpstr>
      <vt:lpstr>مثال حول قاعدة البيانات</vt:lpstr>
      <vt:lpstr>مثال حول قاعدة البيانات</vt:lpstr>
      <vt:lpstr>مثال حول قاعدة البيانات</vt:lpstr>
      <vt:lpstr>مثال حول قاعدة البيانات</vt:lpstr>
    </vt:vector>
  </TitlesOfParts>
  <Manager/>
  <Company>©2007 Pearson Addison-Wesley.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Introduction: Databases and Database Users</dc:subject>
  <dc:creator>Elmasri/Navathe</dc:creator>
  <cp:keywords/>
  <dc:description/>
  <cp:lastModifiedBy>Sara Mohamad</cp:lastModifiedBy>
  <cp:revision>142</cp:revision>
  <cp:lastPrinted>2001-11-04T00:51:13Z</cp:lastPrinted>
  <dcterms:created xsi:type="dcterms:W3CDTF">2005-02-25T19:46:41Z</dcterms:created>
  <dcterms:modified xsi:type="dcterms:W3CDTF">2011-10-28T12:38:44Z</dcterms:modified>
  <cp:category/>
</cp:coreProperties>
</file>