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25"/>
  </p:notesMasterIdLst>
  <p:handoutMasterIdLst>
    <p:handoutMasterId r:id="rId26"/>
  </p:handoutMasterIdLst>
  <p:sldIdLst>
    <p:sldId id="315" r:id="rId2"/>
    <p:sldId id="288" r:id="rId3"/>
    <p:sldId id="290" r:id="rId4"/>
    <p:sldId id="323" r:id="rId5"/>
    <p:sldId id="324" r:id="rId6"/>
    <p:sldId id="325" r:id="rId7"/>
    <p:sldId id="316" r:id="rId8"/>
    <p:sldId id="331" r:id="rId9"/>
    <p:sldId id="328" r:id="rId10"/>
    <p:sldId id="317" r:id="rId11"/>
    <p:sldId id="329" r:id="rId12"/>
    <p:sldId id="318" r:id="rId13"/>
    <p:sldId id="326" r:id="rId14"/>
    <p:sldId id="332" r:id="rId15"/>
    <p:sldId id="333" r:id="rId16"/>
    <p:sldId id="334" r:id="rId17"/>
    <p:sldId id="336" r:id="rId18"/>
    <p:sldId id="337" r:id="rId19"/>
    <p:sldId id="338" r:id="rId20"/>
    <p:sldId id="339" r:id="rId21"/>
    <p:sldId id="327" r:id="rId22"/>
    <p:sldId id="320" r:id="rId23"/>
    <p:sldId id="330" r:id="rId24"/>
  </p:sldIdLst>
  <p:sldSz cx="9144000" cy="6858000" type="letter"/>
  <p:notesSz cx="6858000" cy="9144000"/>
  <p:defaultTex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77228"/>
    <a:srgbClr val="6E792B"/>
    <a:srgbClr val="76822E"/>
    <a:srgbClr val="4F571F"/>
    <a:srgbClr val="6F6A07"/>
    <a:srgbClr val="827C08"/>
    <a:srgbClr val="800000"/>
    <a:srgbClr val="0000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1745" autoAdjust="0"/>
    <p:restoredTop sz="75132" autoAdjust="0"/>
  </p:normalViewPr>
  <p:slideViewPr>
    <p:cSldViewPr snapToObjects="1">
      <p:cViewPr>
        <p:scale>
          <a:sx n="68" d="100"/>
          <a:sy n="68" d="100"/>
        </p:scale>
        <p:origin x="-1212" y="-54"/>
      </p:cViewPr>
      <p:guideLst>
        <p:guide orient="horz" pos="19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p:scale>
          <a:sx n="100" d="100"/>
          <a:sy n="100" d="100"/>
        </p:scale>
        <p:origin x="-780" y="21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defRPr>
            </a:lvl1pPr>
          </a:lstStyle>
          <a:p>
            <a:pPr>
              <a:defRPr/>
            </a:pPr>
            <a:endParaRPr lang="en-CA"/>
          </a:p>
        </p:txBody>
      </p:sp>
      <p:sp>
        <p:nvSpPr>
          <p:cNvPr id="604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defRPr>
            </a:lvl1pPr>
          </a:lstStyle>
          <a:p>
            <a:pPr>
              <a:defRPr/>
            </a:pPr>
            <a:endParaRPr lang="en-CA"/>
          </a:p>
        </p:txBody>
      </p:sp>
      <p:sp>
        <p:nvSpPr>
          <p:cNvPr id="604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defRPr>
            </a:lvl1pPr>
          </a:lstStyle>
          <a:p>
            <a:pPr>
              <a:defRPr/>
            </a:pPr>
            <a:endParaRPr lang="en-CA"/>
          </a:p>
        </p:txBody>
      </p:sp>
      <p:sp>
        <p:nvSpPr>
          <p:cNvPr id="604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itchFamily="34" charset="0"/>
              </a:defRPr>
            </a:lvl1pPr>
          </a:lstStyle>
          <a:p>
            <a:pPr>
              <a:defRPr/>
            </a:pPr>
            <a:fld id="{294828C7-D947-4A9E-8FFE-E4C61AD347D7}" type="slidenum">
              <a:rPr lang="en-CA"/>
              <a:pPr>
                <a:defRPr/>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defRPr>
            </a:lvl1pPr>
          </a:lstStyle>
          <a:p>
            <a:pPr>
              <a:defRPr/>
            </a:pPr>
            <a:endParaRPr lang="en-CA"/>
          </a:p>
        </p:txBody>
      </p:sp>
      <p:sp>
        <p:nvSpPr>
          <p:cNvPr id="614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defRPr>
            </a:lvl1pPr>
          </a:lstStyle>
          <a:p>
            <a:pPr>
              <a:defRPr/>
            </a:pPr>
            <a:endParaRPr lang="en-CA"/>
          </a:p>
        </p:txBody>
      </p:sp>
      <p:sp>
        <p:nvSpPr>
          <p:cNvPr id="409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defRPr>
            </a:lvl1pPr>
          </a:lstStyle>
          <a:p>
            <a:pPr>
              <a:defRPr/>
            </a:pPr>
            <a:endParaRPr lang="en-CA"/>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itchFamily="34" charset="0"/>
              </a:defRPr>
            </a:lvl1pPr>
          </a:lstStyle>
          <a:p>
            <a:pPr>
              <a:defRPr/>
            </a:pPr>
            <a:fld id="{4B2EE0A5-7B76-428A-9CAD-14EFDF297F34}"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6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2</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r" defTabSz="914400" rtl="1" eaLnBrk="0" fontAlgn="base" latinLnBrk="0" hangingPunct="0">
              <a:lnSpc>
                <a:spcPct val="100000"/>
              </a:lnSpc>
              <a:spcBef>
                <a:spcPct val="30000"/>
              </a:spcBef>
              <a:spcAft>
                <a:spcPct val="0"/>
              </a:spcAft>
              <a:buClrTx/>
              <a:buSzTx/>
              <a:buFontTx/>
              <a:buNone/>
              <a:tabLst/>
              <a:defRPr/>
            </a:pPr>
            <a:r>
              <a:rPr lang="ar-SA" sz="1200" b="1" dirty="0" smtClean="0"/>
              <a:t>عملیات نموذج البیانات</a:t>
            </a:r>
            <a:r>
              <a:rPr lang="en-US" sz="1200" b="1" dirty="0" smtClean="0"/>
              <a:t>:Data Model Operations</a:t>
            </a:r>
            <a:endParaRPr lang="en-US" sz="1200" dirty="0" smtClean="0"/>
          </a:p>
          <a:p>
            <a:pPr marL="0" marR="0" indent="0" algn="just" defTabSz="914400" rtl="1" eaLnBrk="0" fontAlgn="base" latinLnBrk="0" hangingPunct="0">
              <a:lnSpc>
                <a:spcPct val="100000"/>
              </a:lnSpc>
              <a:spcBef>
                <a:spcPct val="30000"/>
              </a:spcBef>
              <a:spcAft>
                <a:spcPct val="0"/>
              </a:spcAft>
              <a:buClrTx/>
              <a:buSzTx/>
              <a:buFontTx/>
              <a:buNone/>
              <a:tabLst/>
              <a:defRPr/>
            </a:pPr>
            <a:endParaRPr lang="ar-SA" sz="1200" dirty="0" smtClean="0"/>
          </a:p>
          <a:p>
            <a:endParaRPr lang="ar-SA" dirty="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4</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lgn="just" rtl="1">
              <a:buFont typeface="+mj-lt"/>
              <a:buAutoNum type="arabicPeriod"/>
            </a:pPr>
            <a:endParaRPr lang="ar-SA" dirty="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12</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4"/>
          <p:cNvSpPr/>
          <p:nvPr/>
        </p:nvSpPr>
        <p:spPr>
          <a:xfrm>
            <a:off x="6682154"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31"/>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Rectangle 47"/>
          <p:cNvSpPr>
            <a:spLocks noChangeArrowheads="1"/>
          </p:cNvSpPr>
          <p:nvPr userDrawn="1"/>
        </p:nvSpPr>
        <p:spPr bwMode="auto">
          <a:xfrm rot="16200000">
            <a:off x="3500437" y="-985837"/>
            <a:ext cx="2143125" cy="9144000"/>
          </a:xfrm>
          <a:prstGeom prst="rect">
            <a:avLst/>
          </a:prstGeom>
          <a:solidFill>
            <a:srgbClr val="677228">
              <a:alpha val="44000"/>
            </a:srgbClr>
          </a:solidFill>
          <a:ln w="9525">
            <a:noFill/>
            <a:miter lim="800000"/>
            <a:headEnd/>
            <a:tailEnd/>
          </a:ln>
          <a:effectLst/>
        </p:spPr>
        <p:txBody>
          <a:bodyPr wrap="none" anchor="ct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4"/>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a:xfrm>
            <a:off x="2215662" y="6376993"/>
            <a:ext cx="527538" cy="365125"/>
          </a:xfrm>
        </p:spPr>
        <p:txBody>
          <a:bodyPr/>
          <a:lstStyle>
            <a:lvl1pPr algn="ctr">
              <a:defRPr/>
            </a:lvl1pPr>
          </a:lstStyle>
          <a:p>
            <a:pPr>
              <a:defRPr/>
            </a:pPr>
            <a:r>
              <a:rPr lang="en-US" smtClean="0"/>
              <a:t>Slide 1- </a:t>
            </a:r>
            <a:fld id="{C2A61F35-9597-49F9-AB25-F1CC0DEA4BE6}" type="slidenum">
              <a:rPr lang="en-US" smtClean="0"/>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a:xfrm>
            <a:off x="2215662" y="6376993"/>
            <a:ext cx="527538" cy="365125"/>
          </a:xfrm>
        </p:spPr>
        <p:txBody>
          <a:bodyPr/>
          <a:lstStyle>
            <a:lvl1pPr>
              <a:defRPr/>
            </a:lvl1pPr>
          </a:lstStyle>
          <a:p>
            <a:pPr>
              <a:defRPr/>
            </a:pPr>
            <a:r>
              <a:rPr lang="en-US" smtClean="0"/>
              <a:t>Slide 1- </a:t>
            </a:r>
            <a:fld id="{C84F66EB-7279-47FA-BA50-FABD96E11D5B}" type="slidenum">
              <a:rPr lang="en-US" smtClean="0"/>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5"/>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3"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r>
              <a:rPr lang="en-US" smtClean="0"/>
              <a:t>Slide 1- </a:t>
            </a:r>
            <a:fld id="{D4216305-3491-4269-B1EB-7F825E67474A}" type="slidenum">
              <a:rPr lang="en-US" smtClean="0"/>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r>
              <a:rPr lang="en-US" smtClean="0"/>
              <a:t>Slide 1- </a:t>
            </a:r>
            <a:fld id="{A9C7BBD8-5AED-43BC-810E-4711E11127FF}" type="slidenum">
              <a:rPr lang="en-US" smtClean="0"/>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r>
              <a:rPr lang="en-US" smtClean="0"/>
              <a:t>Slide 1- </a:t>
            </a:r>
            <a:fld id="{6FBBA540-53D9-488E-9396-EBD120127B81}" type="slidenum">
              <a:rPr lang="en-US" smtClean="0"/>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r>
              <a:rPr lang="en-US" smtClean="0"/>
              <a:t>Slide 1- </a:t>
            </a:r>
            <a:fld id="{10629452-3ED1-4620-A6A1-41C83A7C66B6}" type="slidenum">
              <a:rPr lang="en-US" smtClean="0"/>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r>
              <a:rPr lang="en-US" smtClean="0"/>
              <a:t>Slide 1- </a:t>
            </a:r>
            <a:fld id="{9EFF1AF4-159F-497D-BE1E-28B2D99A5DB2}" type="slidenum">
              <a:rPr lang="en-US" smtClean="0"/>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r>
              <a:rPr lang="en-US" smtClean="0"/>
              <a:t>Slide 1- </a:t>
            </a:r>
            <a:fld id="{ACF41A48-0758-4796-BBC8-A80940FD184C}" type="slidenum">
              <a:rPr lang="en-US" smtClean="0"/>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r>
              <a:rPr lang="en-US" smtClean="0"/>
              <a:t>Slide 1- </a:t>
            </a:r>
            <a:fld id="{8A25A6C7-8E8A-4E42-AFD7-A0AB530E3D09}" type="slidenum">
              <a:rPr lang="en-US" smtClean="0"/>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4"/>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44"/>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r>
              <a:rPr lang="en-US" smtClean="0"/>
              <a:t>Slide 1- </a:t>
            </a:r>
            <a:fld id="{A51A0C18-3E46-4290-8861-A7574D4FAC28}" type="slidenum">
              <a:rPr lang="en-US" smtClean="0"/>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2" name="Group 7"/>
          <p:cNvGrpSpPr>
            <a:grpSpLocks/>
          </p:cNvGrpSpPr>
          <p:nvPr/>
        </p:nvGrpSpPr>
        <p:grpSpPr bwMode="auto">
          <a:xfrm>
            <a:off x="7948248" y="5791200"/>
            <a:ext cx="868974"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5"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6376993"/>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r>
              <a:rPr lang="en-US" smtClean="0"/>
              <a:t>Slide 1- </a:t>
            </a:r>
            <a:fld id="{43BFD7A2-9E8D-4ADD-84A3-1FD771BE2818}" type="slidenum">
              <a:rPr lang="en-US" smtClean="0"/>
              <a:pPr>
                <a:defRPr/>
              </a:pPr>
              <a:t>‹#›</a:t>
            </a:fld>
            <a:endParaRPr lang="en-CA"/>
          </a:p>
        </p:txBody>
      </p:sp>
      <p:grpSp>
        <p:nvGrpSpPr>
          <p:cNvPr id="10" name="Group 45"/>
          <p:cNvGrpSpPr>
            <a:grpSpLocks/>
          </p:cNvGrpSpPr>
          <p:nvPr userDrawn="1"/>
        </p:nvGrpSpPr>
        <p:grpSpPr bwMode="auto">
          <a:xfrm>
            <a:off x="8936038" y="1449388"/>
            <a:ext cx="207962" cy="5408612"/>
            <a:chOff x="5606" y="889"/>
            <a:chExt cx="154" cy="3431"/>
          </a:xfrm>
        </p:grpSpPr>
        <p:sp>
          <p:nvSpPr>
            <p:cNvPr id="12" name="Rectangle 38"/>
            <p:cNvSpPr>
              <a:spLocks noChangeArrowheads="1"/>
            </p:cNvSpPr>
            <p:nvPr userDrawn="1"/>
          </p:nvSpPr>
          <p:spPr bwMode="gray">
            <a:xfrm flipH="1">
              <a:off x="5685" y="889"/>
              <a:ext cx="75" cy="3431"/>
            </a:xfrm>
            <a:prstGeom prst="rect">
              <a:avLst/>
            </a:prstGeom>
            <a:solidFill>
              <a:srgbClr val="677228"/>
            </a:solidFill>
            <a:ln w="9525">
              <a:noFill/>
              <a:miter lim="800000"/>
              <a:headEnd/>
              <a:tailEnd/>
            </a:ln>
            <a:effectLst/>
          </p:spPr>
          <p:txBody>
            <a:bodyPr wrap="none" anchor="ctr"/>
            <a:lstStyle/>
            <a:p>
              <a:pPr algn="ctr">
                <a:defRPr/>
              </a:pPr>
              <a:endParaRPr kumimoji="1" lang="en-US" sz="3200">
                <a:latin typeface="Tahoma" pitchFamily="34" charset="0"/>
              </a:endParaRPr>
            </a:p>
          </p:txBody>
        </p:sp>
        <p:grpSp>
          <p:nvGrpSpPr>
            <p:cNvPr id="13" name="Group 44"/>
            <p:cNvGrpSpPr>
              <a:grpSpLocks/>
            </p:cNvGrpSpPr>
            <p:nvPr userDrawn="1"/>
          </p:nvGrpSpPr>
          <p:grpSpPr bwMode="auto">
            <a:xfrm>
              <a:off x="5606" y="889"/>
              <a:ext cx="106" cy="3431"/>
              <a:chOff x="5606" y="889"/>
              <a:chExt cx="106" cy="3431"/>
            </a:xfrm>
          </p:grpSpPr>
          <p:sp>
            <p:nvSpPr>
              <p:cNvPr id="14" name="Rectangle 43"/>
              <p:cNvSpPr>
                <a:spLocks noChangeArrowheads="1"/>
              </p:cNvSpPr>
              <p:nvPr userDrawn="1"/>
            </p:nvSpPr>
            <p:spPr bwMode="gray">
              <a:xfrm rot="10800000" flipH="1">
                <a:off x="5606" y="889"/>
                <a:ext cx="58" cy="3431"/>
              </a:xfrm>
              <a:prstGeom prst="rect">
                <a:avLst/>
              </a:prstGeom>
              <a:solidFill>
                <a:schemeClr val="tx2"/>
              </a:solidFill>
              <a:ln w="9525">
                <a:noFill/>
                <a:miter lim="800000"/>
                <a:headEnd/>
                <a:tailEnd/>
              </a:ln>
              <a:effectLst/>
            </p:spPr>
            <p:txBody>
              <a:bodyPr rot="10800000" wrap="none" anchor="ctr"/>
              <a:lstStyle/>
              <a:p>
                <a:pPr algn="ctr">
                  <a:defRPr/>
                </a:pPr>
                <a:endParaRPr kumimoji="1" lang="en-US" sz="3200">
                  <a:latin typeface="Tahoma" pitchFamily="34" charset="0"/>
                </a:endParaRPr>
              </a:p>
            </p:txBody>
          </p:sp>
          <p:sp>
            <p:nvSpPr>
              <p:cNvPr id="15" name="Rectangle 32"/>
              <p:cNvSpPr>
                <a:spLocks noChangeArrowheads="1"/>
              </p:cNvSpPr>
              <p:nvPr userDrawn="1"/>
            </p:nvSpPr>
            <p:spPr bwMode="gray">
              <a:xfrm rot="10800000" flipH="1">
                <a:off x="5654" y="889"/>
                <a:ext cx="58" cy="3431"/>
              </a:xfrm>
              <a:prstGeom prst="rect">
                <a:avLst/>
              </a:prstGeom>
              <a:solidFill>
                <a:srgbClr val="990033"/>
              </a:solidFill>
              <a:ln w="9525">
                <a:noFill/>
                <a:miter lim="800000"/>
                <a:headEnd/>
                <a:tailEnd/>
              </a:ln>
              <a:effectLst/>
            </p:spPr>
            <p:txBody>
              <a:bodyPr rot="10800000" wrap="none" anchor="ctr"/>
              <a:lstStyle/>
              <a:p>
                <a:pPr algn="ctr">
                  <a:defRPr/>
                </a:pPr>
                <a:endParaRPr kumimoji="1" lang="en-US" sz="3200">
                  <a:latin typeface="Tahoma" pitchFamily="34" charset="0"/>
                </a:endParaRPr>
              </a:p>
            </p:txBody>
          </p:sp>
        </p:grpSp>
      </p:grpSp>
      <p:sp>
        <p:nvSpPr>
          <p:cNvPr id="16" name="Rectangle 37"/>
          <p:cNvSpPr>
            <a:spLocks noChangeArrowheads="1"/>
          </p:cNvSpPr>
          <p:nvPr userDrawn="1"/>
        </p:nvSpPr>
        <p:spPr bwMode="gray">
          <a:xfrm rot="16200000">
            <a:off x="3845719" y="-3845719"/>
            <a:ext cx="1449388" cy="9140825"/>
          </a:xfrm>
          <a:prstGeom prst="rect">
            <a:avLst/>
          </a:prstGeom>
          <a:solidFill>
            <a:srgbClr val="677228">
              <a:alpha val="36000"/>
            </a:srgbClr>
          </a:solidFill>
          <a:ln w="9525">
            <a:noFill/>
            <a:miter lim="800000"/>
            <a:headEnd/>
            <a:tailEnd/>
          </a:ln>
          <a:effectLst/>
        </p:spPr>
        <p:txBody>
          <a:bodyPr vert="eaVert" wrap="none" anchor="ctr"/>
          <a:lstStyle/>
          <a:p>
            <a:pPr algn="ctr">
              <a:defRPr/>
            </a:pPr>
            <a:endParaRPr kumimoji="1" lang="en-US" sz="3200">
              <a:latin typeface="Tahoma" pitchFamily="34" charset="0"/>
            </a:endParaRP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dissolve/>
  </p:transition>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5"/>
            <a:ext cx="7772400" cy="1470025"/>
          </a:xfrm>
        </p:spPr>
        <p:txBody>
          <a:bodyPr/>
          <a:lstStyle/>
          <a:p>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fontAlgn="auto">
              <a:spcAft>
                <a:spcPts val="0"/>
              </a:spcAft>
              <a:defRPr/>
            </a:pPr>
            <a:endParaRPr lang="en-US" dirty="0" smtClean="0">
              <a:cs typeface="+mn-cs"/>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572000" y="4648200"/>
            <a:ext cx="4260850" cy="1352550"/>
          </a:xfrm>
          <a:prstGeom prst="rect">
            <a:avLst/>
          </a:prstGeom>
          <a:noFill/>
          <a:ln w="9525">
            <a:noFill/>
            <a:miter lim="800000"/>
            <a:headEnd/>
            <a:tailEnd/>
          </a:ln>
        </p:spPr>
        <p:txBody>
          <a:bodyPr/>
          <a:lstStyle/>
          <a:p>
            <a:pPr algn="ctr">
              <a:spcBef>
                <a:spcPct val="20000"/>
              </a:spcBef>
              <a:buFont typeface="Arial" pitchFamily="34" charset="0"/>
              <a:buNone/>
            </a:pPr>
            <a:r>
              <a:rPr lang="ar-EG" sz="2600" dirty="0" smtClean="0">
                <a:solidFill>
                  <a:srgbClr val="898989"/>
                </a:solidFill>
                <a:latin typeface="Calibri" pitchFamily="34" charset="0"/>
              </a:rPr>
              <a:t>كلية </a:t>
            </a:r>
            <a:r>
              <a:rPr lang="ar-SA" sz="2600" dirty="0">
                <a:solidFill>
                  <a:srgbClr val="898989"/>
                </a:solidFill>
                <a:latin typeface="Calibri" pitchFamily="34" charset="0"/>
              </a:rPr>
              <a:t>علوم الحاسب وتقنية المعلومات</a:t>
            </a:r>
            <a:r>
              <a:rPr lang="ar-EG" sz="2600" dirty="0">
                <a:solidFill>
                  <a:srgbClr val="898989"/>
                </a:solidFill>
                <a:latin typeface="Calibri" pitchFamily="34" charset="0"/>
              </a:rPr>
              <a:t> قسم </a:t>
            </a:r>
            <a:r>
              <a:rPr lang="ar-SA" sz="2600" dirty="0">
                <a:solidFill>
                  <a:srgbClr val="898989"/>
                </a:solidFill>
                <a:latin typeface="Calibri" pitchFamily="34" charset="0"/>
              </a:rPr>
              <a:t>نظم المعلومات</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5994400" y="1981200"/>
            <a:ext cx="2400300" cy="2524125"/>
            <a:chOff x="5210750" y="1066800"/>
            <a:chExt cx="2976900" cy="3130677"/>
          </a:xfrm>
        </p:grpSpPr>
        <p:sp>
          <p:nvSpPr>
            <p:cNvPr id="9" name="Oval 8"/>
            <p:cNvSpPr/>
            <p:nvPr/>
          </p:nvSpPr>
          <p:spPr>
            <a:xfrm>
              <a:off x="5321006" y="1143591"/>
              <a:ext cx="2768202"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925"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275" y="2895600"/>
            <a:ext cx="4706938" cy="1470025"/>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rtl="1">
              <a:lnSpc>
                <a:spcPct val="80000"/>
              </a:lnSpc>
            </a:pPr>
            <a:r>
              <a:rPr lang="ar-SA" sz="2800" b="1" dirty="0" smtClean="0">
                <a:solidFill>
                  <a:srgbClr val="376092"/>
                </a:solidFill>
                <a:latin typeface="AYM Wadiy S_U normal."/>
                <a:cs typeface="Times New Roman" pitchFamily="18" charset="0"/>
              </a:rPr>
              <a:t>قواعد البيانات</a:t>
            </a:r>
            <a:r>
              <a:rPr lang="en-US" b="1" dirty="0" smtClean="0">
                <a:solidFill>
                  <a:srgbClr val="376092"/>
                </a:solidFill>
                <a:latin typeface="AYM Wadiy S_U normal."/>
                <a:cs typeface="Times New Roman" pitchFamily="18" charset="0"/>
              </a:rPr>
              <a:t>0902-743)</a:t>
            </a:r>
            <a:r>
              <a:rPr lang="ar-SA" b="1" dirty="0" smtClean="0">
                <a:solidFill>
                  <a:srgbClr val="376092"/>
                </a:solidFill>
                <a:latin typeface="AYM Wadiy S_U normal."/>
                <a:cs typeface="Times New Roman" pitchFamily="18" charset="0"/>
              </a:rPr>
              <a:t>)</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EG" sz="2200" b="1" dirty="0" err="1" smtClean="0">
                <a:solidFill>
                  <a:srgbClr val="7F7F7F"/>
                </a:solidFill>
                <a:latin typeface="Calibri" pitchFamily="34" charset="0"/>
                <a:cs typeface="Times New Roman" pitchFamily="18" charset="0"/>
              </a:rPr>
              <a:t>ا</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2</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smtClean="0">
                <a:solidFill>
                  <a:srgbClr val="7F7F7F"/>
                </a:solidFill>
                <a:latin typeface="Calibri" pitchFamily="34" charset="0"/>
                <a:cs typeface="Times New Roman" pitchFamily="18" charset="0"/>
              </a:rPr>
              <a:t>3هـ</a:t>
            </a:r>
            <a:endParaRPr lang="en-US" sz="1700" b="1" dirty="0">
              <a:solidFill>
                <a:srgbClr val="7F7F7F"/>
              </a:solidFill>
              <a:latin typeface="Calibri" pitchFamily="34" charset="0"/>
            </a:endParaRPr>
          </a:p>
        </p:txBody>
      </p:sp>
      <p:sp>
        <p:nvSpPr>
          <p:cNvPr id="5131" name="Slide Number Placeholder 10"/>
          <p:cNvSpPr txBox="1">
            <a:spLocks/>
          </p:cNvSpPr>
          <p:nvPr/>
        </p:nvSpPr>
        <p:spPr bwMode="auto">
          <a:xfrm>
            <a:off x="352425" y="6405563"/>
            <a:ext cx="2133600" cy="365125"/>
          </a:xfrm>
          <a:prstGeom prst="rect">
            <a:avLst/>
          </a:prstGeom>
          <a:noFill/>
          <a:ln w="9525">
            <a:noFill/>
            <a:miter lim="800000"/>
            <a:headEnd/>
            <a:tailEnd/>
          </a:ln>
        </p:spPr>
        <p:txBody>
          <a:bodyPr anchor="ctr"/>
          <a:lstStyle/>
          <a:p>
            <a:pPr rtl="0"/>
            <a:fld id="{F87F2032-2F04-4437-8AC1-55CBA6774C85}"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b="1" dirty="0" smtClean="0"/>
              <a:t>محاضرة رقم 2</a:t>
            </a:r>
            <a:endParaRPr lang="ar-SA" b="1" dirty="0"/>
          </a:p>
        </p:txBody>
      </p:sp>
      <p:sp>
        <p:nvSpPr>
          <p:cNvPr id="3" name="Subtitle 2"/>
          <p:cNvSpPr>
            <a:spLocks noGrp="1"/>
          </p:cNvSpPr>
          <p:nvPr>
            <p:ph type="subTitle" idx="1"/>
          </p:nvPr>
        </p:nvSpPr>
        <p:spPr/>
        <p:txBody>
          <a:bodyPr/>
          <a:lstStyle/>
          <a:p>
            <a:r>
              <a:rPr lang="ar-SA" b="1" dirty="0" smtClean="0"/>
              <a:t>مفاهيم ومعمارية نظم قواعد البيانات</a:t>
            </a:r>
            <a:endParaRPr lang="ar-SA" dirty="0"/>
          </a:p>
        </p:txBody>
      </p:sp>
      <p:sp>
        <p:nvSpPr>
          <p:cNvPr id="5" name="Slide Number Placeholder 4"/>
          <p:cNvSpPr txBox="1">
            <a:spLocks/>
          </p:cNvSpPr>
          <p:nvPr/>
        </p:nvSpPr>
        <p:spPr>
          <a:xfrm>
            <a:off x="2253762" y="6376993"/>
            <a:ext cx="527538" cy="3651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smtClean="0">
                <a:ln>
                  <a:noFill/>
                </a:ln>
                <a:solidFill>
                  <a:schemeClr val="tx1"/>
                </a:solidFill>
                <a:effectLst/>
                <a:uLnTx/>
                <a:uFillTx/>
                <a:latin typeface="Arial" charset="0"/>
                <a:ea typeface="+mn-ea"/>
                <a:cs typeface="+mn-cs"/>
              </a:rPr>
              <a:t>Slide 1- </a:t>
            </a:r>
            <a:fld id="{C2A61F35-9597-49F9-AB25-F1CC0DEA4BE6}" type="slidenum">
              <a:rPr kumimoji="0" lang="en-US" sz="1100" b="0" i="0" u="none" strike="noStrike" kern="1200" cap="none" spc="0" normalizeH="0" baseline="0" noProof="0" smtClean="0">
                <a:ln>
                  <a:noFill/>
                </a:ln>
                <a:solidFill>
                  <a:schemeClr val="tx1"/>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a:t>
            </a:fld>
            <a:endParaRPr kumimoji="0" lang="en-CA" sz="1100" b="0" i="0" u="none" strike="noStrike" kern="1200" cap="none" spc="0" normalizeH="0" baseline="0" noProof="0" dirty="0">
              <a:ln>
                <a:noFill/>
              </a:ln>
              <a:solidFill>
                <a:schemeClr val="tx1"/>
              </a:solidFill>
              <a:effectLst/>
              <a:uLnTx/>
              <a:uFillTx/>
              <a:latin typeface="Arial" charset="0"/>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في هذ المحاضرة</a:t>
            </a:r>
            <a:endParaRPr lang="ar-SA" b="1" dirty="0"/>
          </a:p>
        </p:txBody>
      </p:sp>
      <p:sp>
        <p:nvSpPr>
          <p:cNvPr id="3" name="Content Placeholder 2"/>
          <p:cNvSpPr>
            <a:spLocks noGrp="1"/>
          </p:cNvSpPr>
          <p:nvPr>
            <p:ph idx="1"/>
          </p:nvPr>
        </p:nvSpPr>
        <p:spPr>
          <a:xfrm>
            <a:off x="457200" y="1600205"/>
            <a:ext cx="7696200" cy="4525963"/>
          </a:xfrm>
        </p:spPr>
        <p:txBody>
          <a:bodyPr>
            <a:normAutofit/>
          </a:bodyPr>
          <a:lstStyle/>
          <a:p>
            <a:pPr lvl="0">
              <a:buFont typeface="Wingdings" pitchFamily="2" charset="2"/>
              <a:buChar char="q"/>
            </a:pPr>
            <a:r>
              <a:rPr lang="ar-SA" sz="2800" b="1" dirty="0" smtClean="0"/>
              <a:t>نموذج البيانات</a:t>
            </a:r>
          </a:p>
          <a:p>
            <a:pPr lvl="0">
              <a:buFont typeface="Wingdings" pitchFamily="2" charset="2"/>
              <a:buChar char="q"/>
            </a:pPr>
            <a:r>
              <a:rPr lang="ar-SA" sz="2800" b="1" dirty="0" smtClean="0"/>
              <a:t>تصنيفات نماذج البيانات</a:t>
            </a:r>
            <a:endParaRPr lang="en-US" sz="2800" b="1" dirty="0" smtClean="0"/>
          </a:p>
          <a:p>
            <a:pPr lvl="0">
              <a:buFont typeface="Wingdings" pitchFamily="2" charset="2"/>
              <a:buChar char="q"/>
            </a:pPr>
            <a:r>
              <a:rPr lang="ar-SA" sz="2800" b="1" dirty="0" smtClean="0"/>
              <a:t>مخطط قواعد البيانات</a:t>
            </a:r>
            <a:endParaRPr lang="en-US" sz="2800" b="1" dirty="0" smtClean="0"/>
          </a:p>
          <a:p>
            <a:pPr lvl="0">
              <a:buFont typeface="Wingdings" pitchFamily="2" charset="2"/>
              <a:buChar char="q"/>
            </a:pPr>
            <a:r>
              <a:rPr lang="ar-SA" sz="2800" b="1" dirty="0" smtClean="0"/>
              <a:t>مثيل (أو تفاصيل ) قواعد البيانات</a:t>
            </a:r>
            <a:endParaRPr lang="en-US" sz="2800" b="1" dirty="0" smtClean="0"/>
          </a:p>
          <a:p>
            <a:pPr lvl="0">
              <a:buFont typeface="Wingdings" pitchFamily="2" charset="2"/>
              <a:buChar char="q"/>
            </a:pPr>
            <a:r>
              <a:rPr lang="ar-SA" sz="2800" b="1" dirty="0" smtClean="0"/>
              <a:t>المعماریة الثلاثیة لمخطط قاعدة البیانات</a:t>
            </a:r>
            <a:r>
              <a:rPr lang="en-US" sz="2800" b="1" dirty="0" smtClean="0"/>
              <a:t> )</a:t>
            </a:r>
            <a:r>
              <a:rPr lang="ar-SA" sz="2800" b="1" dirty="0" smtClean="0"/>
              <a:t>معماریة الإسكیما)</a:t>
            </a:r>
            <a:endParaRPr lang="en-US" sz="2800" b="1" dirty="0" smtClean="0"/>
          </a:p>
          <a:p>
            <a:pPr lvl="0">
              <a:buFont typeface="Wingdings" pitchFamily="2" charset="2"/>
              <a:buChar char="q"/>
            </a:pPr>
            <a:r>
              <a:rPr lang="ar-SA" sz="2800" b="1" dirty="0" smtClean="0"/>
              <a:t>إستقلالية البيانات</a:t>
            </a:r>
            <a:endParaRPr lang="en-US" sz="2800" b="1" dirty="0" smtClean="0"/>
          </a:p>
          <a:p>
            <a:pPr lvl="0">
              <a:buFont typeface="Wingdings" pitchFamily="2" charset="2"/>
              <a:buChar char="q"/>
            </a:pPr>
            <a:r>
              <a:rPr lang="ar-SA" sz="2800" b="1" dirty="0" smtClean="0"/>
              <a:t>لغات قواعد البيانات</a:t>
            </a:r>
          </a:p>
          <a:p>
            <a:pPr lvl="0">
              <a:buFont typeface="Wingdings" pitchFamily="2" charset="2"/>
              <a:buChar char="q"/>
            </a:pPr>
            <a:r>
              <a:rPr lang="ar-SA" sz="2800" b="1" dirty="0" smtClean="0"/>
              <a:t>واجهة التطبيق في نظم إدارة قواعد البيانات</a:t>
            </a:r>
            <a:endParaRPr lang="en-US" sz="2800" b="1" dirty="0" smtClean="0"/>
          </a:p>
        </p:txBody>
      </p:sp>
      <p:sp>
        <p:nvSpPr>
          <p:cNvPr id="5" name="Slide Number Placeholder 4"/>
          <p:cNvSpPr>
            <a:spLocks noGrp="1"/>
          </p:cNvSpPr>
          <p:nvPr>
            <p:ph type="sldNum" sz="quarter" idx="10"/>
          </p:nvPr>
        </p:nvSpPr>
        <p:spPr/>
        <p:txBody>
          <a:bodyPr/>
          <a:lstStyle/>
          <a:p>
            <a:pPr>
              <a:defRPr/>
            </a:pPr>
            <a:r>
              <a:rPr lang="en-US" dirty="0" smtClean="0"/>
              <a:t>Slide 1- </a:t>
            </a:r>
            <a:fld id="{C2A61F35-9597-49F9-AB25-F1CC0DEA4BE6}" type="slidenum">
              <a:rPr lang="en-US" smtClean="0"/>
              <a:pPr>
                <a:defRPr/>
              </a:pPr>
              <a:t>3</a:t>
            </a:fld>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نموذج البيانات</a:t>
            </a:r>
            <a:endParaRPr lang="en-US" b="1" dirty="0" smtClean="0"/>
          </a:p>
        </p:txBody>
      </p:sp>
      <p:sp>
        <p:nvSpPr>
          <p:cNvPr id="3" name="Content Placeholder 2"/>
          <p:cNvSpPr>
            <a:spLocks noGrp="1"/>
          </p:cNvSpPr>
          <p:nvPr>
            <p:ph idx="1"/>
          </p:nvPr>
        </p:nvSpPr>
        <p:spPr>
          <a:xfrm>
            <a:off x="0" y="1600205"/>
            <a:ext cx="9144000" cy="4525963"/>
          </a:xfrm>
        </p:spPr>
        <p:txBody>
          <a:bodyPr>
            <a:normAutofit fontScale="92500" lnSpcReduction="10000"/>
          </a:bodyPr>
          <a:lstStyle/>
          <a:p>
            <a:pPr lvl="0" algn="just">
              <a:buFont typeface="Wingdings" pitchFamily="2" charset="2"/>
              <a:buChar char="q"/>
            </a:pPr>
            <a:r>
              <a:rPr lang="ar-SA" sz="2800" b="1" dirty="0" smtClean="0"/>
              <a:t>نموذج البیانات</a:t>
            </a:r>
            <a:r>
              <a:rPr lang="en-US" sz="2800" b="1" dirty="0" smtClean="0"/>
              <a:t>:Data Model</a:t>
            </a:r>
            <a:r>
              <a:rPr lang="ar-SA" sz="2800" dirty="0" smtClean="0"/>
              <a:t>ھو مجموعة من المفاھیم التي تقوم بوصف بنیة قاعدة البیانات والشروط أو القیود التي تسیر قاعدة البیانات وفقھا.</a:t>
            </a:r>
          </a:p>
          <a:p>
            <a:pPr lvl="0" algn="just">
              <a:buFont typeface="Wingdings" pitchFamily="2" charset="2"/>
              <a:buChar char="q"/>
            </a:pPr>
            <a:r>
              <a:rPr lang="ar-SA" sz="2800" dirty="0" smtClean="0"/>
              <a:t>بنیة البیانات وشروطھا ھي بعض التفاصیل المتعلقة بطبیعة تلك البیانات، فمثلا جدول بیانات الموظف في قاعدة بیانات موظفین توصف بنیته </a:t>
            </a:r>
            <a:r>
              <a:rPr lang="en-US" sz="2800" dirty="0" smtClean="0"/>
              <a:t>structure</a:t>
            </a:r>
            <a:r>
              <a:rPr lang="ar-SA" sz="2800" dirty="0" smtClean="0"/>
              <a:t> بأنھ یتكون من الاسم وتاریخ المیلاد وغیرھا من الحقول، أما شروطھ أو القیود</a:t>
            </a:r>
            <a:r>
              <a:rPr lang="en-US" sz="2800" dirty="0" smtClean="0"/>
              <a:t>constraints</a:t>
            </a:r>
            <a:r>
              <a:rPr lang="ar-SA" sz="2800" dirty="0" smtClean="0"/>
              <a:t> فقد تكون مثلا أن لا یزید الاسم عن ٥٠ حرفا، وان لا یقل تاریخ المیلاد عن ١٩٨٠ </a:t>
            </a:r>
            <a:r>
              <a:rPr lang="ar-SA" sz="2800" dirty="0" err="1" smtClean="0"/>
              <a:t>م</a:t>
            </a:r>
            <a:r>
              <a:rPr lang="ar-SA" sz="2800" dirty="0" smtClean="0"/>
              <a:t>، على سبیل المثال،</a:t>
            </a:r>
            <a:r>
              <a:rPr lang="ar-SA" sz="2400" dirty="0" smtClean="0"/>
              <a:t> وغیرھا من القیود التي تطبق على بنیة قاعدة البیانات.</a:t>
            </a:r>
            <a:endParaRPr lang="ar-SA" sz="2800" dirty="0" smtClean="0"/>
          </a:p>
          <a:p>
            <a:pPr lvl="0" algn="just">
              <a:buFont typeface="Wingdings" pitchFamily="2" charset="2"/>
              <a:buChar char="q"/>
            </a:pPr>
            <a:r>
              <a:rPr lang="ar-SA" sz="2800" b="1" dirty="0" smtClean="0"/>
              <a:t>عملیات نموذج البیانات</a:t>
            </a:r>
            <a:r>
              <a:rPr lang="en-US" sz="2800" b="1" dirty="0" smtClean="0"/>
              <a:t>:Data Model Operations</a:t>
            </a:r>
            <a:r>
              <a:rPr lang="ar-SA" sz="2800" dirty="0" smtClean="0"/>
              <a:t>ھي العملیات التي تحدد آلیة استرجاع البیانات وتحدیثھا من قاعدة البیانات، وذلك بالرجوع إلى مفھوم النموذج التي تسیر وفقه، وتشمل ھذه العملیات نوعین ھما العملیات الاساسیة</a:t>
            </a:r>
            <a:r>
              <a:rPr lang="en-US" sz="2800" dirty="0" smtClean="0"/>
              <a:t>basic operations</a:t>
            </a:r>
            <a:r>
              <a:rPr lang="ar-SA" sz="2800" dirty="0" smtClean="0"/>
              <a:t>التي تعرف من ضمن النموذج، والعملیات التي یعرفھا المستخدم.</a:t>
            </a:r>
          </a:p>
        </p:txBody>
      </p:sp>
      <p:sp>
        <p:nvSpPr>
          <p:cNvPr id="5" name="Slide Number Placeholder 4"/>
          <p:cNvSpPr>
            <a:spLocks noGrp="1"/>
          </p:cNvSpPr>
          <p:nvPr>
            <p:ph type="sldNum" sz="quarter" idx="10"/>
          </p:nvPr>
        </p:nvSpPr>
        <p:spPr/>
        <p:txBody>
          <a:bodyPr/>
          <a:lstStyle/>
          <a:p>
            <a:pPr>
              <a:defRPr/>
            </a:pPr>
            <a:r>
              <a:rPr lang="en-US" dirty="0" smtClean="0"/>
              <a:t>Slide 1- </a:t>
            </a:r>
            <a:fld id="{C2A61F35-9597-49F9-AB25-F1CC0DEA4BE6}" type="slidenum">
              <a:rPr lang="en-US" smtClean="0"/>
              <a:pPr>
                <a:defRPr/>
              </a:pPr>
              <a:t>4</a:t>
            </a:fld>
            <a:endParaRPr lang="en-C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تصنيفات نماذج البيانات</a:t>
            </a:r>
            <a:endParaRPr lang="ar-SA" dirty="0"/>
          </a:p>
        </p:txBody>
      </p:sp>
      <p:sp>
        <p:nvSpPr>
          <p:cNvPr id="3" name="Content Placeholder 2"/>
          <p:cNvSpPr>
            <a:spLocks noGrp="1"/>
          </p:cNvSpPr>
          <p:nvPr>
            <p:ph idx="1"/>
          </p:nvPr>
        </p:nvSpPr>
        <p:spPr/>
        <p:txBody>
          <a:bodyPr>
            <a:normAutofit/>
          </a:bodyPr>
          <a:lstStyle/>
          <a:p>
            <a:pPr marL="609600" indent="-609600">
              <a:lnSpc>
                <a:spcPct val="90000"/>
              </a:lnSpc>
              <a:buClr>
                <a:schemeClr val="tx1"/>
              </a:buClr>
              <a:defRPr/>
            </a:pPr>
            <a:r>
              <a:rPr lang="ar-SA" dirty="0" smtClean="0"/>
              <a:t>يوجد العديد من نماذج البيانات التي تم اقتراحها ويمكن أن نصنفها حسب نوع بناء البيانات </a:t>
            </a:r>
            <a:r>
              <a:rPr lang="ar-SA" dirty="0" err="1" smtClean="0"/>
              <a:t>الي</a:t>
            </a:r>
            <a:r>
              <a:rPr lang="ar-SA" dirty="0" smtClean="0"/>
              <a:t> هذه الأصناف الثلاثة:</a:t>
            </a:r>
          </a:p>
          <a:p>
            <a:pPr marL="457200" indent="-457200" algn="just">
              <a:buAutoNum type="arabicPeriod"/>
            </a:pPr>
            <a:r>
              <a:rPr lang="ar-SA" sz="2400" b="1" dirty="0" smtClean="0"/>
              <a:t>نماذج البیانات الأولیة (أو المفاھیمیة)</a:t>
            </a:r>
            <a:r>
              <a:rPr lang="en-US" sz="2400" b="1" dirty="0" smtClean="0"/>
              <a:t> Conceptual data models</a:t>
            </a:r>
            <a:r>
              <a:rPr lang="ar-SA" sz="2400" b="1" dirty="0" smtClean="0"/>
              <a:t>:</a:t>
            </a:r>
            <a:r>
              <a:rPr lang="ar-SA" sz="2400" dirty="0" smtClean="0"/>
              <a:t> تقدم ھذه النماذج مفاھیما قریبة من طریقة المستخدم في استقبال البیانات، ولذلك یسمى نموذج البیانات من ھذا النوع بنموذج المستوى الأعلى، أي المستوى الذي یفھمه المستخدم، في ھذا النموذج یتم تقدیم توصیف لقاعدة البیانات بحسب رؤیة المستخدم وشروطه وعملیاته.</a:t>
            </a:r>
          </a:p>
          <a:p>
            <a:pPr marL="457200" indent="-457200" algn="just">
              <a:buFont typeface="+mj-lt"/>
              <a:buAutoNum type="arabicPeriod"/>
            </a:pPr>
            <a:r>
              <a:rPr lang="ar-SA" sz="2400" b="1" dirty="0" smtClean="0"/>
              <a:t>نماذج البیانات المادیة (أو الفیزیائیة)</a:t>
            </a:r>
            <a:r>
              <a:rPr lang="en-US" sz="2400" b="1" dirty="0" smtClean="0"/>
              <a:t> Physical data models </a:t>
            </a:r>
            <a:r>
              <a:rPr lang="ar-SA" sz="2400" b="1" dirty="0" smtClean="0"/>
              <a:t>:</a:t>
            </a:r>
            <a:r>
              <a:rPr lang="ar-SA" sz="2400" dirty="0" smtClean="0"/>
              <a:t> تقدم ھذه النماذج مفاھیما تصف تفاصیل تخزین البیانات في الحاسوب بصورتھا المادیة، ولذلك فھي تسمى أیضا بنماذج البیانات منخفضة المستوى، أي المستوى الذي یفھمه الحاسوب، ویحتوي على توصیفات قاعدة البیانات القریبة من لغة الآلة.</a:t>
            </a:r>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5</a:t>
            </a:fld>
            <a:endParaRPr lang="en-C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تصنيفات نماذج البيانات</a:t>
            </a:r>
            <a:endParaRPr lang="ar-SA" dirty="0"/>
          </a:p>
        </p:txBody>
      </p:sp>
      <p:sp>
        <p:nvSpPr>
          <p:cNvPr id="3" name="Content Placeholder 2"/>
          <p:cNvSpPr>
            <a:spLocks noGrp="1"/>
          </p:cNvSpPr>
          <p:nvPr>
            <p:ph idx="1"/>
          </p:nvPr>
        </p:nvSpPr>
        <p:spPr/>
        <p:txBody>
          <a:bodyPr/>
          <a:lstStyle/>
          <a:p>
            <a:pPr marL="457200" indent="-457200">
              <a:buFont typeface="+mj-lt"/>
              <a:buAutoNum type="arabicPeriod" startAt="3"/>
            </a:pPr>
            <a:r>
              <a:rPr lang="ar-SA" sz="2400" b="1" dirty="0" smtClean="0"/>
              <a:t>نماذج البیانات التنفیذیة (أو التمثیلیة)</a:t>
            </a:r>
          </a:p>
          <a:p>
            <a:pPr marL="457200" indent="-457200" algn="l" rtl="0"/>
            <a:r>
              <a:rPr lang="en-US" sz="2400" b="1" dirty="0" smtClean="0"/>
              <a:t> Implementation (representational) data models:</a:t>
            </a:r>
          </a:p>
          <a:p>
            <a:pPr indent="19050" algn="just"/>
            <a:r>
              <a:rPr lang="ar-SA" sz="2400" dirty="0" smtClean="0"/>
              <a:t>تقدم ھذه النماذج المفاھیم المتوسطة، والتي تقع بین النموذجین أعلاه، وذلك بعمل توازن بین رؤیة المستخدم التي في النموذج الأولي وبین تفاصیل تخزین البیانات في الحاسوب (النموذج المادي)، وھذه ھي مھمة مصمم قاعدة البیانات في تحویل النموذج الأولي إلى نموذج مادي</a:t>
            </a:r>
            <a:endParaRPr lang="ar-SA" sz="2400"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6</a:t>
            </a:fld>
            <a:endParaRPr lang="en-C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مخطط قواعد البيانات</a:t>
            </a:r>
            <a:endParaRPr lang="en-US" b="1" dirty="0" smtClean="0"/>
          </a:p>
        </p:txBody>
      </p:sp>
      <p:sp>
        <p:nvSpPr>
          <p:cNvPr id="3" name="Content Placeholder 2"/>
          <p:cNvSpPr>
            <a:spLocks noGrp="1"/>
          </p:cNvSpPr>
          <p:nvPr>
            <p:ph idx="1"/>
          </p:nvPr>
        </p:nvSpPr>
        <p:spPr>
          <a:xfrm>
            <a:off x="457200" y="1600205"/>
            <a:ext cx="8229600" cy="4525963"/>
          </a:xfrm>
        </p:spPr>
        <p:txBody>
          <a:bodyPr>
            <a:normAutofit lnSpcReduction="10000"/>
          </a:bodyPr>
          <a:lstStyle/>
          <a:p>
            <a:pPr algn="just">
              <a:buFont typeface="Wingdings" pitchFamily="2" charset="2"/>
              <a:buChar char="q"/>
            </a:pPr>
            <a:r>
              <a:rPr lang="ar-SA" sz="2800" b="1" dirty="0" smtClean="0"/>
              <a:t>مخطط قاعدة البیانات </a:t>
            </a:r>
            <a:r>
              <a:rPr lang="en-US" sz="2800" b="1" dirty="0" smtClean="0"/>
              <a:t> Database Schema</a:t>
            </a:r>
            <a:r>
              <a:rPr lang="ar-SA" sz="2800" b="1" dirty="0" smtClean="0"/>
              <a:t>:</a:t>
            </a:r>
            <a:r>
              <a:rPr lang="ar-SA" sz="2800" dirty="0" smtClean="0"/>
              <a:t> ھو مخطط یصف قاعدة البیانات، حیث یشمل وصف لبنیة البیانات فیھا، وشروط تلك البیانات أو القیود التي یجب أن تطبق علیھا، ویمكن اعتباره كتالوجا أو قاموسا یصف تلك البیانات، بغض النظر عن البیانات نفسھا.</a:t>
            </a:r>
          </a:p>
          <a:p>
            <a:pPr algn="just">
              <a:buFont typeface="Wingdings" pitchFamily="2" charset="2"/>
              <a:buChar char="q"/>
            </a:pPr>
            <a:r>
              <a:rPr lang="ar-SA" sz="2800" b="1" dirty="0" smtClean="0"/>
              <a:t>المخطط الرسومي</a:t>
            </a:r>
            <a:r>
              <a:rPr lang="en-US" sz="2800" b="1" dirty="0" smtClean="0"/>
              <a:t> Schema Diagram</a:t>
            </a:r>
            <a:r>
              <a:rPr lang="ar-SA" sz="2800" b="1" dirty="0" smtClean="0"/>
              <a:t>:</a:t>
            </a:r>
            <a:r>
              <a:rPr lang="ar-SA" sz="2800" dirty="0" smtClean="0"/>
              <a:t> ھو مخطط قاعدة البیانات ولكن بشكل رسومي لعرض بعض ممیزات وخصائص المخطط.</a:t>
            </a:r>
          </a:p>
          <a:p>
            <a:pPr algn="just">
              <a:buFont typeface="Wingdings" pitchFamily="2" charset="2"/>
              <a:buChar char="q"/>
            </a:pPr>
            <a:r>
              <a:rPr lang="ar-SA" sz="2800" b="1" dirty="0" smtClean="0"/>
              <a:t>بنیة المخطط </a:t>
            </a:r>
            <a:r>
              <a:rPr lang="en-US" sz="2800" b="1" dirty="0" smtClean="0"/>
              <a:t> Schema Construct</a:t>
            </a:r>
            <a:r>
              <a:rPr lang="ar-SA" sz="2800" b="1" dirty="0" smtClean="0"/>
              <a:t>:</a:t>
            </a:r>
            <a:r>
              <a:rPr lang="ar-SA" sz="2800" dirty="0" smtClean="0"/>
              <a:t> ھي المكونات التي یتكون منھا مخطط قاعدة البیانات، أو ھي الكائنات التي تكون المخطط مثلا في قاعدة بیانات جامعة لدینا بعض مكونات مخطط قاعدة البیانات مثل الطالب ، المقرر ..وغیره</a:t>
            </a:r>
            <a:endParaRPr lang="ar-SA" sz="2800" b="1" dirty="0"/>
          </a:p>
        </p:txBody>
      </p:sp>
      <p:sp>
        <p:nvSpPr>
          <p:cNvPr id="5" name="Slide Number Placeholder 4"/>
          <p:cNvSpPr>
            <a:spLocks noGrp="1"/>
          </p:cNvSpPr>
          <p:nvPr>
            <p:ph type="sldNum" sz="quarter" idx="10"/>
          </p:nvPr>
        </p:nvSpPr>
        <p:spPr/>
        <p:txBody>
          <a:bodyPr/>
          <a:lstStyle/>
          <a:p>
            <a:pPr>
              <a:defRPr/>
            </a:pPr>
            <a:r>
              <a:rPr lang="en-US" dirty="0" smtClean="0"/>
              <a:t>Slide 1- </a:t>
            </a:r>
            <a:fld id="{C2A61F35-9597-49F9-AB25-F1CC0DEA4BE6}" type="slidenum">
              <a:rPr lang="en-US" smtClean="0"/>
              <a:pPr>
                <a:defRPr/>
              </a:pPr>
              <a:t>7</a:t>
            </a:fld>
            <a:endParaRPr lang="en-C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مخطط قواعد البيانات</a:t>
            </a:r>
            <a:endParaRPr lang="en-US" dirty="0"/>
          </a:p>
        </p:txBody>
      </p:sp>
      <p:sp>
        <p:nvSpPr>
          <p:cNvPr id="3" name="عنصر نائب للمحتوى 2"/>
          <p:cNvSpPr>
            <a:spLocks noGrp="1"/>
          </p:cNvSpPr>
          <p:nvPr>
            <p:ph idx="1"/>
          </p:nvPr>
        </p:nvSpPr>
        <p:spPr/>
        <p:txBody>
          <a:bodyPr/>
          <a:lstStyle/>
          <a:p>
            <a:pPr>
              <a:buClr>
                <a:schemeClr val="tx1"/>
              </a:buClr>
              <a:buFont typeface="Wingdings" pitchFamily="2" charset="2"/>
              <a:buChar char="Ø"/>
              <a:defRPr/>
            </a:pPr>
            <a:r>
              <a:rPr lang="ar-SA" sz="2800" dirty="0" smtClean="0">
                <a:cs typeface="+mn-cs"/>
              </a:rPr>
              <a:t>يستخدم المخطط عند تصميم قواعد البيانات</a:t>
            </a:r>
          </a:p>
          <a:p>
            <a:pPr>
              <a:buClr>
                <a:schemeClr val="tx1"/>
              </a:buClr>
              <a:buFont typeface="Wingdings" pitchFamily="2" charset="2"/>
              <a:buChar char="Ø"/>
              <a:defRPr/>
            </a:pPr>
            <a:r>
              <a:rPr lang="ar-SA" sz="2800" dirty="0" smtClean="0">
                <a:cs typeface="+mn-cs"/>
              </a:rPr>
              <a:t>هذا المخطط لا يتوقع  تغيره بشكل </a:t>
            </a:r>
            <a:r>
              <a:rPr lang="ar-SA" sz="2800" dirty="0" err="1" smtClean="0">
                <a:cs typeface="+mn-cs"/>
              </a:rPr>
              <a:t>تكرارى</a:t>
            </a:r>
            <a:endParaRPr lang="ar-SA" sz="2800" dirty="0" smtClean="0">
              <a:cs typeface="+mn-cs"/>
            </a:endParaRPr>
          </a:p>
          <a:p>
            <a:pPr>
              <a:buClr>
                <a:schemeClr val="tx1"/>
              </a:buClr>
              <a:buFont typeface="Wingdings" pitchFamily="2" charset="2"/>
              <a:buChar char="Ø"/>
              <a:defRPr/>
            </a:pPr>
            <a:r>
              <a:rPr lang="ar-SA" sz="2800" dirty="0" smtClean="0">
                <a:cs typeface="+mn-cs"/>
              </a:rPr>
              <a:t>يتم عادة تمثيل هذا المخطط باستخدام شكل أو رسم هندسي</a:t>
            </a:r>
          </a:p>
          <a:p>
            <a:pPr>
              <a:buClr>
                <a:schemeClr val="tx1"/>
              </a:buClr>
              <a:buFont typeface="Wingdings" pitchFamily="2" charset="2"/>
              <a:buChar char="Ø"/>
              <a:defRPr/>
            </a:pPr>
            <a:r>
              <a:rPr lang="ar-SA" sz="2800" dirty="0" smtClean="0">
                <a:cs typeface="+mn-cs"/>
              </a:rPr>
              <a:t>يوضح هذا المخطط بعض الأشياء مثل أسماء السجلات وأسماء الحقول وقد لا تظهر فيه نوع البيانات المستخدمة أو العلاقات بين البيانات</a:t>
            </a:r>
          </a:p>
          <a:p>
            <a:pPr>
              <a:buClr>
                <a:schemeClr val="tx1"/>
              </a:buClr>
              <a:buFont typeface="Wingdings" pitchFamily="2" charset="2"/>
              <a:buChar char="Ø"/>
              <a:defRPr/>
            </a:pPr>
            <a:r>
              <a:rPr lang="ar-SA" sz="2800" dirty="0" smtClean="0">
                <a:cs typeface="+mn-cs"/>
              </a:rPr>
              <a:t>هذا المخطط يتم تخزين وصفه داخل قواعد البيانات وهذا ما يعرف باسم ”</a:t>
            </a:r>
            <a:r>
              <a:rPr lang="en-US" sz="2800" dirty="0" smtClean="0">
                <a:cs typeface="+mn-cs"/>
              </a:rPr>
              <a:t>meta-data</a:t>
            </a:r>
            <a:r>
              <a:rPr lang="ar-SA" sz="2800" dirty="0" smtClean="0">
                <a:cs typeface="+mn-cs"/>
              </a:rPr>
              <a:t>“</a:t>
            </a:r>
            <a:endParaRPr lang="en-US" sz="2800" dirty="0" smtClean="0">
              <a:cs typeface="+mn-cs"/>
            </a:endParaRPr>
          </a:p>
          <a:p>
            <a:endParaRPr lang="en-US" sz="2800" dirty="0">
              <a:cs typeface="+mn-cs"/>
            </a:endParaRPr>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8</a:t>
            </a:fld>
            <a:endParaRPr lang="en-C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مثال مخطط قواعد بيانات</a:t>
            </a: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9</a:t>
            </a:fld>
            <a:endParaRPr lang="en-CA"/>
          </a:p>
        </p:txBody>
      </p:sp>
      <p:pic>
        <p:nvPicPr>
          <p:cNvPr id="1026" name="Picture 2"/>
          <p:cNvPicPr>
            <a:picLocks noChangeAspect="1" noChangeArrowheads="1"/>
          </p:cNvPicPr>
          <p:nvPr/>
        </p:nvPicPr>
        <p:blipFill>
          <a:blip r:embed="rId2" cstate="print"/>
          <a:srcRect/>
          <a:stretch>
            <a:fillRect/>
          </a:stretch>
        </p:blipFill>
        <p:spPr bwMode="auto">
          <a:xfrm>
            <a:off x="438149" y="1524000"/>
            <a:ext cx="6991965" cy="477679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مثيل (أو تفاصيل ) قواعد البيانات</a:t>
            </a:r>
            <a:endParaRPr lang="en-US" b="1" dirty="0" smtClean="0"/>
          </a:p>
        </p:txBody>
      </p:sp>
      <p:sp>
        <p:nvSpPr>
          <p:cNvPr id="3" name="Content Placeholder 2"/>
          <p:cNvSpPr>
            <a:spLocks noGrp="1"/>
          </p:cNvSpPr>
          <p:nvPr>
            <p:ph idx="1"/>
          </p:nvPr>
        </p:nvSpPr>
        <p:spPr>
          <a:xfrm>
            <a:off x="457200" y="1600205"/>
            <a:ext cx="7696200" cy="4525963"/>
          </a:xfrm>
        </p:spPr>
        <p:txBody>
          <a:bodyPr>
            <a:normAutofit/>
          </a:bodyPr>
          <a:lstStyle/>
          <a:p>
            <a:pPr algn="just">
              <a:buFont typeface="Wingdings" pitchFamily="2" charset="2"/>
              <a:buChar char="q"/>
            </a:pPr>
            <a:r>
              <a:rPr lang="ar-SA" sz="2800" dirty="0" smtClean="0"/>
              <a:t>ھي البیانات الفعلیة المخزنة في قاعدة البیانات في لحظة معینة من الزمن، وتسمى كذلك حالة أو امتداد قاعدة البیانات (</a:t>
            </a:r>
            <a:r>
              <a:rPr lang="en-US" sz="2800" dirty="0" smtClean="0"/>
              <a:t>DB State</a:t>
            </a:r>
            <a:r>
              <a:rPr lang="ar-SA" sz="2800" dirty="0" smtClean="0"/>
              <a:t>)، ویسمى مثیل لأنه یحتوي على تفاصیل لنفس الكیان المحدد في قاعدة البیانات، فمثیل الكیان طالب ھي بیانات طالب معین..وھكذا، وتترجم أیضا إلى وحدة الكیان</a:t>
            </a:r>
            <a:r>
              <a:rPr lang="en-US" sz="2800" dirty="0" smtClean="0"/>
              <a:t> instance entity</a:t>
            </a:r>
            <a:endParaRPr lang="ar-SA" sz="2800" b="1" dirty="0" smtClean="0"/>
          </a:p>
          <a:p>
            <a:pPr lvl="0" algn="just"/>
            <a:endParaRPr lang="ar-SA" sz="2800" dirty="0" smtClean="0"/>
          </a:p>
          <a:p>
            <a:pPr algn="just">
              <a:buFont typeface="Wingdings" pitchFamily="2" charset="2"/>
              <a:buChar char="q"/>
            </a:pPr>
            <a:r>
              <a:rPr lang="ar-SA" sz="2800" dirty="0" smtClean="0"/>
              <a:t>يتم إنشاء الوضع </a:t>
            </a:r>
            <a:r>
              <a:rPr lang="ar-SA" sz="2800" dirty="0" err="1" smtClean="0"/>
              <a:t>الابتدائى</a:t>
            </a:r>
            <a:r>
              <a:rPr lang="ar-SA" sz="2800" dirty="0" smtClean="0"/>
              <a:t> لها عند إدخال البيانات لأول مرة ثم يتغير وضعها عند إجراء العمليات المختلفة على البيانات (إضافة – حذف – تعديل)</a:t>
            </a:r>
          </a:p>
        </p:txBody>
      </p:sp>
      <p:sp>
        <p:nvSpPr>
          <p:cNvPr id="5" name="Slide Number Placeholder 4"/>
          <p:cNvSpPr>
            <a:spLocks noGrp="1"/>
          </p:cNvSpPr>
          <p:nvPr>
            <p:ph type="sldNum" sz="quarter" idx="10"/>
          </p:nvPr>
        </p:nvSpPr>
        <p:spPr/>
        <p:txBody>
          <a:bodyPr/>
          <a:lstStyle/>
          <a:p>
            <a:pPr>
              <a:defRPr/>
            </a:pPr>
            <a:r>
              <a:rPr lang="en-US" dirty="0" smtClean="0"/>
              <a:t>Slide 1- </a:t>
            </a:r>
            <a:fld id="{C2A61F35-9597-49F9-AB25-F1CC0DEA4BE6}" type="slidenum">
              <a:rPr lang="en-US" smtClean="0"/>
              <a:pPr>
                <a:defRPr/>
              </a:pPr>
              <a:t>10</a:t>
            </a:fld>
            <a:endParaRPr lang="en-C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مثال على مثيل قواعد بيانات</a:t>
            </a: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11</a:t>
            </a:fld>
            <a:endParaRPr lang="en-CA"/>
          </a:p>
        </p:txBody>
      </p:sp>
      <p:pic>
        <p:nvPicPr>
          <p:cNvPr id="5" name="Picture 4" descr="fig01_02"/>
          <p:cNvPicPr>
            <a:picLocks noChangeAspect="1" noChangeArrowheads="1"/>
          </p:cNvPicPr>
          <p:nvPr/>
        </p:nvPicPr>
        <p:blipFill>
          <a:blip r:embed="rId2" cstate="print"/>
          <a:srcRect l="22022"/>
          <a:stretch>
            <a:fillRect/>
          </a:stretch>
        </p:blipFill>
        <p:spPr bwMode="auto">
          <a:xfrm>
            <a:off x="2524497" y="1417638"/>
            <a:ext cx="4134594" cy="49593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sz="3600" b="1" dirty="0" smtClean="0"/>
              <a:t>المعماریة الثلاثیة لمخطط قاعدة البیانات </a:t>
            </a:r>
            <a:br>
              <a:rPr lang="ar-SA" sz="3600" b="1" dirty="0" smtClean="0"/>
            </a:br>
            <a:r>
              <a:rPr lang="ar-SA" sz="3600" b="1" dirty="0" smtClean="0"/>
              <a:t>(معماریة الإسكیما)</a:t>
            </a:r>
            <a:endParaRPr lang="en-US" sz="3600" b="1" dirty="0" smtClean="0"/>
          </a:p>
        </p:txBody>
      </p:sp>
      <p:sp>
        <p:nvSpPr>
          <p:cNvPr id="3" name="Content Placeholder 2"/>
          <p:cNvSpPr>
            <a:spLocks noGrp="1"/>
          </p:cNvSpPr>
          <p:nvPr>
            <p:ph idx="1"/>
          </p:nvPr>
        </p:nvSpPr>
        <p:spPr>
          <a:xfrm>
            <a:off x="457200" y="1600205"/>
            <a:ext cx="7696200" cy="4525963"/>
          </a:xfrm>
        </p:spPr>
        <p:txBody>
          <a:bodyPr>
            <a:normAutofit/>
          </a:bodyPr>
          <a:lstStyle/>
          <a:p>
            <a:pPr marL="0" indent="0" algn="just"/>
            <a:r>
              <a:rPr lang="ar-SA" sz="2800" dirty="0" smtClean="0"/>
              <a:t>یتكون مخطط قاعدة البیانات من ثلاثة مستویات، كل مستوى یستخدم واحدا او إثنین من نماذج البیانات المذكورة سابقا، وھذه المستویات موضحة بالشكل التالي، وھي:</a:t>
            </a:r>
          </a:p>
          <a:p>
            <a:pPr marL="514350" indent="-514350" algn="just">
              <a:buFont typeface="+mj-lt"/>
              <a:buAutoNum type="arabicPeriod"/>
            </a:pPr>
            <a:r>
              <a:rPr lang="ar-SA" sz="2800" b="1" dirty="0" smtClean="0"/>
              <a:t>المخطط الداخلي</a:t>
            </a:r>
            <a:r>
              <a:rPr lang="en-US" sz="2800" b="1" dirty="0" smtClean="0"/>
              <a:t> Internal schema</a:t>
            </a:r>
            <a:endParaRPr lang="ar-SA" sz="2800" b="1" dirty="0" smtClean="0"/>
          </a:p>
          <a:p>
            <a:pPr marL="514350" indent="-514350" algn="just">
              <a:buFont typeface="+mj-lt"/>
              <a:buAutoNum type="arabicPeriod"/>
            </a:pPr>
            <a:r>
              <a:rPr lang="ar-SA" sz="2800" b="1" dirty="0" smtClean="0"/>
              <a:t>المخطط الأولي (أو المفاھیمي)</a:t>
            </a:r>
            <a:r>
              <a:rPr lang="en-US" sz="2800" b="1" dirty="0" smtClean="0"/>
              <a:t> Conceptual schema</a:t>
            </a:r>
            <a:endParaRPr lang="ar-SA" sz="2800" b="1" dirty="0" smtClean="0"/>
          </a:p>
          <a:p>
            <a:pPr marL="514350" indent="-514350" algn="just">
              <a:buFont typeface="+mj-lt"/>
              <a:buAutoNum type="arabicPeriod"/>
            </a:pPr>
            <a:r>
              <a:rPr lang="ar-SA" sz="2800" b="1" dirty="0" smtClean="0"/>
              <a:t>المخطط الخارجي</a:t>
            </a:r>
            <a:r>
              <a:rPr lang="en-US" sz="2800" b="1" dirty="0" smtClean="0"/>
              <a:t> External schemas</a:t>
            </a:r>
            <a:endParaRPr lang="ar-SA" sz="2800" b="1" dirty="0"/>
          </a:p>
        </p:txBody>
      </p:sp>
      <p:sp>
        <p:nvSpPr>
          <p:cNvPr id="5" name="Slide Number Placeholder 4"/>
          <p:cNvSpPr>
            <a:spLocks noGrp="1"/>
          </p:cNvSpPr>
          <p:nvPr>
            <p:ph type="sldNum" sz="quarter" idx="10"/>
          </p:nvPr>
        </p:nvSpPr>
        <p:spPr/>
        <p:txBody>
          <a:bodyPr/>
          <a:lstStyle/>
          <a:p>
            <a:pPr>
              <a:defRPr/>
            </a:pPr>
            <a:r>
              <a:rPr lang="en-US" dirty="0" smtClean="0"/>
              <a:t>Slide 1- </a:t>
            </a:r>
            <a:fld id="{C2A61F35-9597-49F9-AB25-F1CC0DEA4BE6}" type="slidenum">
              <a:rPr lang="en-US" smtClean="0"/>
              <a:pPr>
                <a:defRPr/>
              </a:pPr>
              <a:t>12</a:t>
            </a:fld>
            <a:endParaRPr lang="en-C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sz="3600" b="1" dirty="0" smtClean="0"/>
              <a:t>المعماریة الثلاثیة لمخطط قاعدة البیانات </a:t>
            </a:r>
            <a:br>
              <a:rPr lang="ar-SA" sz="3600" b="1" dirty="0" smtClean="0"/>
            </a:br>
            <a:r>
              <a:rPr lang="ar-SA" sz="3600" b="1" dirty="0" smtClean="0"/>
              <a:t>(معماریة الإسكیما)</a:t>
            </a:r>
            <a:endParaRPr lang="en-US" sz="3600" b="1" dirty="0" smtClean="0"/>
          </a:p>
        </p:txBody>
      </p:sp>
      <p:sp>
        <p:nvSpPr>
          <p:cNvPr id="5" name="Slide Number Placeholder 4"/>
          <p:cNvSpPr>
            <a:spLocks noGrp="1"/>
          </p:cNvSpPr>
          <p:nvPr>
            <p:ph type="sldNum" sz="quarter" idx="10"/>
          </p:nvPr>
        </p:nvSpPr>
        <p:spPr/>
        <p:txBody>
          <a:bodyPr/>
          <a:lstStyle/>
          <a:p>
            <a:pPr>
              <a:defRPr/>
            </a:pPr>
            <a:r>
              <a:rPr lang="en-US" dirty="0" smtClean="0"/>
              <a:t>Slide 1- </a:t>
            </a:r>
            <a:fld id="{C2A61F35-9597-49F9-AB25-F1CC0DEA4BE6}" type="slidenum">
              <a:rPr lang="en-US" smtClean="0"/>
              <a:pPr>
                <a:defRPr/>
              </a:pPr>
              <a:t>13</a:t>
            </a:fld>
            <a:endParaRPr lang="en-CA" dirty="0"/>
          </a:p>
        </p:txBody>
      </p:sp>
      <p:pic>
        <p:nvPicPr>
          <p:cNvPr id="6" name="Picture 4" descr="fig02_02"/>
          <p:cNvPicPr>
            <a:picLocks noGrp="1" noChangeAspect="1" noChangeArrowheads="1"/>
          </p:cNvPicPr>
          <p:nvPr>
            <p:ph idx="1"/>
          </p:nvPr>
        </p:nvPicPr>
        <p:blipFill>
          <a:blip r:embed="rId2" cstate="print"/>
          <a:srcRect l="16016"/>
          <a:stretch>
            <a:fillRect/>
          </a:stretch>
        </p:blipFill>
        <p:spPr bwMode="auto">
          <a:xfrm>
            <a:off x="1447800" y="1600200"/>
            <a:ext cx="6392968" cy="4525963"/>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معماریة </a:t>
            </a:r>
            <a:r>
              <a:rPr lang="ar-SA" b="1" dirty="0" err="1" smtClean="0"/>
              <a:t>الإسكیما</a:t>
            </a:r>
            <a:endParaRPr lang="en-US" dirty="0"/>
          </a:p>
        </p:txBody>
      </p:sp>
      <p:sp>
        <p:nvSpPr>
          <p:cNvPr id="3" name="عنصر نائب للمحتوى 2"/>
          <p:cNvSpPr>
            <a:spLocks noGrp="1"/>
          </p:cNvSpPr>
          <p:nvPr>
            <p:ph idx="1"/>
          </p:nvPr>
        </p:nvSpPr>
        <p:spPr>
          <a:xfrm>
            <a:off x="457200" y="1600205"/>
            <a:ext cx="7924800" cy="3886195"/>
          </a:xfrm>
        </p:spPr>
        <p:txBody>
          <a:bodyPr/>
          <a:lstStyle/>
          <a:p>
            <a:pPr marL="228600" indent="-228600" algn="just">
              <a:buFont typeface="+mj-lt"/>
              <a:buAutoNum type="arabicPeriod"/>
            </a:pPr>
            <a:endParaRPr lang="ar-SA" sz="2400" b="1" dirty="0" smtClean="0"/>
          </a:p>
          <a:p>
            <a:pPr marL="228600" indent="-228600" algn="just">
              <a:buFont typeface="+mj-lt"/>
              <a:buAutoNum type="arabicPeriod"/>
            </a:pPr>
            <a:r>
              <a:rPr lang="ar-SA" sz="2400" b="1" dirty="0" smtClean="0"/>
              <a:t>المخطط الداخلي</a:t>
            </a:r>
            <a:r>
              <a:rPr lang="en-US" sz="2400" b="1" dirty="0" smtClean="0"/>
              <a:t> Internal schema</a:t>
            </a:r>
            <a:r>
              <a:rPr lang="ar-SA" sz="2400" b="1" dirty="0" smtClean="0"/>
              <a:t>:</a:t>
            </a:r>
            <a:r>
              <a:rPr lang="ar-SA" sz="2400" dirty="0" smtClean="0">
                <a:latin typeface="Arial" charset="0"/>
              </a:rPr>
              <a:t>یوجد ھذا المخطط في المستوى الداخلي لقاعدة البیانات، ویقوم ھذا المخطط بوصف البنیة المادیة أو الفیزیائیة لقاعدة البیانات ومسار الوصول إلیھا، ویستخدم ھذا المخطط نموذج البیانات الفیزیائي.</a:t>
            </a:r>
          </a:p>
          <a:p>
            <a:pPr marL="228600" indent="-228600" algn="just"/>
            <a:endParaRPr lang="ar-SA" sz="2400" dirty="0" smtClean="0"/>
          </a:p>
          <a:p>
            <a:pPr marL="228600" indent="-228600" algn="just"/>
            <a:r>
              <a:rPr lang="ar-SA" sz="2400" dirty="0" smtClean="0"/>
              <a:t>وهو يحتوي علي المخطط الداخلي والذي يقوم بوصف التخزين الفعلي لقواعد البيانات</a:t>
            </a:r>
          </a:p>
          <a:p>
            <a:pPr marL="228600" indent="-228600" algn="just"/>
            <a:r>
              <a:rPr lang="ar-SA" sz="2400" dirty="0" smtClean="0"/>
              <a:t>هذا المخطط الداخلي يتم وصفه باستخدام النموذج الآتي </a:t>
            </a:r>
            <a:r>
              <a:rPr lang="en-US" sz="2000" b="1" dirty="0" smtClean="0"/>
              <a:t>(Physical Data Model)</a:t>
            </a:r>
          </a:p>
          <a:p>
            <a:pPr marL="228600" indent="-228600" algn="just"/>
            <a:endParaRPr lang="ar-SA" sz="2400" dirty="0" smtClean="0"/>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14</a:t>
            </a:fld>
            <a:endParaRPr lang="en-C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معماریة </a:t>
            </a:r>
            <a:r>
              <a:rPr lang="ar-SA" b="1" dirty="0" err="1" smtClean="0"/>
              <a:t>الإسكیما</a:t>
            </a:r>
            <a:endParaRPr lang="en-US" dirty="0"/>
          </a:p>
        </p:txBody>
      </p:sp>
      <p:sp>
        <p:nvSpPr>
          <p:cNvPr id="3" name="عنصر نائب للمحتوى 2"/>
          <p:cNvSpPr>
            <a:spLocks noGrp="1"/>
          </p:cNvSpPr>
          <p:nvPr>
            <p:ph idx="1"/>
          </p:nvPr>
        </p:nvSpPr>
        <p:spPr/>
        <p:txBody>
          <a:bodyPr/>
          <a:lstStyle/>
          <a:p>
            <a:pPr marL="228600" indent="-228600" algn="just"/>
            <a:r>
              <a:rPr lang="ar-SA" sz="2400" b="1" dirty="0" smtClean="0"/>
              <a:t> </a:t>
            </a:r>
          </a:p>
          <a:p>
            <a:pPr marL="228600" indent="-228600" algn="just"/>
            <a:endParaRPr lang="ar-SA" sz="2400" b="1" dirty="0" smtClean="0"/>
          </a:p>
          <a:p>
            <a:pPr marL="228600" indent="-228600" algn="just"/>
            <a:r>
              <a:rPr lang="ar-SA" sz="2400" b="1" dirty="0" smtClean="0"/>
              <a:t>2. المخطط الأولي (أو المفاھیمي)</a:t>
            </a:r>
            <a:r>
              <a:rPr lang="en-US" sz="2400" b="1" dirty="0" smtClean="0"/>
              <a:t> Conceptual schema</a:t>
            </a:r>
            <a:r>
              <a:rPr lang="ar-SA" sz="2400" b="1" dirty="0" smtClean="0"/>
              <a:t>: </a:t>
            </a:r>
            <a:r>
              <a:rPr lang="ar-SA" sz="2400" dirty="0" smtClean="0">
                <a:latin typeface="Arial" charset="0"/>
              </a:rPr>
              <a:t>یقوم ھذا المخطط بوصف بنیة التعریفات والقیود لقاعدة البیانات بأكملھا لمجتمع من المستخدمین، باستخدام نموذج البیانات التمثیلي أو نموذج البیانات الأولي.</a:t>
            </a:r>
          </a:p>
          <a:p>
            <a:pPr marL="609600" indent="-609600">
              <a:buClr>
                <a:schemeClr val="tx1"/>
              </a:buClr>
              <a:defRPr/>
            </a:pPr>
            <a:r>
              <a:rPr lang="ar-SA" sz="2400" dirty="0" smtClean="0"/>
              <a:t>يمكن استخدام </a:t>
            </a:r>
            <a:r>
              <a:rPr lang="en-US" sz="2400" dirty="0" smtClean="0"/>
              <a:t>Conceptual data model </a:t>
            </a:r>
            <a:r>
              <a:rPr lang="ar-SA" sz="2400" dirty="0" smtClean="0"/>
              <a:t> أو </a:t>
            </a:r>
            <a:r>
              <a:rPr lang="en-US" sz="2400" dirty="0" smtClean="0"/>
              <a:t>Representation data model</a:t>
            </a:r>
            <a:r>
              <a:rPr lang="ar-SA" sz="2400" dirty="0" smtClean="0"/>
              <a:t> في بناء هذا المستوي</a:t>
            </a:r>
            <a:endParaRPr lang="en-US" sz="2400" dirty="0" smtClean="0"/>
          </a:p>
          <a:p>
            <a:pPr marL="228600" indent="-228600" algn="just"/>
            <a:endParaRPr lang="ar-SA" sz="2400" dirty="0" smtClean="0">
              <a:latin typeface="Arial" charset="0"/>
            </a:endParaRPr>
          </a:p>
          <a:p>
            <a:endParaRPr lang="en-US" sz="2400" dirty="0" smtClean="0"/>
          </a:p>
          <a:p>
            <a:endParaRPr lang="en-US" sz="2400" dirty="0"/>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15</a:t>
            </a:fld>
            <a:endParaRPr lang="en-CA"/>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معماریة </a:t>
            </a:r>
            <a:r>
              <a:rPr lang="ar-SA" b="1" dirty="0" err="1" smtClean="0"/>
              <a:t>الإسكیما</a:t>
            </a:r>
            <a:endParaRPr lang="en-US" dirty="0"/>
          </a:p>
        </p:txBody>
      </p:sp>
      <p:sp>
        <p:nvSpPr>
          <p:cNvPr id="3" name="عنصر نائب للمحتوى 2"/>
          <p:cNvSpPr>
            <a:spLocks noGrp="1"/>
          </p:cNvSpPr>
          <p:nvPr>
            <p:ph idx="1"/>
          </p:nvPr>
        </p:nvSpPr>
        <p:spPr/>
        <p:txBody>
          <a:bodyPr/>
          <a:lstStyle/>
          <a:p>
            <a:endParaRPr lang="ar-SA" sz="2400" b="1" dirty="0" smtClean="0"/>
          </a:p>
          <a:p>
            <a:endParaRPr lang="ar-SA" sz="2400" b="1" dirty="0" smtClean="0"/>
          </a:p>
          <a:p>
            <a:r>
              <a:rPr lang="ar-SA" sz="2400" b="1" dirty="0" smtClean="0"/>
              <a:t>3. المخطط الخارجي </a:t>
            </a:r>
            <a:r>
              <a:rPr lang="en-US" sz="2400" b="1" dirty="0" smtClean="0"/>
              <a:t> External schemas</a:t>
            </a:r>
            <a:r>
              <a:rPr lang="ar-SA" sz="2400" b="1" dirty="0" smtClean="0"/>
              <a:t>:</a:t>
            </a:r>
            <a:r>
              <a:rPr lang="ar-SA" sz="2400" dirty="0" smtClean="0">
                <a:latin typeface="Arial" charset="0"/>
              </a:rPr>
              <a:t> یصف ھذا المخطط مختلف المشاھد التي بواسطتھا یرى المستخدم قاعدة البیانات، وعادة یستخدم ھذا المخطط نفس نموذج البیانات الذي یستخدمه المخطط الأولي</a:t>
            </a:r>
          </a:p>
          <a:p>
            <a:pPr marL="609600" indent="-609600">
              <a:buClr>
                <a:schemeClr val="tx1"/>
              </a:buClr>
              <a:defRPr/>
            </a:pPr>
            <a:r>
              <a:rPr lang="ar-SA" sz="2400" dirty="0" smtClean="0"/>
              <a:t>يحتوي علي مجموعة  من الأشكال التي يعرفها المستخدم</a:t>
            </a:r>
          </a:p>
          <a:p>
            <a:pPr marL="609600" indent="-609600">
              <a:buClr>
                <a:schemeClr val="tx1"/>
              </a:buClr>
              <a:defRPr/>
            </a:pPr>
            <a:r>
              <a:rPr lang="ar-SA" sz="2400" dirty="0" smtClean="0"/>
              <a:t>تقدم لكل مجموعة من المستخدمين شكل معين للبيانات هو عبارة عن جزء معين من قواعد البيانات هؤلاء المستخدمين لهم اهتمام </a:t>
            </a:r>
            <a:r>
              <a:rPr lang="ar-SA" sz="2400" dirty="0" err="1" smtClean="0"/>
              <a:t>به</a:t>
            </a:r>
            <a:endParaRPr lang="ar-SA" sz="2400" dirty="0" smtClean="0"/>
          </a:p>
          <a:p>
            <a:pPr marL="609600" indent="-609600">
              <a:buClr>
                <a:schemeClr val="tx1"/>
              </a:buClr>
              <a:defRPr/>
            </a:pPr>
            <a:r>
              <a:rPr lang="ar-SA" sz="2400" dirty="0" smtClean="0"/>
              <a:t>يمكن أيضا استخدام </a:t>
            </a:r>
            <a:r>
              <a:rPr lang="en-US" sz="2400" dirty="0" smtClean="0"/>
              <a:t>Conceptual data model </a:t>
            </a:r>
            <a:r>
              <a:rPr lang="ar-SA" sz="2400" dirty="0" smtClean="0"/>
              <a:t> أو </a:t>
            </a:r>
            <a:r>
              <a:rPr lang="en-US" sz="2400" dirty="0" smtClean="0"/>
              <a:t>Representation data model</a:t>
            </a:r>
            <a:r>
              <a:rPr lang="ar-SA" sz="2400" dirty="0" smtClean="0"/>
              <a:t> في بناء هذا المستوي</a:t>
            </a:r>
            <a:endParaRPr lang="en-US" sz="2400" dirty="0" smtClean="0"/>
          </a:p>
          <a:p>
            <a:endParaRPr lang="ar-SA" sz="2400" dirty="0" smtClean="0"/>
          </a:p>
          <a:p>
            <a:endParaRPr lang="en-US" sz="2400" dirty="0"/>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16</a:t>
            </a:fld>
            <a:endParaRPr lang="en-C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D6140A0-1AD6-475D-A565-383A729858AE}" type="slidenum">
              <a:rPr lang="en-US"/>
              <a:pPr>
                <a:defRPr/>
              </a:pPr>
              <a:t>17</a:t>
            </a:fld>
            <a:endParaRPr lang="en-US"/>
          </a:p>
        </p:txBody>
      </p:sp>
      <p:sp>
        <p:nvSpPr>
          <p:cNvPr id="54274" name="Rectangle 2"/>
          <p:cNvSpPr>
            <a:spLocks noGrp="1" noChangeArrowheads="1"/>
          </p:cNvSpPr>
          <p:nvPr>
            <p:ph type="title"/>
          </p:nvPr>
        </p:nvSpPr>
        <p:spPr>
          <a:xfrm>
            <a:off x="457200" y="457200"/>
            <a:ext cx="8305800" cy="533400"/>
          </a:xfrm>
        </p:spPr>
        <p:txBody>
          <a:bodyPr/>
          <a:lstStyle/>
          <a:p>
            <a:pPr rtl="1" eaLnBrk="1" hangingPunct="1">
              <a:defRPr/>
            </a:pPr>
            <a:r>
              <a:rPr lang="ar-SA" sz="3200" dirty="0" smtClean="0"/>
              <a:t>ملاحظات علي الثلاث مستويات لمخططات نظم قواعد البيانات</a:t>
            </a:r>
            <a:endParaRPr lang="en-US" sz="3200" dirty="0" smtClean="0"/>
          </a:p>
        </p:txBody>
      </p:sp>
      <p:sp>
        <p:nvSpPr>
          <p:cNvPr id="54275" name="Rectangle 3"/>
          <p:cNvSpPr>
            <a:spLocks noGrp="1" noChangeArrowheads="1"/>
          </p:cNvSpPr>
          <p:nvPr>
            <p:ph type="body" idx="1"/>
          </p:nvPr>
        </p:nvSpPr>
        <p:spPr>
          <a:xfrm>
            <a:off x="685800" y="1143000"/>
            <a:ext cx="7772400" cy="4953000"/>
          </a:xfrm>
        </p:spPr>
        <p:txBody>
          <a:bodyPr/>
          <a:lstStyle/>
          <a:p>
            <a:pPr algn="r" rtl="1" eaLnBrk="1" hangingPunct="1">
              <a:defRPr/>
            </a:pPr>
            <a:endParaRPr lang="ar-SA" sz="2400" dirty="0" smtClean="0">
              <a:cs typeface="+mn-cs"/>
            </a:endParaRPr>
          </a:p>
          <a:p>
            <a:pPr algn="r" rtl="1" eaLnBrk="1" hangingPunct="1">
              <a:defRPr/>
            </a:pPr>
            <a:r>
              <a:rPr lang="ar-SA" sz="2400" dirty="0" smtClean="0">
                <a:cs typeface="+mn-cs"/>
              </a:rPr>
              <a:t>تعتبر طريقة مناسبة وأداة سهلة للمستخدم ليفهم </a:t>
            </a:r>
            <a:r>
              <a:rPr lang="ar-SA" sz="2400" dirty="0" err="1" smtClean="0">
                <a:cs typeface="+mn-cs"/>
              </a:rPr>
              <a:t>و</a:t>
            </a:r>
            <a:r>
              <a:rPr lang="ar-SA" sz="2400" dirty="0" smtClean="0">
                <a:cs typeface="+mn-cs"/>
              </a:rPr>
              <a:t> يتخيل مستويات مخططات البيانات داخل نظم قواعد البيانات</a:t>
            </a:r>
          </a:p>
          <a:p>
            <a:pPr algn="r" rtl="1" eaLnBrk="1" hangingPunct="1">
              <a:defRPr/>
            </a:pPr>
            <a:r>
              <a:rPr lang="ar-SA" sz="2400" dirty="0" smtClean="0">
                <a:cs typeface="+mn-cs"/>
              </a:rPr>
              <a:t>معظم نظم إدارة قواعد البيانات لا تفصل تماما بين المستويات الثلاث</a:t>
            </a:r>
          </a:p>
          <a:p>
            <a:pPr algn="r" rtl="1" eaLnBrk="1" hangingPunct="1">
              <a:defRPr/>
            </a:pPr>
            <a:r>
              <a:rPr lang="ar-SA" sz="2400" dirty="0" smtClean="0">
                <a:cs typeface="+mn-cs"/>
              </a:rPr>
              <a:t>تقوم نظم إدارة قواعد البيانات بتحويل المخططات بين المستويات الثلاث وتحويل البيانات بين هذه المستويات (</a:t>
            </a:r>
            <a:r>
              <a:rPr lang="en-US" sz="2400" dirty="0" smtClean="0">
                <a:cs typeface="+mn-cs"/>
              </a:rPr>
              <a:t>mapping</a:t>
            </a:r>
            <a:r>
              <a:rPr lang="ar-SA" sz="2400" dirty="0" smtClean="0">
                <a:cs typeface="+mn-cs"/>
              </a:rPr>
              <a:t>)</a:t>
            </a:r>
          </a:p>
          <a:p>
            <a:pPr algn="r" rtl="1" eaLnBrk="1" hangingPunct="1">
              <a:defRPr/>
            </a:pPr>
            <a:r>
              <a:rPr lang="ar-SA" sz="2400" dirty="0" smtClean="0">
                <a:cs typeface="+mn-cs"/>
              </a:rPr>
              <a:t>التحويل بين المخططات (</a:t>
            </a:r>
            <a:r>
              <a:rPr lang="en-US" sz="2400" dirty="0" smtClean="0">
                <a:cs typeface="+mn-cs"/>
              </a:rPr>
              <a:t>mapping</a:t>
            </a:r>
            <a:r>
              <a:rPr lang="ar-SA" sz="2400" dirty="0" smtClean="0">
                <a:cs typeface="+mn-cs"/>
              </a:rPr>
              <a:t>) يعتبر عملية مستهلكة للوقت ولذلك فإن بعض نظم إدارة قواعد البيانات  لا تدعم المستوي الثالث (</a:t>
            </a:r>
            <a:r>
              <a:rPr lang="en-US" sz="2400" dirty="0" smtClean="0">
                <a:cs typeface="+mn-cs"/>
              </a:rPr>
              <a:t>External Level</a:t>
            </a:r>
            <a:r>
              <a:rPr lang="ar-SA" sz="2400" dirty="0" smtClean="0">
                <a:cs typeface="+mn-cs"/>
              </a:rPr>
              <a:t>)</a:t>
            </a:r>
            <a:endParaRPr lang="en-US" sz="2400" dirty="0" smtClean="0">
              <a:cs typeface="+mn-cs"/>
            </a:endParaRPr>
          </a:p>
          <a:p>
            <a:pPr algn="r" rtl="1" eaLnBrk="1" hangingPunct="1">
              <a:defRPr/>
            </a:pPr>
            <a:r>
              <a:rPr lang="ar-SA" sz="2400" dirty="0" smtClean="0">
                <a:cs typeface="+mn-cs"/>
              </a:rPr>
              <a:t>معظم نظم إدارة قواعد البيانات تحتوي علي المستوي الثالث (</a:t>
            </a:r>
            <a:r>
              <a:rPr lang="en-US" sz="2400" dirty="0" smtClean="0">
                <a:cs typeface="+mn-cs"/>
              </a:rPr>
              <a:t>External level</a:t>
            </a:r>
            <a:r>
              <a:rPr lang="ar-SA" sz="2400" dirty="0" smtClean="0">
                <a:cs typeface="+mn-cs"/>
              </a:rPr>
              <a:t>) داخل المستوي الثاني (</a:t>
            </a:r>
            <a:r>
              <a:rPr lang="en-US" sz="2400" dirty="0" smtClean="0">
                <a:cs typeface="+mn-cs"/>
              </a:rPr>
              <a:t>Conceptual level</a:t>
            </a:r>
            <a:r>
              <a:rPr lang="ar-SA" sz="2400" dirty="0" smtClean="0">
                <a:cs typeface="+mn-cs"/>
              </a:rPr>
              <a:t>)</a:t>
            </a:r>
            <a:endParaRPr lang="en-US" sz="2400" dirty="0" smtClean="0">
              <a:cs typeface="+mn-cs"/>
            </a:endParaRPr>
          </a:p>
          <a:p>
            <a:pPr algn="r" rtl="1" eaLnBrk="1" hangingPunct="1">
              <a:defRPr/>
            </a:pPr>
            <a:r>
              <a:rPr lang="ar-SA" sz="2400" dirty="0" smtClean="0">
                <a:cs typeface="+mn-cs"/>
              </a:rPr>
              <a:t>بعض نظم إدارة قواعد البيانات تحتوي علي التفاصيل الفعلية (</a:t>
            </a:r>
            <a:r>
              <a:rPr lang="en-US" sz="2400" dirty="0" smtClean="0">
                <a:cs typeface="+mn-cs"/>
              </a:rPr>
              <a:t>Physical details</a:t>
            </a:r>
            <a:r>
              <a:rPr lang="ar-SA" sz="2400" dirty="0" smtClean="0">
                <a:cs typeface="+mn-cs"/>
              </a:rPr>
              <a:t>) داخل المستوي الثاني (</a:t>
            </a:r>
            <a:r>
              <a:rPr lang="en-US" sz="2400" dirty="0" smtClean="0">
                <a:cs typeface="+mn-cs"/>
              </a:rPr>
              <a:t>Conceptual level</a:t>
            </a:r>
            <a:r>
              <a:rPr lang="ar-SA" sz="2400" dirty="0" smtClean="0">
                <a:cs typeface="+mn-cs"/>
              </a:rPr>
              <a:t>)</a:t>
            </a:r>
            <a:endParaRPr lang="en-US" sz="2400" dirty="0" smtClean="0">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إستقلالية</a:t>
            </a:r>
            <a:r>
              <a:rPr lang="ar-SA" b="1" dirty="0" smtClean="0"/>
              <a:t> البيانات</a:t>
            </a:r>
            <a:endParaRPr lang="en-US" dirty="0"/>
          </a:p>
        </p:txBody>
      </p:sp>
      <p:sp>
        <p:nvSpPr>
          <p:cNvPr id="3" name="عنصر نائب للمحتوى 2"/>
          <p:cNvSpPr>
            <a:spLocks noGrp="1"/>
          </p:cNvSpPr>
          <p:nvPr>
            <p:ph idx="1"/>
          </p:nvPr>
        </p:nvSpPr>
        <p:spPr/>
        <p:txBody>
          <a:bodyPr/>
          <a:lstStyle/>
          <a:p>
            <a:pPr>
              <a:spcAft>
                <a:spcPct val="20000"/>
              </a:spcAft>
              <a:defRPr/>
            </a:pPr>
            <a:r>
              <a:rPr lang="ar-SA" sz="2400" dirty="0" smtClean="0"/>
              <a:t>هي المقدرة علي تغيير مخطط البيانات في مستوي معين بدون وجوب تغير المخطط في المستويات الأخرى</a:t>
            </a:r>
          </a:p>
          <a:p>
            <a:pPr>
              <a:spcAft>
                <a:spcPct val="20000"/>
              </a:spcAft>
              <a:defRPr/>
            </a:pPr>
            <a:r>
              <a:rPr lang="ar-SA" sz="2400" dirty="0" smtClean="0"/>
              <a:t>عند تغيير المخطط في مستوى معين فإن الذي يتغير هو طرق التحويل (</a:t>
            </a:r>
            <a:r>
              <a:rPr lang="en-US" sz="2400" dirty="0" smtClean="0"/>
              <a:t>mapping</a:t>
            </a:r>
            <a:r>
              <a:rPr lang="ar-SA" sz="2400" dirty="0" smtClean="0"/>
              <a:t>) بين المستويات</a:t>
            </a:r>
          </a:p>
          <a:p>
            <a:pPr lvl="0" algn="just"/>
            <a:r>
              <a:rPr lang="ar-SA" sz="2400" dirty="0" smtClean="0"/>
              <a:t>تتحقق استقلالیة البیانات، بالقیام بفصل البیانات التي </a:t>
            </a:r>
            <a:r>
              <a:rPr lang="ar-SA" sz="2400" dirty="0" err="1" smtClean="0"/>
              <a:t>یرا</a:t>
            </a:r>
            <a:r>
              <a:rPr lang="ar-SA" sz="2400" dirty="0" smtClean="0"/>
              <a:t>ھا </a:t>
            </a:r>
            <a:r>
              <a:rPr lang="ar-SA" sz="2400" dirty="0" err="1" smtClean="0"/>
              <a:t>ا</a:t>
            </a:r>
            <a:r>
              <a:rPr lang="ar-SA" sz="2400" dirty="0" smtClean="0"/>
              <a:t>لمستخدم عن بنیتھا </a:t>
            </a:r>
            <a:r>
              <a:rPr lang="ar-SA" sz="2400" dirty="0" err="1" smtClean="0"/>
              <a:t>ا</a:t>
            </a:r>
            <a:r>
              <a:rPr lang="ar-SA" sz="2400" dirty="0" smtClean="0"/>
              <a:t>لداخلیة، ویتم ذلك على مرحلتین ھما:</a:t>
            </a:r>
          </a:p>
          <a:p>
            <a:pPr lvl="0" algn="just"/>
            <a:endParaRPr lang="ar-SA" sz="2400" dirty="0" smtClean="0"/>
          </a:p>
          <a:p>
            <a:pPr marL="457200" lvl="0" indent="-457200" algn="just"/>
            <a:r>
              <a:rPr lang="ar-SA" sz="2400" b="1" dirty="0" smtClean="0"/>
              <a:t>	1.	الاستقلالیة المنطقیة للبیانات </a:t>
            </a:r>
            <a:r>
              <a:rPr lang="en-US" sz="2400" b="1" dirty="0" smtClean="0"/>
              <a:t>Logical Data Independence</a:t>
            </a:r>
            <a:endParaRPr lang="ar-SA" sz="2400" b="1" dirty="0" smtClean="0"/>
          </a:p>
          <a:p>
            <a:pPr marL="457200" lvl="0" indent="-457200" algn="just"/>
            <a:r>
              <a:rPr lang="ar-SA" sz="2400" b="1" dirty="0" smtClean="0"/>
              <a:t>	2.	الاستقلالیة الفیزیائیة للبیانات </a:t>
            </a:r>
            <a:r>
              <a:rPr lang="en-US" sz="2400" b="1" dirty="0" smtClean="0"/>
              <a:t>Physical Data Independence</a:t>
            </a:r>
            <a:endParaRPr lang="ar-SA" sz="2400" dirty="0" smtClean="0"/>
          </a:p>
          <a:p>
            <a:pPr>
              <a:spcAft>
                <a:spcPct val="20000"/>
              </a:spcAft>
              <a:defRPr/>
            </a:pPr>
            <a:endParaRPr lang="ar-SA" sz="2400" dirty="0" smtClean="0"/>
          </a:p>
          <a:p>
            <a:endParaRPr lang="en-US" sz="2400" dirty="0"/>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18</a:t>
            </a:fld>
            <a:endParaRPr lang="en-CA"/>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إستقلالية</a:t>
            </a:r>
            <a:r>
              <a:rPr lang="ar-SA" b="1" dirty="0" smtClean="0"/>
              <a:t> البيانات</a:t>
            </a:r>
            <a:endParaRPr lang="en-US" dirty="0"/>
          </a:p>
        </p:txBody>
      </p:sp>
      <p:sp>
        <p:nvSpPr>
          <p:cNvPr id="3" name="عنصر نائب للمحتوى 2"/>
          <p:cNvSpPr>
            <a:spLocks noGrp="1"/>
          </p:cNvSpPr>
          <p:nvPr>
            <p:ph idx="1"/>
          </p:nvPr>
        </p:nvSpPr>
        <p:spPr/>
        <p:txBody>
          <a:bodyPr/>
          <a:lstStyle/>
          <a:p>
            <a:pPr lvl="0" algn="just"/>
            <a:r>
              <a:rPr lang="ar-SA" sz="2400" b="1" dirty="0" smtClean="0"/>
              <a:t>الاستقلالیة المنطقیة للبیانات </a:t>
            </a:r>
            <a:r>
              <a:rPr lang="en-US" sz="2400" b="1" dirty="0" smtClean="0"/>
              <a:t>:Logical Data Independence</a:t>
            </a:r>
            <a:r>
              <a:rPr lang="ar-SA" sz="2400" dirty="0" smtClean="0"/>
              <a:t>ھي القدرة على تغییر المخطط الأولي لقاعدة البیانات </a:t>
            </a:r>
            <a:r>
              <a:rPr lang="en-US" sz="2400" dirty="0" smtClean="0"/>
              <a:t>conceptual schema</a:t>
            </a:r>
            <a:r>
              <a:rPr lang="ar-SA" sz="2400" dirty="0" smtClean="0"/>
              <a:t>، بدون تغییر المخططات الخارجیة </a:t>
            </a:r>
            <a:r>
              <a:rPr lang="ar-SA" sz="2400" dirty="0" err="1" smtClean="0"/>
              <a:t>ل</a:t>
            </a:r>
            <a:r>
              <a:rPr lang="ar-SA" sz="2400" dirty="0" smtClean="0"/>
              <a:t>ھا ولا تغییر التطبیقات البرمجیة علیھا. </a:t>
            </a:r>
          </a:p>
          <a:p>
            <a:pPr lvl="0" algn="just"/>
            <a:endParaRPr lang="ar-SA" sz="2400" dirty="0" smtClean="0"/>
          </a:p>
          <a:p>
            <a:pPr lvl="0" algn="just"/>
            <a:r>
              <a:rPr lang="ar-SA" sz="2400" dirty="0" smtClean="0"/>
              <a:t>يكون التغير في هذا المستوي لكي تستوعب قواعد البيانات التغيرات التي قد تحدث في المخطط نتيجة زيادة أو حذف عناصر بيانات.</a:t>
            </a:r>
          </a:p>
          <a:p>
            <a:pPr lvl="0" algn="just"/>
            <a:r>
              <a:rPr lang="ar-SA" sz="2400" dirty="0" smtClean="0"/>
              <a:t>التطبيقات التي تتعامل مع العناصر التي تغيرت هي فقط التي يتم تعديلها أما باقي التطبيقات فلا تتغير</a:t>
            </a:r>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19</a:t>
            </a:fld>
            <a:endParaRPr lang="en-CA"/>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إستقلالية</a:t>
            </a:r>
            <a:r>
              <a:rPr lang="ar-SA" b="1" dirty="0" smtClean="0"/>
              <a:t> البيانات</a:t>
            </a:r>
            <a:endParaRPr lang="en-US" dirty="0"/>
          </a:p>
        </p:txBody>
      </p:sp>
      <p:sp>
        <p:nvSpPr>
          <p:cNvPr id="3" name="عنصر نائب للمحتوى 2"/>
          <p:cNvSpPr>
            <a:spLocks noGrp="1"/>
          </p:cNvSpPr>
          <p:nvPr>
            <p:ph idx="1"/>
          </p:nvPr>
        </p:nvSpPr>
        <p:spPr/>
        <p:txBody>
          <a:bodyPr/>
          <a:lstStyle/>
          <a:p>
            <a:pPr lvl="1" algn="just"/>
            <a:endParaRPr lang="ar-SA" sz="2400" b="1" dirty="0" smtClean="0"/>
          </a:p>
          <a:p>
            <a:pPr lvl="1" algn="just"/>
            <a:r>
              <a:rPr lang="ar-SA" sz="2400" b="1" dirty="0" smtClean="0"/>
              <a:t>الاستقلالیة الفیزیائیة للبیانات </a:t>
            </a:r>
            <a:r>
              <a:rPr lang="en-US" sz="2400" b="1" dirty="0" smtClean="0"/>
              <a:t>:Physical Data Independence</a:t>
            </a:r>
            <a:r>
              <a:rPr lang="ar-SA" sz="2400" b="1" dirty="0" smtClean="0"/>
              <a:t> </a:t>
            </a:r>
            <a:r>
              <a:rPr lang="ar-SA" sz="2400" dirty="0" smtClean="0"/>
              <a:t>ھي القدرة على تغییر المخطط الداخلي لقاعدة البیانات</a:t>
            </a:r>
            <a:r>
              <a:rPr lang="en-US" sz="2400" dirty="0" smtClean="0"/>
              <a:t>internal schema </a:t>
            </a:r>
            <a:r>
              <a:rPr lang="ar-SA" sz="2400" dirty="0" smtClean="0"/>
              <a:t> دون إجراء أي تغییر على المخطط الأولي (المفاھیمي) </a:t>
            </a:r>
            <a:r>
              <a:rPr lang="en-US" sz="2400" dirty="0" smtClean="0"/>
              <a:t>conceptual</a:t>
            </a:r>
            <a:r>
              <a:rPr lang="ar-SA" sz="2400" dirty="0" smtClean="0"/>
              <a:t>.</a:t>
            </a:r>
          </a:p>
          <a:p>
            <a:pPr lvl="1" algn="just"/>
            <a:endParaRPr lang="ar-SA" sz="2400" dirty="0" smtClean="0"/>
          </a:p>
          <a:p>
            <a:pPr>
              <a:defRPr/>
            </a:pPr>
            <a:r>
              <a:rPr lang="ar-SA" sz="2400" dirty="0" smtClean="0"/>
              <a:t>يكون التغير في المستوي الأول</a:t>
            </a:r>
            <a:r>
              <a:rPr lang="en-US" sz="2400" dirty="0" smtClean="0"/>
              <a:t> </a:t>
            </a:r>
            <a:r>
              <a:rPr lang="ar-SA" sz="2400" dirty="0" smtClean="0"/>
              <a:t>(</a:t>
            </a:r>
            <a:r>
              <a:rPr lang="en-US" sz="2400" dirty="0" smtClean="0"/>
              <a:t>Internal Level</a:t>
            </a:r>
            <a:r>
              <a:rPr lang="ar-SA" sz="2400" dirty="0" smtClean="0"/>
              <a:t>) </a:t>
            </a:r>
            <a:r>
              <a:rPr lang="en-US" sz="2400" dirty="0" smtClean="0"/>
              <a:t> </a:t>
            </a:r>
            <a:r>
              <a:rPr lang="ar-SA" sz="2400" dirty="0" smtClean="0"/>
              <a:t>بسبب التغيرات التي قد تحدث نتيجة استخدام أساليب جديدة في تنظيم الملفات من أجل تحسين أداء النظام</a:t>
            </a:r>
          </a:p>
          <a:p>
            <a:pPr>
              <a:defRPr/>
            </a:pPr>
            <a:endParaRPr lang="ar-SA" sz="2400" dirty="0" smtClean="0"/>
          </a:p>
          <a:p>
            <a:pPr>
              <a:defRPr/>
            </a:pPr>
            <a:r>
              <a:rPr lang="ar-SA" sz="2400" dirty="0" smtClean="0"/>
              <a:t>التطبيقات التي تتعامل مع العناصر التي تغيرت هي فقط التي يتم تعديلها أما باقي التطبيقات فلا تتغير</a:t>
            </a:r>
            <a:endParaRPr lang="en-US" sz="2400" dirty="0" smtClean="0"/>
          </a:p>
          <a:p>
            <a:pPr lvl="1" algn="just"/>
            <a:endParaRPr lang="ar-SA" sz="2400" dirty="0" smtClean="0"/>
          </a:p>
          <a:p>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20</a:t>
            </a:fld>
            <a:endParaRPr lang="en-CA"/>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إستقلالية البيانات</a:t>
            </a:r>
            <a:endParaRPr lang="en-US" b="1" dirty="0" smtClean="0"/>
          </a:p>
        </p:txBody>
      </p:sp>
      <p:sp>
        <p:nvSpPr>
          <p:cNvPr id="3" name="Content Placeholder 2"/>
          <p:cNvSpPr>
            <a:spLocks noGrp="1"/>
          </p:cNvSpPr>
          <p:nvPr>
            <p:ph idx="1"/>
          </p:nvPr>
        </p:nvSpPr>
        <p:spPr>
          <a:xfrm>
            <a:off x="457200" y="1600205"/>
            <a:ext cx="7696200" cy="4525963"/>
          </a:xfrm>
        </p:spPr>
        <p:txBody>
          <a:bodyPr>
            <a:normAutofit fontScale="92500" lnSpcReduction="10000"/>
          </a:bodyPr>
          <a:lstStyle/>
          <a:p>
            <a:pPr algn="just">
              <a:buFont typeface="Wingdings" pitchFamily="2" charset="2"/>
              <a:buChar char="q"/>
            </a:pPr>
            <a:r>
              <a:rPr lang="ar-SA" dirty="0" smtClean="0"/>
              <a:t>یتم دعم إستقلالیة البیانات بشقیھا المادي والمنطقي بواسطة برمجیات ال</a:t>
            </a:r>
            <a:r>
              <a:rPr lang="en-US" dirty="0" smtClean="0"/>
              <a:t>(DBMS)</a:t>
            </a:r>
            <a:r>
              <a:rPr lang="ar-SA" dirty="0" smtClean="0"/>
              <a:t> الذي یمكن أن یكون مركزیا أو موزعا:</a:t>
            </a:r>
          </a:p>
          <a:p>
            <a:pPr marL="533400" lvl="1" algn="just">
              <a:buFont typeface="Wingdings" pitchFamily="2" charset="2"/>
              <a:buChar char="q"/>
            </a:pPr>
            <a:r>
              <a:rPr lang="ar-SA" b="1" dirty="0" smtClean="0"/>
              <a:t>مدیر قاعدة البیانات المركزي</a:t>
            </a:r>
            <a:r>
              <a:rPr lang="en-US" b="1" dirty="0" smtClean="0"/>
              <a:t> Centralized DBMS</a:t>
            </a:r>
            <a:r>
              <a:rPr lang="ar-SA" b="1" dirty="0" smtClean="0"/>
              <a:t>:</a:t>
            </a:r>
            <a:r>
              <a:rPr lang="ar-SA" dirty="0" smtClean="0"/>
              <a:t> یقوم ال</a:t>
            </a:r>
            <a:r>
              <a:rPr lang="en-US" dirty="0" smtClean="0"/>
              <a:t> (DBMS)</a:t>
            </a:r>
            <a:r>
              <a:rPr lang="ar-SA" dirty="0" smtClean="0"/>
              <a:t> في ھذه الحالة بدمج كل مكوناته في نظام واحد، العتاد والبرمجیات والتطبیقات، وكذلك برمجیات واجھات المستخدم.</a:t>
            </a:r>
          </a:p>
          <a:p>
            <a:pPr marL="533400" lvl="1" algn="just">
              <a:buFont typeface="Wingdings" pitchFamily="2" charset="2"/>
              <a:buChar char="q"/>
            </a:pPr>
            <a:r>
              <a:rPr lang="ar-SA" b="1" dirty="0" smtClean="0"/>
              <a:t>مدیر قاعدة البیانات الموزع </a:t>
            </a:r>
            <a:r>
              <a:rPr lang="en-US" b="1" dirty="0" smtClean="0"/>
              <a:t> :Distributed DBMS</a:t>
            </a:r>
            <a:r>
              <a:rPr lang="ar-SA" dirty="0" smtClean="0"/>
              <a:t> ویسمى في ھذه الحالة بنظام قواعد بیانات المزود و العمیل</a:t>
            </a:r>
            <a:r>
              <a:rPr lang="en-US" dirty="0" smtClean="0"/>
              <a:t> Client Server DBMS</a:t>
            </a:r>
            <a:r>
              <a:rPr lang="ar-SA" dirty="0" smtClean="0"/>
              <a:t>، لأنه لا یوزع جمیع مكونات نظام قواعد البیانات ولكنه یوزع فقط مجموعة من مخدمات (مزودات) قواعد البیانات التي تدعم مجموعة من العملاء أو الطرفیات </a:t>
            </a:r>
            <a:r>
              <a:rPr lang="en-US" dirty="0" smtClean="0"/>
              <a:t> Terminals</a:t>
            </a:r>
            <a:endParaRPr lang="ar-SA" b="1" dirty="0" smtClean="0"/>
          </a:p>
        </p:txBody>
      </p:sp>
      <p:sp>
        <p:nvSpPr>
          <p:cNvPr id="5" name="Slide Number Placeholder 4"/>
          <p:cNvSpPr>
            <a:spLocks noGrp="1"/>
          </p:cNvSpPr>
          <p:nvPr>
            <p:ph type="sldNum" sz="quarter" idx="10"/>
          </p:nvPr>
        </p:nvSpPr>
        <p:spPr/>
        <p:txBody>
          <a:bodyPr/>
          <a:lstStyle/>
          <a:p>
            <a:pPr>
              <a:defRPr/>
            </a:pPr>
            <a:r>
              <a:rPr lang="en-US" dirty="0" smtClean="0"/>
              <a:t>Slide 1- </a:t>
            </a:r>
            <a:fld id="{C2A61F35-9597-49F9-AB25-F1CC0DEA4BE6}" type="slidenum">
              <a:rPr lang="en-US" smtClean="0"/>
              <a:pPr>
                <a:defRPr/>
              </a:pPr>
              <a:t>21</a:t>
            </a:fld>
            <a:endParaRPr lang="en-C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لغات قواعد البيانات</a:t>
            </a:r>
            <a:endParaRPr lang="en-US" b="1" dirty="0" smtClean="0"/>
          </a:p>
        </p:txBody>
      </p:sp>
      <p:sp>
        <p:nvSpPr>
          <p:cNvPr id="3" name="Content Placeholder 2"/>
          <p:cNvSpPr>
            <a:spLocks noGrp="1"/>
          </p:cNvSpPr>
          <p:nvPr>
            <p:ph idx="1"/>
          </p:nvPr>
        </p:nvSpPr>
        <p:spPr>
          <a:xfrm>
            <a:off x="457200" y="1600205"/>
            <a:ext cx="8229600" cy="4525963"/>
          </a:xfrm>
        </p:spPr>
        <p:txBody>
          <a:bodyPr>
            <a:normAutofit/>
          </a:bodyPr>
          <a:lstStyle/>
          <a:p>
            <a:pPr>
              <a:buFont typeface="Wingdings" pitchFamily="2" charset="2"/>
              <a:buChar char="q"/>
            </a:pPr>
            <a:r>
              <a:rPr lang="ar-SA" sz="2800" b="1" dirty="0" smtClean="0"/>
              <a:t>لغة تعريف البيانات </a:t>
            </a:r>
            <a:r>
              <a:rPr lang="en-US" sz="2800" b="1" dirty="0" smtClean="0"/>
              <a:t> Data Definition Language (DDL)</a:t>
            </a:r>
            <a:r>
              <a:rPr lang="ar-SA" sz="2800" dirty="0" smtClean="0"/>
              <a:t>:ھي جزء من لغة ال</a:t>
            </a:r>
            <a:r>
              <a:rPr lang="en-US" sz="2800" dirty="0" smtClean="0"/>
              <a:t>SQL</a:t>
            </a:r>
            <a:r>
              <a:rPr lang="ar-SA" sz="2800" dirty="0" smtClean="0"/>
              <a:t> التي تھتم بإنشاء وتعدیل وحذف جمیع كائنات قاعدة البیانات، بما فیھا إنشاء وتعدیل وحذف قواعد البیانات أو أي من كائناتھا كالجدول والمنظور</a:t>
            </a:r>
            <a:r>
              <a:rPr lang="en-US" sz="2800" dirty="0" smtClean="0"/>
              <a:t>View</a:t>
            </a:r>
            <a:endParaRPr lang="ar-SA" sz="2800" dirty="0" smtClean="0"/>
          </a:p>
          <a:p>
            <a:pPr algn="just">
              <a:buFont typeface="Wingdings" pitchFamily="2" charset="2"/>
              <a:buChar char="q"/>
            </a:pPr>
            <a:r>
              <a:rPr lang="ar-SA" sz="2800" b="1" dirty="0" smtClean="0"/>
              <a:t>لغة معالجة البيانات </a:t>
            </a:r>
            <a:r>
              <a:rPr lang="en-US" sz="2800" b="1" dirty="0" smtClean="0"/>
              <a:t>Data Manipulation Language (DML)</a:t>
            </a:r>
            <a:r>
              <a:rPr lang="ar-SA" sz="2800" b="1" dirty="0" smtClean="0"/>
              <a:t>: </a:t>
            </a:r>
            <a:r>
              <a:rPr lang="ar-SA" sz="2800" dirty="0" smtClean="0"/>
              <a:t>تقوم هذه اللغة بمعالجة البیانات داخل الكائن نفسھ، دون أن تتدخل ببنیة الكائن.</a:t>
            </a:r>
            <a:endParaRPr lang="en-US" sz="2800" dirty="0" smtClean="0"/>
          </a:p>
          <a:p>
            <a:pPr lvl="0">
              <a:buFont typeface="Wingdings" pitchFamily="2" charset="2"/>
              <a:buChar char="q"/>
            </a:pPr>
            <a:endParaRPr lang="ar-SA" sz="2800" b="1" dirty="0"/>
          </a:p>
        </p:txBody>
      </p:sp>
      <p:sp>
        <p:nvSpPr>
          <p:cNvPr id="5" name="Slide Number Placeholder 4"/>
          <p:cNvSpPr>
            <a:spLocks noGrp="1"/>
          </p:cNvSpPr>
          <p:nvPr>
            <p:ph type="sldNum" sz="quarter" idx="10"/>
          </p:nvPr>
        </p:nvSpPr>
        <p:spPr/>
        <p:txBody>
          <a:bodyPr/>
          <a:lstStyle/>
          <a:p>
            <a:pPr>
              <a:defRPr/>
            </a:pPr>
            <a:r>
              <a:rPr lang="en-US" dirty="0" smtClean="0"/>
              <a:t>Slide 1- </a:t>
            </a:r>
            <a:fld id="{C2A61F35-9597-49F9-AB25-F1CC0DEA4BE6}" type="slidenum">
              <a:rPr lang="en-US" smtClean="0"/>
              <a:pPr>
                <a:defRPr/>
              </a:pPr>
              <a:t>22</a:t>
            </a:fld>
            <a:endParaRPr lang="en-C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واجهة التطبيق في نظم إدارة قواعد البيانات</a:t>
            </a:r>
            <a:endParaRPr lang="ar-SA" dirty="0"/>
          </a:p>
        </p:txBody>
      </p:sp>
      <p:sp>
        <p:nvSpPr>
          <p:cNvPr id="3" name="Content Placeholder 2"/>
          <p:cNvSpPr>
            <a:spLocks noGrp="1"/>
          </p:cNvSpPr>
          <p:nvPr>
            <p:ph idx="1"/>
          </p:nvPr>
        </p:nvSpPr>
        <p:spPr/>
        <p:txBody>
          <a:bodyPr/>
          <a:lstStyle/>
          <a:p>
            <a:pPr>
              <a:buFont typeface="Wingdings" pitchFamily="2" charset="2"/>
              <a:buChar char="q"/>
            </a:pPr>
            <a:r>
              <a:rPr lang="ar-SA" dirty="0" smtClean="0"/>
              <a:t>تختلف واجهة التطبيق في نظم ال</a:t>
            </a:r>
            <a:r>
              <a:rPr lang="en-US" dirty="0" smtClean="0"/>
              <a:t>DBMS</a:t>
            </a:r>
            <a:r>
              <a:rPr lang="ar-SA" dirty="0" smtClean="0"/>
              <a:t>،ويمكن تصنيفها إلى:</a:t>
            </a:r>
          </a:p>
          <a:p>
            <a:pPr marL="971550" lvl="1" indent="-514350">
              <a:buFont typeface="+mj-lt"/>
              <a:buAutoNum type="arabicPeriod"/>
            </a:pPr>
            <a:r>
              <a:rPr lang="ar-SA" dirty="0" smtClean="0"/>
              <a:t>واجهة لغة الإستعلام </a:t>
            </a:r>
            <a:r>
              <a:rPr lang="en-US" dirty="0" smtClean="0"/>
              <a:t>SQL</a:t>
            </a:r>
            <a:r>
              <a:rPr lang="ar-SA" dirty="0" smtClean="0"/>
              <a:t>المستقلة،حيث يقوم المستخدم بكتابة جمل الإستعلام </a:t>
            </a:r>
            <a:r>
              <a:rPr lang="en-US" dirty="0" smtClean="0"/>
              <a:t>SQL</a:t>
            </a:r>
            <a:r>
              <a:rPr lang="ar-SA" dirty="0" smtClean="0"/>
              <a:t>.</a:t>
            </a:r>
          </a:p>
          <a:p>
            <a:pPr marL="971550" lvl="1" indent="-514350">
              <a:buFont typeface="+mj-lt"/>
              <a:buAutoNum type="arabicPeriod"/>
            </a:pPr>
            <a:r>
              <a:rPr lang="ar-SA" dirty="0" smtClean="0"/>
              <a:t>واجهة برمجة خاصة بالمبرمج‘ يقوم من خلالها بتنفيذ برامج خاصة تتضمن لغة معالجة البيانات </a:t>
            </a:r>
            <a:r>
              <a:rPr lang="en-US" dirty="0" smtClean="0"/>
              <a:t>DML</a:t>
            </a:r>
          </a:p>
          <a:p>
            <a:pPr marL="971550" lvl="1" indent="-514350">
              <a:buFont typeface="+mj-lt"/>
              <a:buAutoNum type="arabicPeriod"/>
            </a:pPr>
            <a:r>
              <a:rPr lang="ar-SA" dirty="0" smtClean="0"/>
              <a:t>واجهات مستخدم سهلة الإستخدام، تتضمن قوائم منسدلة ضمن نماذج سهلة الإستخدام، وتتميز بكونها واجهات رسومية سهلة الإستخدام </a:t>
            </a: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23</a:t>
            </a:fld>
            <a:endParaRPr lang="en-C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fu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1508</TotalTime>
  <Words>1521</Words>
  <Application>Microsoft Office PowerPoint</Application>
  <PresentationFormat>Letter Paper (8.5x11 in)‎</PresentationFormat>
  <Paragraphs>134</Paragraphs>
  <Slides>23</Slides>
  <Notes>3</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kfu_template</vt:lpstr>
      <vt:lpstr>الشريحة 1</vt:lpstr>
      <vt:lpstr>محاضرة رقم 2</vt:lpstr>
      <vt:lpstr>في هذ المحاضرة</vt:lpstr>
      <vt:lpstr>نموذج البيانات</vt:lpstr>
      <vt:lpstr>تصنيفات نماذج البيانات</vt:lpstr>
      <vt:lpstr>تصنيفات نماذج البيانات</vt:lpstr>
      <vt:lpstr>مخطط قواعد البيانات</vt:lpstr>
      <vt:lpstr>مخطط قواعد البيانات</vt:lpstr>
      <vt:lpstr>مثال مخطط قواعد بيانات</vt:lpstr>
      <vt:lpstr>مثيل (أو تفاصيل ) قواعد البيانات</vt:lpstr>
      <vt:lpstr>مثال على مثيل قواعد بيانات</vt:lpstr>
      <vt:lpstr>المعماریة الثلاثیة لمخطط قاعدة البیانات  (معماریة الإسكیما)</vt:lpstr>
      <vt:lpstr>المعماریة الثلاثیة لمخطط قاعدة البیانات  (معماریة الإسكیما)</vt:lpstr>
      <vt:lpstr>معماریة الإسكیما</vt:lpstr>
      <vt:lpstr>معماریة الإسكیما</vt:lpstr>
      <vt:lpstr>معماریة الإسكیما</vt:lpstr>
      <vt:lpstr>ملاحظات علي الثلاث مستويات لمخططات نظم قواعد البيانات</vt:lpstr>
      <vt:lpstr>إستقلالية البيانات</vt:lpstr>
      <vt:lpstr>إستقلالية البيانات</vt:lpstr>
      <vt:lpstr>إستقلالية البيانات</vt:lpstr>
      <vt:lpstr>إستقلالية البيانات</vt:lpstr>
      <vt:lpstr>لغات قواعد البيانات</vt:lpstr>
      <vt:lpstr>واجهة التطبيق في نظم إدارة قواعد البيانات</vt:lpstr>
    </vt:vector>
  </TitlesOfParts>
  <Manager/>
  <Company>©2007 Pearson Addison-Wesley.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Introduction: Databases and Database Users</dc:subject>
  <dc:creator>Elmasri/Navathe</dc:creator>
  <cp:keywords/>
  <dc:description/>
  <cp:lastModifiedBy>Sara Mohamad</cp:lastModifiedBy>
  <cp:revision>142</cp:revision>
  <cp:lastPrinted>2001-11-04T00:51:13Z</cp:lastPrinted>
  <dcterms:created xsi:type="dcterms:W3CDTF">2005-02-25T19:46:41Z</dcterms:created>
  <dcterms:modified xsi:type="dcterms:W3CDTF">2011-10-28T14:44:13Z</dcterms:modified>
  <cp:category/>
</cp:coreProperties>
</file>