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5" r:id="rId1"/>
  </p:sldMasterIdLst>
  <p:notesMasterIdLst>
    <p:notesMasterId r:id="rId39"/>
  </p:notesMasterIdLst>
  <p:handoutMasterIdLst>
    <p:handoutMasterId r:id="rId40"/>
  </p:handoutMasterIdLst>
  <p:sldIdLst>
    <p:sldId id="315" r:id="rId2"/>
    <p:sldId id="288" r:id="rId3"/>
    <p:sldId id="290" r:id="rId4"/>
    <p:sldId id="358" r:id="rId5"/>
    <p:sldId id="359" r:id="rId6"/>
    <p:sldId id="360" r:id="rId7"/>
    <p:sldId id="380" r:id="rId8"/>
    <p:sldId id="362" r:id="rId9"/>
    <p:sldId id="364" r:id="rId10"/>
    <p:sldId id="363" r:id="rId11"/>
    <p:sldId id="361" r:id="rId12"/>
    <p:sldId id="365" r:id="rId13"/>
    <p:sldId id="366" r:id="rId14"/>
    <p:sldId id="367" r:id="rId15"/>
    <p:sldId id="368" r:id="rId16"/>
    <p:sldId id="369" r:id="rId17"/>
    <p:sldId id="370" r:id="rId18"/>
    <p:sldId id="371" r:id="rId19"/>
    <p:sldId id="372" r:id="rId20"/>
    <p:sldId id="373" r:id="rId21"/>
    <p:sldId id="374" r:id="rId22"/>
    <p:sldId id="375" r:id="rId23"/>
    <p:sldId id="376" r:id="rId24"/>
    <p:sldId id="377" r:id="rId25"/>
    <p:sldId id="381" r:id="rId26"/>
    <p:sldId id="378" r:id="rId27"/>
    <p:sldId id="379" r:id="rId28"/>
    <p:sldId id="383" r:id="rId29"/>
    <p:sldId id="316" r:id="rId30"/>
    <p:sldId id="384" r:id="rId31"/>
    <p:sldId id="385" r:id="rId32"/>
    <p:sldId id="386" r:id="rId33"/>
    <p:sldId id="387" r:id="rId34"/>
    <p:sldId id="388" r:id="rId35"/>
    <p:sldId id="389" r:id="rId36"/>
    <p:sldId id="390" r:id="rId37"/>
    <p:sldId id="391" r:id="rId38"/>
  </p:sldIdLst>
  <p:sldSz cx="9144000" cy="6858000" type="letter"/>
  <p:notesSz cx="6858000" cy="9144000"/>
  <p:defaultTextStyle>
    <a:defPPr>
      <a:defRPr lang="en-CA"/>
    </a:defPPr>
    <a:lvl1pPr algn="l" rtl="0" fontAlgn="base">
      <a:spcBef>
        <a:spcPct val="0"/>
      </a:spcBef>
      <a:spcAft>
        <a:spcPct val="0"/>
      </a:spcAft>
      <a:defRPr sz="2400" kern="1200">
        <a:solidFill>
          <a:schemeClr val="tx1"/>
        </a:solidFill>
        <a:latin typeface="Arial" charset="0"/>
        <a:ea typeface="+mn-ea"/>
        <a:cs typeface="+mn-cs"/>
      </a:defRPr>
    </a:lvl1pPr>
    <a:lvl2pPr marL="457200" algn="l" rtl="0" fontAlgn="base">
      <a:spcBef>
        <a:spcPct val="0"/>
      </a:spcBef>
      <a:spcAft>
        <a:spcPct val="0"/>
      </a:spcAft>
      <a:defRPr sz="2400" kern="1200">
        <a:solidFill>
          <a:schemeClr val="tx1"/>
        </a:solidFill>
        <a:latin typeface="Arial" charset="0"/>
        <a:ea typeface="+mn-ea"/>
        <a:cs typeface="+mn-cs"/>
      </a:defRPr>
    </a:lvl2pPr>
    <a:lvl3pPr marL="914400" algn="l" rtl="0" fontAlgn="base">
      <a:spcBef>
        <a:spcPct val="0"/>
      </a:spcBef>
      <a:spcAft>
        <a:spcPct val="0"/>
      </a:spcAft>
      <a:defRPr sz="2400" kern="1200">
        <a:solidFill>
          <a:schemeClr val="tx1"/>
        </a:solidFill>
        <a:latin typeface="Arial" charset="0"/>
        <a:ea typeface="+mn-ea"/>
        <a:cs typeface="+mn-cs"/>
      </a:defRPr>
    </a:lvl3pPr>
    <a:lvl4pPr marL="1371600" algn="l" rtl="0" fontAlgn="base">
      <a:spcBef>
        <a:spcPct val="0"/>
      </a:spcBef>
      <a:spcAft>
        <a:spcPct val="0"/>
      </a:spcAft>
      <a:defRPr sz="2400" kern="1200">
        <a:solidFill>
          <a:schemeClr val="tx1"/>
        </a:solidFill>
        <a:latin typeface="Arial" charset="0"/>
        <a:ea typeface="+mn-ea"/>
        <a:cs typeface="+mn-cs"/>
      </a:defRPr>
    </a:lvl4pPr>
    <a:lvl5pPr marL="1828800" algn="l" rtl="0" fontAlgn="base">
      <a:spcBef>
        <a:spcPct val="0"/>
      </a:spcBef>
      <a:spcAft>
        <a:spcPct val="0"/>
      </a:spcAft>
      <a:defRPr sz="2400" kern="1200">
        <a:solidFill>
          <a:schemeClr val="tx1"/>
        </a:solidFill>
        <a:latin typeface="Arial" charset="0"/>
        <a:ea typeface="+mn-ea"/>
        <a:cs typeface="+mn-cs"/>
      </a:defRPr>
    </a:lvl5pPr>
    <a:lvl6pPr marL="2286000" algn="r" defTabSz="914400" rtl="1" eaLnBrk="1" latinLnBrk="0" hangingPunct="1">
      <a:defRPr sz="2400" kern="1200">
        <a:solidFill>
          <a:schemeClr val="tx1"/>
        </a:solidFill>
        <a:latin typeface="Arial" charset="0"/>
        <a:ea typeface="+mn-ea"/>
        <a:cs typeface="+mn-cs"/>
      </a:defRPr>
    </a:lvl6pPr>
    <a:lvl7pPr marL="2743200" algn="r" defTabSz="914400" rtl="1" eaLnBrk="1" latinLnBrk="0" hangingPunct="1">
      <a:defRPr sz="2400" kern="1200">
        <a:solidFill>
          <a:schemeClr val="tx1"/>
        </a:solidFill>
        <a:latin typeface="Arial" charset="0"/>
        <a:ea typeface="+mn-ea"/>
        <a:cs typeface="+mn-cs"/>
      </a:defRPr>
    </a:lvl7pPr>
    <a:lvl8pPr marL="3200400" algn="r" defTabSz="914400" rtl="1" eaLnBrk="1" latinLnBrk="0" hangingPunct="1">
      <a:defRPr sz="2400" kern="1200">
        <a:solidFill>
          <a:schemeClr val="tx1"/>
        </a:solidFill>
        <a:latin typeface="Arial" charset="0"/>
        <a:ea typeface="+mn-ea"/>
        <a:cs typeface="+mn-cs"/>
      </a:defRPr>
    </a:lvl8pPr>
    <a:lvl9pPr marL="3657600" algn="r" defTabSz="914400" rtl="1" eaLnBrk="1" latinLnBrk="0" hangingPunct="1">
      <a:defRPr sz="2400"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77228"/>
    <a:srgbClr val="6E792B"/>
    <a:srgbClr val="76822E"/>
    <a:srgbClr val="4F571F"/>
    <a:srgbClr val="6F6A07"/>
    <a:srgbClr val="827C08"/>
    <a:srgbClr val="800000"/>
    <a:srgbClr val="000099"/>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31745" autoAdjust="0"/>
    <p:restoredTop sz="75090" autoAdjust="0"/>
  </p:normalViewPr>
  <p:slideViewPr>
    <p:cSldViewPr snapToObjects="1">
      <p:cViewPr>
        <p:scale>
          <a:sx n="50" d="100"/>
          <a:sy n="50" d="100"/>
        </p:scale>
        <p:origin x="-1722" y="-174"/>
      </p:cViewPr>
      <p:guideLst>
        <p:guide orient="horz" pos="1920"/>
        <p:guide pos="2880"/>
      </p:guideLst>
    </p:cSldViewPr>
  </p:slideViewPr>
  <p:outlineViewPr>
    <p:cViewPr>
      <p:scale>
        <a:sx n="33" d="100"/>
        <a:sy n="33" d="100"/>
      </p:scale>
      <p:origin x="24" y="6474"/>
    </p:cViewPr>
  </p:outlineViewPr>
  <p:notesTextViewPr>
    <p:cViewPr>
      <p:scale>
        <a:sx n="100" d="100"/>
        <a:sy n="100" d="100"/>
      </p:scale>
      <p:origin x="0" y="0"/>
    </p:cViewPr>
  </p:notesTextViewPr>
  <p:sorterViewPr>
    <p:cViewPr>
      <p:scale>
        <a:sx n="66" d="100"/>
        <a:sy n="66" d="100"/>
      </p:scale>
      <p:origin x="0" y="0"/>
    </p:cViewPr>
  </p:sorterViewPr>
  <p:notesViewPr>
    <p:cSldViewPr snapToObjects="1">
      <p:cViewPr>
        <p:scale>
          <a:sx n="100" d="100"/>
          <a:sy n="100" d="100"/>
        </p:scale>
        <p:origin x="-780" y="217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041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ahoma" pitchFamily="34" charset="0"/>
              </a:defRPr>
            </a:lvl1pPr>
          </a:lstStyle>
          <a:p>
            <a:pPr>
              <a:defRPr/>
            </a:pPr>
            <a:endParaRPr lang="en-CA"/>
          </a:p>
        </p:txBody>
      </p:sp>
      <p:sp>
        <p:nvSpPr>
          <p:cNvPr id="60419"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ahoma" pitchFamily="34" charset="0"/>
              </a:defRPr>
            </a:lvl1pPr>
          </a:lstStyle>
          <a:p>
            <a:pPr>
              <a:defRPr/>
            </a:pPr>
            <a:endParaRPr lang="en-CA"/>
          </a:p>
        </p:txBody>
      </p:sp>
      <p:sp>
        <p:nvSpPr>
          <p:cNvPr id="60420"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ahoma" pitchFamily="34" charset="0"/>
              </a:defRPr>
            </a:lvl1pPr>
          </a:lstStyle>
          <a:p>
            <a:pPr>
              <a:defRPr/>
            </a:pPr>
            <a:endParaRPr lang="en-CA"/>
          </a:p>
        </p:txBody>
      </p:sp>
      <p:sp>
        <p:nvSpPr>
          <p:cNvPr id="60421"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ahoma" pitchFamily="34" charset="0"/>
              </a:defRPr>
            </a:lvl1pPr>
          </a:lstStyle>
          <a:p>
            <a:pPr>
              <a:defRPr/>
            </a:pPr>
            <a:fld id="{294828C7-D947-4A9E-8FFE-E4C61AD347D7}" type="slidenum">
              <a:rPr lang="en-CA"/>
              <a:pPr>
                <a:defRPr/>
              </a:pPr>
              <a:t>‹#›</a:t>
            </a:fld>
            <a:endParaRPr lang="en-CA"/>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4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ahoma" pitchFamily="34" charset="0"/>
              </a:defRPr>
            </a:lvl1pPr>
          </a:lstStyle>
          <a:p>
            <a:pPr>
              <a:defRPr/>
            </a:pPr>
            <a:endParaRPr lang="en-CA"/>
          </a:p>
        </p:txBody>
      </p:sp>
      <p:sp>
        <p:nvSpPr>
          <p:cNvPr id="61443"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ahoma" pitchFamily="34" charset="0"/>
              </a:defRPr>
            </a:lvl1pPr>
          </a:lstStyle>
          <a:p>
            <a:pPr>
              <a:defRPr/>
            </a:pPr>
            <a:endParaRPr lang="en-CA"/>
          </a:p>
        </p:txBody>
      </p:sp>
      <p:sp>
        <p:nvSpPr>
          <p:cNvPr id="4096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61445"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CA" noProof="0" smtClean="0"/>
              <a:t>Click to edit Master text styles</a:t>
            </a:r>
          </a:p>
          <a:p>
            <a:pPr lvl="1"/>
            <a:r>
              <a:rPr lang="en-CA" noProof="0" smtClean="0"/>
              <a:t>Second level</a:t>
            </a:r>
          </a:p>
          <a:p>
            <a:pPr lvl="2"/>
            <a:r>
              <a:rPr lang="en-CA" noProof="0" smtClean="0"/>
              <a:t>Third level</a:t>
            </a:r>
          </a:p>
          <a:p>
            <a:pPr lvl="3"/>
            <a:r>
              <a:rPr lang="en-CA" noProof="0" smtClean="0"/>
              <a:t>Fourth level</a:t>
            </a:r>
          </a:p>
          <a:p>
            <a:pPr lvl="4"/>
            <a:r>
              <a:rPr lang="en-CA" noProof="0" smtClean="0"/>
              <a:t>Fifth level</a:t>
            </a:r>
          </a:p>
        </p:txBody>
      </p:sp>
      <p:sp>
        <p:nvSpPr>
          <p:cNvPr id="61446"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ahoma" pitchFamily="34" charset="0"/>
              </a:defRPr>
            </a:lvl1pPr>
          </a:lstStyle>
          <a:p>
            <a:pPr>
              <a:defRPr/>
            </a:pPr>
            <a:endParaRPr lang="en-CA"/>
          </a:p>
        </p:txBody>
      </p:sp>
      <p:sp>
        <p:nvSpPr>
          <p:cNvPr id="61447"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ahoma" pitchFamily="34" charset="0"/>
              </a:defRPr>
            </a:lvl1pPr>
          </a:lstStyle>
          <a:p>
            <a:pPr>
              <a:defRPr/>
            </a:pPr>
            <a:fld id="{4B2EE0A5-7B76-428A-9CAD-14EFDF297F34}" type="slidenum">
              <a:rPr lang="en-CA"/>
              <a:pPr>
                <a:defRPr/>
              </a:pPr>
              <a:t>‹#›</a:t>
            </a:fld>
            <a:endParaRPr lang="en-CA"/>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6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dirty="0"/>
          </a:p>
        </p:txBody>
      </p:sp>
      <p:sp>
        <p:nvSpPr>
          <p:cNvPr id="4" name="Slide Number Placeholder 3"/>
          <p:cNvSpPr>
            <a:spLocks noGrp="1"/>
          </p:cNvSpPr>
          <p:nvPr>
            <p:ph type="sldNum" sz="quarter" idx="10"/>
          </p:nvPr>
        </p:nvSpPr>
        <p:spPr/>
        <p:txBody>
          <a:bodyPr/>
          <a:lstStyle/>
          <a:p>
            <a:pPr>
              <a:defRPr/>
            </a:pPr>
            <a:fld id="{4B2EE0A5-7B76-428A-9CAD-14EFDF297F34}" type="slidenum">
              <a:rPr lang="en-CA" smtClean="0"/>
              <a:pPr>
                <a:defRPr/>
              </a:pPr>
              <a:t>2</a:t>
            </a:fld>
            <a:endParaRPr lang="en-C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dirty="0"/>
          </a:p>
        </p:txBody>
      </p:sp>
      <p:sp>
        <p:nvSpPr>
          <p:cNvPr id="4" name="عنصر نائب لرقم الشريحة 3"/>
          <p:cNvSpPr>
            <a:spLocks noGrp="1"/>
          </p:cNvSpPr>
          <p:nvPr>
            <p:ph type="sldNum" sz="quarter" idx="10"/>
          </p:nvPr>
        </p:nvSpPr>
        <p:spPr/>
        <p:txBody>
          <a:bodyPr/>
          <a:lstStyle/>
          <a:p>
            <a:pPr>
              <a:defRPr/>
            </a:pPr>
            <a:fld id="{4B2EE0A5-7B76-428A-9CAD-14EFDF297F34}" type="slidenum">
              <a:rPr lang="en-CA" smtClean="0"/>
              <a:pPr>
                <a:defRPr/>
              </a:pPr>
              <a:t>7</a:t>
            </a:fld>
            <a:endParaRPr lang="en-C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dirty="0"/>
          </a:p>
        </p:txBody>
      </p:sp>
      <p:sp>
        <p:nvSpPr>
          <p:cNvPr id="4" name="عنصر نائب لرقم الشريحة 3"/>
          <p:cNvSpPr>
            <a:spLocks noGrp="1"/>
          </p:cNvSpPr>
          <p:nvPr>
            <p:ph type="sldNum" sz="quarter" idx="10"/>
          </p:nvPr>
        </p:nvSpPr>
        <p:spPr/>
        <p:txBody>
          <a:bodyPr/>
          <a:lstStyle/>
          <a:p>
            <a:pPr>
              <a:defRPr/>
            </a:pPr>
            <a:fld id="{4B2EE0A5-7B76-428A-9CAD-14EFDF297F34}" type="slidenum">
              <a:rPr lang="en-CA" smtClean="0"/>
              <a:pPr>
                <a:defRPr/>
              </a:pPr>
              <a:t>35</a:t>
            </a:fld>
            <a:endParaRPr lang="en-C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a:xfrm>
            <a:off x="0" y="2133600"/>
            <a:ext cx="2461846"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4"/>
          <p:cNvSpPr/>
          <p:nvPr/>
        </p:nvSpPr>
        <p:spPr>
          <a:xfrm>
            <a:off x="6682154" y="2133600"/>
            <a:ext cx="2461846"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685800" y="2130431"/>
            <a:ext cx="77724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Rectangle 47"/>
          <p:cNvSpPr>
            <a:spLocks noChangeArrowheads="1"/>
          </p:cNvSpPr>
          <p:nvPr userDrawn="1"/>
        </p:nvSpPr>
        <p:spPr bwMode="auto">
          <a:xfrm rot="16200000">
            <a:off x="3500437" y="-985837"/>
            <a:ext cx="2143125" cy="9144000"/>
          </a:xfrm>
          <a:prstGeom prst="rect">
            <a:avLst/>
          </a:prstGeom>
          <a:solidFill>
            <a:srgbClr val="677228">
              <a:alpha val="44000"/>
            </a:srgbClr>
          </a:solidFill>
          <a:ln w="9525">
            <a:noFill/>
            <a:miter lim="800000"/>
            <a:headEnd/>
            <a:tailEnd/>
          </a:ln>
          <a:effectLst/>
        </p:spPr>
        <p:txBody>
          <a:bodyPr wrap="none" anchor="ctr"/>
          <a:lstStyle/>
          <a:p>
            <a:pPr>
              <a:defRPr/>
            </a:pP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3"/>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4"/>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8699989" y="5"/>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a:xfrm>
            <a:off x="2215662" y="6376993"/>
            <a:ext cx="527538" cy="365125"/>
          </a:xfrm>
        </p:spPr>
        <p:txBody>
          <a:bodyPr/>
          <a:lstStyle>
            <a:lvl1pPr algn="ctr">
              <a:defRPr/>
            </a:lvl1pPr>
          </a:lstStyle>
          <a:p>
            <a:pPr>
              <a:defRPr/>
            </a:pPr>
            <a:r>
              <a:rPr lang="en-US" smtClean="0"/>
              <a:t>Slide 1- </a:t>
            </a:r>
            <a:fld id="{C2A61F35-9597-49F9-AB25-F1CC0DEA4BE6}" type="slidenum">
              <a:rPr lang="en-US" smtClean="0"/>
              <a:pPr>
                <a:defRPr/>
              </a:pPr>
              <a:t>‹#›</a:t>
            </a:fld>
            <a:endParaRPr lang="en-C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6"/>
            <a:ext cx="77724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a:xfrm>
            <a:off x="2215662" y="6376993"/>
            <a:ext cx="527538" cy="365125"/>
          </a:xfrm>
        </p:spPr>
        <p:txBody>
          <a:bodyPr/>
          <a:lstStyle>
            <a:lvl1pPr>
              <a:defRPr/>
            </a:lvl1pPr>
          </a:lstStyle>
          <a:p>
            <a:pPr>
              <a:defRPr/>
            </a:pPr>
            <a:r>
              <a:rPr lang="en-US" smtClean="0"/>
              <a:t>Slide 1- </a:t>
            </a:r>
            <a:fld id="{C84F66EB-7279-47FA-BA50-FABD96E11D5B}" type="slidenum">
              <a:rPr lang="en-US" smtClean="0"/>
              <a:pPr>
                <a:defRPr/>
              </a:pPr>
              <a:t>‹#›</a:t>
            </a:fld>
            <a:endParaRPr lang="en-C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5" name="Rectangle 4"/>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5"/>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8699989" y="5"/>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4638685" y="1600206"/>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22033" y="1600206"/>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r>
              <a:rPr lang="en-US" smtClean="0"/>
              <a:t>Slide 1- </a:t>
            </a:r>
            <a:fld id="{D4216305-3491-4269-B1EB-7F825E67474A}" type="slidenum">
              <a:rPr lang="en-US" smtClean="0"/>
              <a:pPr>
                <a:defRPr/>
              </a:pPr>
              <a:t>‹#›</a:t>
            </a:fld>
            <a:endParaRPr lang="en-C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8"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8"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r>
              <a:rPr lang="en-US" smtClean="0"/>
              <a:t>Slide 1- </a:t>
            </a:r>
            <a:fld id="{A9C7BBD8-5AED-43BC-810E-4711E11127FF}" type="slidenum">
              <a:rPr lang="en-US" smtClean="0"/>
              <a:pPr>
                <a:defRPr/>
              </a:pPr>
              <a:t>‹#›</a:t>
            </a:fld>
            <a:endParaRPr lang="en-C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r>
              <a:rPr lang="en-US" smtClean="0"/>
              <a:t>Slide 1- </a:t>
            </a:r>
            <a:fld id="{6FBBA540-53D9-488E-9396-EBD120127B81}" type="slidenum">
              <a:rPr lang="en-US" smtClean="0"/>
              <a:pPr>
                <a:defRPr/>
              </a:pPr>
              <a:t>‹#›</a:t>
            </a:fld>
            <a:endParaRPr lang="en-C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r>
              <a:rPr lang="en-US" smtClean="0"/>
              <a:t>Slide 1- </a:t>
            </a:r>
            <a:fld id="{10629452-3ED1-4620-A6A1-41C83A7C66B6}" type="slidenum">
              <a:rPr lang="en-US" smtClean="0"/>
              <a:pPr>
                <a:defRPr/>
              </a:pPr>
              <a:t>‹#›</a:t>
            </a:fld>
            <a:endParaRPr lang="en-C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1" y="273056"/>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r>
              <a:rPr lang="en-US" smtClean="0"/>
              <a:t>Slide 1- </a:t>
            </a:r>
            <a:fld id="{9EFF1AF4-159F-497D-BE1E-28B2D99A5DB2}" type="slidenum">
              <a:rPr lang="en-US" smtClean="0"/>
              <a:pPr>
                <a:defRPr/>
              </a:pPr>
              <a:t>‹#›</a:t>
            </a:fld>
            <a:endParaRPr lang="en-C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r>
              <a:rPr lang="en-US" smtClean="0"/>
              <a:t>Slide 1- </a:t>
            </a:r>
            <a:fld id="{ACF41A48-0758-4796-BBC8-A80940FD184C}" type="slidenum">
              <a:rPr lang="en-US" smtClean="0"/>
              <a:pPr>
                <a:defRPr/>
              </a:pPr>
              <a:t>‹#›</a:t>
            </a:fld>
            <a:endParaRPr lang="en-C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r>
              <a:rPr lang="en-US" smtClean="0"/>
              <a:t>Slide 1- </a:t>
            </a:r>
            <a:fld id="{8A25A6C7-8E8A-4E42-AFD7-A0AB530E3D09}" type="slidenum">
              <a:rPr lang="en-US" smtClean="0"/>
              <a:pPr>
                <a:defRPr/>
              </a:pPr>
              <a:t>‹#›</a:t>
            </a:fld>
            <a:endParaRPr lang="en-C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44"/>
            <a:ext cx="222885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95303" y="274644"/>
            <a:ext cx="653415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r>
              <a:rPr lang="en-US" smtClean="0"/>
              <a:t>Slide 1- </a:t>
            </a:r>
            <a:fld id="{A51A0C18-3E46-4290-8861-A7574D4FAC28}" type="slidenum">
              <a:rPr lang="en-US" smtClean="0"/>
              <a:pPr>
                <a:defRPr/>
              </a:pPr>
              <a:t>‹#›</a:t>
            </a:fld>
            <a:endParaRPr lang="en-C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144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2" name="Group 7"/>
          <p:cNvGrpSpPr>
            <a:grpSpLocks/>
          </p:cNvGrpSpPr>
          <p:nvPr/>
        </p:nvGrpSpPr>
        <p:grpSpPr bwMode="auto">
          <a:xfrm>
            <a:off x="7948248" y="5791200"/>
            <a:ext cx="868974"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51695" y="6372225"/>
            <a:ext cx="2518831"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57200" y="1600205"/>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1943100" y="6376993"/>
            <a:ext cx="527538"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r>
              <a:rPr lang="en-US" smtClean="0"/>
              <a:t>Slide 1- </a:t>
            </a:r>
            <a:fld id="{43BFD7A2-9E8D-4ADD-84A3-1FD771BE2818}" type="slidenum">
              <a:rPr lang="en-US" smtClean="0"/>
              <a:pPr>
                <a:defRPr/>
              </a:pPr>
              <a:t>‹#›</a:t>
            </a:fld>
            <a:endParaRPr lang="en-CA"/>
          </a:p>
        </p:txBody>
      </p:sp>
      <p:grpSp>
        <p:nvGrpSpPr>
          <p:cNvPr id="10" name="Group 45"/>
          <p:cNvGrpSpPr>
            <a:grpSpLocks/>
          </p:cNvGrpSpPr>
          <p:nvPr userDrawn="1"/>
        </p:nvGrpSpPr>
        <p:grpSpPr bwMode="auto">
          <a:xfrm>
            <a:off x="8936038" y="1449388"/>
            <a:ext cx="207962" cy="5408612"/>
            <a:chOff x="5606" y="889"/>
            <a:chExt cx="154" cy="3431"/>
          </a:xfrm>
        </p:grpSpPr>
        <p:sp>
          <p:nvSpPr>
            <p:cNvPr id="12" name="Rectangle 38"/>
            <p:cNvSpPr>
              <a:spLocks noChangeArrowheads="1"/>
            </p:cNvSpPr>
            <p:nvPr userDrawn="1"/>
          </p:nvSpPr>
          <p:spPr bwMode="gray">
            <a:xfrm flipH="1">
              <a:off x="5685" y="889"/>
              <a:ext cx="75" cy="3431"/>
            </a:xfrm>
            <a:prstGeom prst="rect">
              <a:avLst/>
            </a:prstGeom>
            <a:solidFill>
              <a:srgbClr val="677228"/>
            </a:solidFill>
            <a:ln w="9525">
              <a:noFill/>
              <a:miter lim="800000"/>
              <a:headEnd/>
              <a:tailEnd/>
            </a:ln>
            <a:effectLst/>
          </p:spPr>
          <p:txBody>
            <a:bodyPr wrap="none" anchor="ctr"/>
            <a:lstStyle/>
            <a:p>
              <a:pPr algn="ctr">
                <a:defRPr/>
              </a:pPr>
              <a:endParaRPr kumimoji="1" lang="en-US" sz="3200">
                <a:latin typeface="Tahoma" pitchFamily="34" charset="0"/>
              </a:endParaRPr>
            </a:p>
          </p:txBody>
        </p:sp>
        <p:grpSp>
          <p:nvGrpSpPr>
            <p:cNvPr id="13" name="Group 44"/>
            <p:cNvGrpSpPr>
              <a:grpSpLocks/>
            </p:cNvGrpSpPr>
            <p:nvPr userDrawn="1"/>
          </p:nvGrpSpPr>
          <p:grpSpPr bwMode="auto">
            <a:xfrm>
              <a:off x="5606" y="889"/>
              <a:ext cx="106" cy="3431"/>
              <a:chOff x="5606" y="889"/>
              <a:chExt cx="106" cy="3431"/>
            </a:xfrm>
          </p:grpSpPr>
          <p:sp>
            <p:nvSpPr>
              <p:cNvPr id="14" name="Rectangle 43"/>
              <p:cNvSpPr>
                <a:spLocks noChangeArrowheads="1"/>
              </p:cNvSpPr>
              <p:nvPr userDrawn="1"/>
            </p:nvSpPr>
            <p:spPr bwMode="gray">
              <a:xfrm rot="10800000" flipH="1">
                <a:off x="5606" y="889"/>
                <a:ext cx="58" cy="3431"/>
              </a:xfrm>
              <a:prstGeom prst="rect">
                <a:avLst/>
              </a:prstGeom>
              <a:solidFill>
                <a:schemeClr val="tx2"/>
              </a:solidFill>
              <a:ln w="9525">
                <a:noFill/>
                <a:miter lim="800000"/>
                <a:headEnd/>
                <a:tailEnd/>
              </a:ln>
              <a:effectLst/>
            </p:spPr>
            <p:txBody>
              <a:bodyPr rot="10800000" wrap="none" anchor="ctr"/>
              <a:lstStyle/>
              <a:p>
                <a:pPr algn="ctr">
                  <a:defRPr/>
                </a:pPr>
                <a:endParaRPr kumimoji="1" lang="en-US" sz="3200">
                  <a:latin typeface="Tahoma" pitchFamily="34" charset="0"/>
                </a:endParaRPr>
              </a:p>
            </p:txBody>
          </p:sp>
          <p:sp>
            <p:nvSpPr>
              <p:cNvPr id="15" name="Rectangle 32"/>
              <p:cNvSpPr>
                <a:spLocks noChangeArrowheads="1"/>
              </p:cNvSpPr>
              <p:nvPr userDrawn="1"/>
            </p:nvSpPr>
            <p:spPr bwMode="gray">
              <a:xfrm rot="10800000" flipH="1">
                <a:off x="5654" y="889"/>
                <a:ext cx="58" cy="3431"/>
              </a:xfrm>
              <a:prstGeom prst="rect">
                <a:avLst/>
              </a:prstGeom>
              <a:solidFill>
                <a:srgbClr val="990033"/>
              </a:solidFill>
              <a:ln w="9525">
                <a:noFill/>
                <a:miter lim="800000"/>
                <a:headEnd/>
                <a:tailEnd/>
              </a:ln>
              <a:effectLst/>
            </p:spPr>
            <p:txBody>
              <a:bodyPr rot="10800000" wrap="none" anchor="ctr"/>
              <a:lstStyle/>
              <a:p>
                <a:pPr algn="ctr">
                  <a:defRPr/>
                </a:pPr>
                <a:endParaRPr kumimoji="1" lang="en-US" sz="3200">
                  <a:latin typeface="Tahoma" pitchFamily="34" charset="0"/>
                </a:endParaRPr>
              </a:p>
            </p:txBody>
          </p:sp>
        </p:grpSp>
      </p:grpSp>
      <p:sp>
        <p:nvSpPr>
          <p:cNvPr id="16" name="Rectangle 37"/>
          <p:cNvSpPr>
            <a:spLocks noChangeArrowheads="1"/>
          </p:cNvSpPr>
          <p:nvPr userDrawn="1"/>
        </p:nvSpPr>
        <p:spPr bwMode="gray">
          <a:xfrm rot="16200000">
            <a:off x="3845719" y="-3845719"/>
            <a:ext cx="1449388" cy="9140825"/>
          </a:xfrm>
          <a:prstGeom prst="rect">
            <a:avLst/>
          </a:prstGeom>
          <a:solidFill>
            <a:srgbClr val="677228">
              <a:alpha val="36000"/>
            </a:srgbClr>
          </a:solidFill>
          <a:ln w="9525">
            <a:noFill/>
            <a:miter lim="800000"/>
            <a:headEnd/>
            <a:tailEnd/>
          </a:ln>
          <a:effectLst/>
        </p:spPr>
        <p:txBody>
          <a:bodyPr vert="eaVert" wrap="none" anchor="ctr"/>
          <a:lstStyle/>
          <a:p>
            <a:pPr algn="ctr">
              <a:defRPr/>
            </a:pPr>
            <a:endParaRPr kumimoji="1" lang="en-US" sz="3200">
              <a:latin typeface="Tahoma" pitchFamily="34" charset="0"/>
            </a:endParaRPr>
          </a:p>
        </p:txBody>
      </p:sp>
    </p:spTree>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Lst>
  <p:transition>
    <p:dissolve/>
  </p:transition>
  <p:timing>
    <p:tnLst>
      <p:par>
        <p:cTn id="1" dur="indefinite" restart="never" nodeType="tmRoot"/>
      </p:par>
    </p:tnLst>
  </p:timing>
  <p:hf hdr="0" ftr="0" dt="0"/>
  <p:txStyles>
    <p:titleStyle>
      <a:lvl1pPr algn="r" rtl="1" eaLnBrk="1" fontAlgn="base" hangingPunct="1">
        <a:spcBef>
          <a:spcPct val="0"/>
        </a:spcBef>
        <a:spcAft>
          <a:spcPct val="0"/>
        </a:spcAft>
        <a:defRPr sz="4400" kern="1200">
          <a:solidFill>
            <a:srgbClr val="376092"/>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685800" y="2130425"/>
            <a:ext cx="7772400" cy="1470025"/>
          </a:xfrm>
        </p:spPr>
        <p:txBody>
          <a:bodyPr/>
          <a:lstStyle/>
          <a:p>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fontAlgn="auto">
              <a:spcAft>
                <a:spcPts val="0"/>
              </a:spcAft>
              <a:defRPr/>
            </a:pPr>
            <a:endParaRPr lang="en-US" dirty="0" smtClean="0">
              <a:cs typeface="+mn-cs"/>
            </a:endParaRPr>
          </a:p>
        </p:txBody>
      </p:sp>
      <p:sp>
        <p:nvSpPr>
          <p:cNvPr id="5" name="Rectangle 4"/>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144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4572000" y="4648200"/>
            <a:ext cx="4260850" cy="1352550"/>
          </a:xfrm>
          <a:prstGeom prst="rect">
            <a:avLst/>
          </a:prstGeom>
          <a:noFill/>
          <a:ln w="9525">
            <a:noFill/>
            <a:miter lim="800000"/>
            <a:headEnd/>
            <a:tailEnd/>
          </a:ln>
        </p:spPr>
        <p:txBody>
          <a:bodyPr/>
          <a:lstStyle/>
          <a:p>
            <a:pPr algn="ctr">
              <a:spcBef>
                <a:spcPct val="20000"/>
              </a:spcBef>
              <a:buFont typeface="Arial" pitchFamily="34" charset="0"/>
              <a:buNone/>
            </a:pPr>
            <a:r>
              <a:rPr lang="ar-EG" sz="2600" dirty="0" smtClean="0">
                <a:solidFill>
                  <a:srgbClr val="898989"/>
                </a:solidFill>
                <a:latin typeface="Calibri" pitchFamily="34" charset="0"/>
              </a:rPr>
              <a:t>كلية </a:t>
            </a:r>
            <a:r>
              <a:rPr lang="ar-SA" sz="2600" dirty="0">
                <a:solidFill>
                  <a:srgbClr val="898989"/>
                </a:solidFill>
                <a:latin typeface="Calibri" pitchFamily="34" charset="0"/>
              </a:rPr>
              <a:t>علوم الحاسب وتقنية المعلومات</a:t>
            </a:r>
            <a:r>
              <a:rPr lang="ar-EG" sz="2600" dirty="0">
                <a:solidFill>
                  <a:srgbClr val="898989"/>
                </a:solidFill>
                <a:latin typeface="Calibri" pitchFamily="34" charset="0"/>
              </a:rPr>
              <a:t> قسم </a:t>
            </a:r>
            <a:r>
              <a:rPr lang="ar-SA" sz="2600" dirty="0">
                <a:solidFill>
                  <a:srgbClr val="898989"/>
                </a:solidFill>
                <a:latin typeface="Calibri" pitchFamily="34" charset="0"/>
              </a:rPr>
              <a:t>نظم المعلومات</a:t>
            </a:r>
            <a:endParaRPr lang="en-US" sz="2600" dirty="0">
              <a:solidFill>
                <a:srgbClr val="898989"/>
              </a:solidFill>
              <a:latin typeface="Calibri" pitchFamily="34" charset="0"/>
            </a:endParaRPr>
          </a:p>
        </p:txBody>
      </p:sp>
      <p:grpSp>
        <p:nvGrpSpPr>
          <p:cNvPr id="2" name="Group 7"/>
          <p:cNvGrpSpPr>
            <a:grpSpLocks/>
          </p:cNvGrpSpPr>
          <p:nvPr/>
        </p:nvGrpSpPr>
        <p:grpSpPr bwMode="auto">
          <a:xfrm>
            <a:off x="5994400" y="1981200"/>
            <a:ext cx="2400300" cy="2524125"/>
            <a:chOff x="5210750" y="1066800"/>
            <a:chExt cx="2976900" cy="3130677"/>
          </a:xfrm>
        </p:grpSpPr>
        <p:sp>
          <p:nvSpPr>
            <p:cNvPr id="9" name="Oval 8"/>
            <p:cNvSpPr/>
            <p:nvPr/>
          </p:nvSpPr>
          <p:spPr>
            <a:xfrm>
              <a:off x="5321006" y="1143591"/>
              <a:ext cx="2768202"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5622925"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22275" y="2895600"/>
            <a:ext cx="4706938" cy="1470025"/>
          </a:xfrm>
          <a:prstGeom prst="rect">
            <a:avLst/>
          </a:prstGeom>
          <a:noFill/>
          <a:ln w="9525">
            <a:noFill/>
            <a:miter lim="800000"/>
            <a:headEnd/>
            <a:tailEnd/>
          </a:ln>
        </p:spPr>
        <p:txBody>
          <a:bodyPr anchor="ctr"/>
          <a:lstStyle/>
          <a:p>
            <a:pPr algn="l">
              <a:lnSpc>
                <a:spcPct val="80000"/>
              </a:lnSpc>
            </a:pPr>
            <a:r>
              <a:rPr lang="ar-EG" sz="3700" b="1" dirty="0">
                <a:solidFill>
                  <a:srgbClr val="376092"/>
                </a:solidFill>
                <a:latin typeface="AYM Wadiy S_U normal."/>
                <a:cs typeface="Times New Roman" pitchFamily="18" charset="0"/>
              </a:rPr>
              <a:t>اسم المقرر ورقمه</a:t>
            </a:r>
            <a:endParaRPr lang="ar-SA" sz="3700" b="1" dirty="0">
              <a:solidFill>
                <a:srgbClr val="376092"/>
              </a:solidFill>
              <a:latin typeface="AYM Wadiy S_U normal."/>
              <a:cs typeface="Times New Roman" pitchFamily="18" charset="0"/>
            </a:endParaRPr>
          </a:p>
          <a:p>
            <a:pPr rtl="1">
              <a:lnSpc>
                <a:spcPct val="80000"/>
              </a:lnSpc>
            </a:pPr>
            <a:r>
              <a:rPr lang="ar-SA" sz="2800" b="1" dirty="0" smtClean="0">
                <a:solidFill>
                  <a:srgbClr val="376092"/>
                </a:solidFill>
                <a:latin typeface="AYM Wadiy S_U normal."/>
                <a:cs typeface="Times New Roman" pitchFamily="18" charset="0"/>
              </a:rPr>
              <a:t>قواعد البيانات</a:t>
            </a:r>
            <a:r>
              <a:rPr lang="en-US" b="1" dirty="0" smtClean="0">
                <a:solidFill>
                  <a:srgbClr val="376092"/>
                </a:solidFill>
                <a:latin typeface="AYM Wadiy S_U normal."/>
                <a:cs typeface="Times New Roman" pitchFamily="18" charset="0"/>
              </a:rPr>
              <a:t>0902-743)</a:t>
            </a:r>
            <a:r>
              <a:rPr lang="ar-SA" b="1" dirty="0" smtClean="0">
                <a:solidFill>
                  <a:srgbClr val="376092"/>
                </a:solidFill>
                <a:latin typeface="AYM Wadiy S_U normal."/>
                <a:cs typeface="Times New Roman" pitchFamily="18" charset="0"/>
              </a:rPr>
              <a:t>)</a:t>
            </a:r>
            <a:r>
              <a:rPr lang="ar-EG" b="1" dirty="0">
                <a:solidFill>
                  <a:srgbClr val="7F7F7F"/>
                </a:solidFill>
                <a:latin typeface="Calibri" pitchFamily="34" charset="0"/>
                <a:cs typeface="Times New Roman" pitchFamily="18" charset="0"/>
              </a:rPr>
              <a:t/>
            </a:r>
            <a:br>
              <a:rPr lang="ar-EG" b="1" dirty="0">
                <a:solidFill>
                  <a:srgbClr val="7F7F7F"/>
                </a:solidFill>
                <a:latin typeface="Calibri" pitchFamily="34" charset="0"/>
                <a:cs typeface="Times New Roman" pitchFamily="18" charset="0"/>
              </a:rPr>
            </a:br>
            <a:r>
              <a:rPr lang="ar-EG" sz="2200" b="1" dirty="0">
                <a:solidFill>
                  <a:srgbClr val="7F7F7F"/>
                </a:solidFill>
                <a:latin typeface="Calibri" pitchFamily="34" charset="0"/>
                <a:cs typeface="Times New Roman" pitchFamily="18" charset="0"/>
              </a:rPr>
              <a:t>الفصل الدراسي </a:t>
            </a:r>
            <a:r>
              <a:rPr lang="ar-SA" sz="2200" b="1" dirty="0" smtClean="0">
                <a:solidFill>
                  <a:srgbClr val="7F7F7F"/>
                </a:solidFill>
                <a:latin typeface="Calibri" pitchFamily="34" charset="0"/>
                <a:cs typeface="Times New Roman" pitchFamily="18" charset="0"/>
              </a:rPr>
              <a:t>الأول</a:t>
            </a:r>
            <a:r>
              <a:rPr lang="ar-EG" sz="3200" b="1" dirty="0">
                <a:solidFill>
                  <a:srgbClr val="7F7F7F"/>
                </a:solidFill>
                <a:latin typeface="Calibri" pitchFamily="34" charset="0"/>
                <a:cs typeface="Times New Roman" pitchFamily="18" charset="0"/>
              </a:rPr>
              <a:t/>
            </a:r>
            <a:br>
              <a:rPr lang="ar-EG" sz="3200" b="1" dirty="0">
                <a:solidFill>
                  <a:srgbClr val="7F7F7F"/>
                </a:solidFill>
                <a:latin typeface="Calibri" pitchFamily="34" charset="0"/>
                <a:cs typeface="Times New Roman" pitchFamily="18" charset="0"/>
              </a:rPr>
            </a:br>
            <a:r>
              <a:rPr lang="ar-EG" sz="1700" b="1" dirty="0">
                <a:solidFill>
                  <a:srgbClr val="7F7F7F"/>
                </a:solidFill>
                <a:latin typeface="Calibri" pitchFamily="34" charset="0"/>
                <a:cs typeface="Times New Roman" pitchFamily="18" charset="0"/>
              </a:rPr>
              <a:t>العام الدراسي </a:t>
            </a:r>
            <a:r>
              <a:rPr lang="ar-EG" sz="1700" b="1" dirty="0" smtClean="0">
                <a:solidFill>
                  <a:srgbClr val="7F7F7F"/>
                </a:solidFill>
                <a:latin typeface="Calibri" pitchFamily="34" charset="0"/>
                <a:cs typeface="Times New Roman" pitchFamily="18" charset="0"/>
              </a:rPr>
              <a:t>143</a:t>
            </a:r>
            <a:r>
              <a:rPr lang="ar-SA" sz="1700" b="1" dirty="0" smtClean="0">
                <a:solidFill>
                  <a:srgbClr val="7F7F7F"/>
                </a:solidFill>
                <a:latin typeface="Calibri" pitchFamily="34" charset="0"/>
                <a:cs typeface="Times New Roman" pitchFamily="18" charset="0"/>
              </a:rPr>
              <a:t>2</a:t>
            </a:r>
            <a:r>
              <a:rPr lang="ar-EG" sz="1700" b="1" dirty="0" smtClean="0">
                <a:solidFill>
                  <a:srgbClr val="7F7F7F"/>
                </a:solidFill>
                <a:latin typeface="Calibri" pitchFamily="34" charset="0"/>
                <a:cs typeface="Times New Roman" pitchFamily="18" charset="0"/>
              </a:rPr>
              <a:t> </a:t>
            </a:r>
            <a:r>
              <a:rPr lang="ar-EG" sz="1700" b="1" dirty="0">
                <a:solidFill>
                  <a:srgbClr val="7F7F7F"/>
                </a:solidFill>
                <a:latin typeface="Calibri" pitchFamily="34" charset="0"/>
                <a:cs typeface="Times New Roman" pitchFamily="18" charset="0"/>
              </a:rPr>
              <a:t>– </a:t>
            </a:r>
            <a:r>
              <a:rPr lang="ar-EG" sz="1700" b="1" dirty="0" smtClean="0">
                <a:solidFill>
                  <a:srgbClr val="7F7F7F"/>
                </a:solidFill>
                <a:latin typeface="Calibri" pitchFamily="34" charset="0"/>
                <a:cs typeface="Times New Roman" pitchFamily="18" charset="0"/>
              </a:rPr>
              <a:t>143</a:t>
            </a:r>
            <a:r>
              <a:rPr lang="ar-SA" sz="1700" b="1" dirty="0" smtClean="0">
                <a:solidFill>
                  <a:srgbClr val="7F7F7F"/>
                </a:solidFill>
                <a:latin typeface="Calibri" pitchFamily="34" charset="0"/>
                <a:cs typeface="Times New Roman" pitchFamily="18" charset="0"/>
              </a:rPr>
              <a:t>3هـ</a:t>
            </a:r>
            <a:endParaRPr lang="en-US" sz="1700" b="1" dirty="0">
              <a:solidFill>
                <a:srgbClr val="7F7F7F"/>
              </a:solidFill>
              <a:latin typeface="Calibri" pitchFamily="34" charset="0"/>
            </a:endParaRPr>
          </a:p>
        </p:txBody>
      </p:sp>
      <p:sp>
        <p:nvSpPr>
          <p:cNvPr id="5131" name="Slide Number Placeholder 10"/>
          <p:cNvSpPr txBox="1">
            <a:spLocks/>
          </p:cNvSpPr>
          <p:nvPr/>
        </p:nvSpPr>
        <p:spPr bwMode="auto">
          <a:xfrm>
            <a:off x="352425" y="6405563"/>
            <a:ext cx="2133600" cy="365125"/>
          </a:xfrm>
          <a:prstGeom prst="rect">
            <a:avLst/>
          </a:prstGeom>
          <a:noFill/>
          <a:ln w="9525">
            <a:noFill/>
            <a:miter lim="800000"/>
            <a:headEnd/>
            <a:tailEnd/>
          </a:ln>
        </p:spPr>
        <p:txBody>
          <a:bodyPr anchor="ctr"/>
          <a:lstStyle/>
          <a:p>
            <a:pPr rtl="0"/>
            <a:fld id="{F87F2032-2F04-4437-8AC1-55CBA6774C85}"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ransition>
    <p:dissolv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ar-SA" b="1" dirty="0" smtClean="0"/>
              <a:t>محاضرة رقم 3</a:t>
            </a:r>
            <a:endParaRPr lang="ar-SA" b="1" dirty="0"/>
          </a:p>
        </p:txBody>
      </p:sp>
      <p:sp>
        <p:nvSpPr>
          <p:cNvPr id="3" name="Subtitle 2"/>
          <p:cNvSpPr>
            <a:spLocks noGrp="1"/>
          </p:cNvSpPr>
          <p:nvPr>
            <p:ph type="subTitle" idx="1"/>
          </p:nvPr>
        </p:nvSpPr>
        <p:spPr>
          <a:xfrm>
            <a:off x="914400" y="3886200"/>
            <a:ext cx="7162800" cy="1752600"/>
          </a:xfrm>
        </p:spPr>
        <p:txBody>
          <a:bodyPr/>
          <a:lstStyle/>
          <a:p>
            <a:r>
              <a:rPr lang="ar-SA" b="1" dirty="0" smtClean="0"/>
              <a:t>نمذجة البيانات باستخدام مخطط الكينونة العلائقي</a:t>
            </a:r>
            <a:endParaRPr lang="ar-SA" dirty="0"/>
          </a:p>
        </p:txBody>
      </p:sp>
      <p:sp>
        <p:nvSpPr>
          <p:cNvPr id="5" name="Slide Number Placeholder 4"/>
          <p:cNvSpPr txBox="1">
            <a:spLocks/>
          </p:cNvSpPr>
          <p:nvPr/>
        </p:nvSpPr>
        <p:spPr>
          <a:xfrm>
            <a:off x="2253762" y="6376993"/>
            <a:ext cx="527538" cy="365125"/>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100" b="0" i="0" u="none" strike="noStrike" kern="1200" cap="none" spc="0" normalizeH="0" baseline="0" noProof="0" smtClean="0">
                <a:ln>
                  <a:noFill/>
                </a:ln>
                <a:solidFill>
                  <a:schemeClr val="tx1"/>
                </a:solidFill>
                <a:effectLst/>
                <a:uLnTx/>
                <a:uFillTx/>
                <a:latin typeface="Arial" charset="0"/>
                <a:ea typeface="+mn-ea"/>
                <a:cs typeface="+mn-cs"/>
              </a:rPr>
              <a:t>Slide 1- </a:t>
            </a:r>
            <a:fld id="{C2A61F35-9597-49F9-AB25-F1CC0DEA4BE6}" type="slidenum">
              <a:rPr kumimoji="0" lang="en-US" sz="1100" b="0" i="0" u="none" strike="noStrike" kern="1200" cap="none" spc="0" normalizeH="0" baseline="0" noProof="0" smtClean="0">
                <a:ln>
                  <a:noFill/>
                </a:ln>
                <a:solidFill>
                  <a:schemeClr val="tx1"/>
                </a:solidFill>
                <a:effectLst/>
                <a:uLnTx/>
                <a:uFillTx/>
                <a:latin typeface="Arial"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2</a:t>
            </a:fld>
            <a:endParaRPr kumimoji="0" lang="en-CA" sz="1100" b="0" i="0" u="none" strike="noStrike" kern="1200" cap="none" spc="0" normalizeH="0" baseline="0" noProof="0" dirty="0">
              <a:ln>
                <a:noFill/>
              </a:ln>
              <a:solidFill>
                <a:schemeClr val="tx1"/>
              </a:solidFill>
              <a:effectLst/>
              <a:uLnTx/>
              <a:uFillTx/>
              <a:latin typeface="Arial" charset="0"/>
              <a:ea typeface="+mn-ea"/>
              <a:cs typeface="+mn-c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b="1" dirty="0" smtClean="0"/>
              <a:t>في هذ المحاضرة</a:t>
            </a:r>
            <a:endParaRPr lang="ar-SA" b="1" dirty="0"/>
          </a:p>
        </p:txBody>
      </p:sp>
      <p:sp>
        <p:nvSpPr>
          <p:cNvPr id="3" name="Content Placeholder 2"/>
          <p:cNvSpPr>
            <a:spLocks noGrp="1"/>
          </p:cNvSpPr>
          <p:nvPr>
            <p:ph idx="1"/>
          </p:nvPr>
        </p:nvSpPr>
        <p:spPr>
          <a:xfrm>
            <a:off x="457200" y="1600205"/>
            <a:ext cx="7696200" cy="4525963"/>
          </a:xfrm>
        </p:spPr>
        <p:txBody>
          <a:bodyPr>
            <a:normAutofit lnSpcReduction="10000"/>
          </a:bodyPr>
          <a:lstStyle/>
          <a:p>
            <a:pPr lvl="0">
              <a:buFont typeface="Wingdings" pitchFamily="2" charset="2"/>
              <a:buChar char="q"/>
            </a:pPr>
            <a:r>
              <a:rPr lang="ar-SA" sz="2800" dirty="0" smtClean="0"/>
              <a:t>ما هو مخطط الكينونة العلائقي؟</a:t>
            </a:r>
          </a:p>
          <a:p>
            <a:pPr lvl="0">
              <a:buFont typeface="Wingdings" pitchFamily="2" charset="2"/>
              <a:buChar char="q"/>
            </a:pPr>
            <a:r>
              <a:rPr lang="ar-SA" sz="2800" dirty="0" smtClean="0"/>
              <a:t>مكونات مخطط الكينونة العلائقي</a:t>
            </a:r>
          </a:p>
          <a:p>
            <a:pPr lvl="1">
              <a:buFont typeface="Wingdings" pitchFamily="2" charset="2"/>
              <a:buChar char="q"/>
            </a:pPr>
            <a:r>
              <a:rPr lang="ar-SA" sz="2400" dirty="0" smtClean="0"/>
              <a:t>الكيان</a:t>
            </a:r>
          </a:p>
          <a:p>
            <a:pPr lvl="1">
              <a:buFont typeface="Wingdings" pitchFamily="2" charset="2"/>
              <a:buChar char="q"/>
            </a:pPr>
            <a:r>
              <a:rPr lang="ar-SA" sz="2400" dirty="0" smtClean="0"/>
              <a:t>الصفة وانواعها </a:t>
            </a:r>
          </a:p>
          <a:p>
            <a:pPr lvl="1">
              <a:buFont typeface="Wingdings" pitchFamily="2" charset="2"/>
              <a:buChar char="q"/>
            </a:pPr>
            <a:r>
              <a:rPr lang="ar-SA" sz="2400" dirty="0" smtClean="0"/>
              <a:t> المفتاح الرئيسي والمفتاح الجزئي</a:t>
            </a:r>
          </a:p>
          <a:p>
            <a:pPr lvl="1">
              <a:buFont typeface="Wingdings" pitchFamily="2" charset="2"/>
              <a:buChar char="q"/>
            </a:pPr>
            <a:r>
              <a:rPr lang="ar-SA" sz="2400" dirty="0" smtClean="0"/>
              <a:t>الكيان الضعيف</a:t>
            </a:r>
          </a:p>
          <a:p>
            <a:pPr lvl="1">
              <a:buFont typeface="Wingdings" pitchFamily="2" charset="2"/>
              <a:buChar char="q"/>
            </a:pPr>
            <a:r>
              <a:rPr lang="ar-SA" sz="2400" dirty="0" smtClean="0"/>
              <a:t>العلاقات و أنواع العلاقات</a:t>
            </a:r>
          </a:p>
          <a:p>
            <a:pPr lvl="1">
              <a:buFont typeface="Wingdings" pitchFamily="2" charset="2"/>
              <a:buChar char="q"/>
            </a:pPr>
            <a:r>
              <a:rPr lang="ar-SA" sz="2400" dirty="0" smtClean="0"/>
              <a:t>أنواع القیود على العلاقات</a:t>
            </a:r>
          </a:p>
          <a:p>
            <a:pPr>
              <a:buFont typeface="Wingdings" pitchFamily="2" charset="2"/>
              <a:buChar char="q"/>
            </a:pPr>
            <a:r>
              <a:rPr lang="ar-SA" sz="2800" dirty="0" smtClean="0"/>
              <a:t>مثال1(مخطط كينونة علائقي لجامعة)</a:t>
            </a:r>
          </a:p>
          <a:p>
            <a:pPr>
              <a:buFont typeface="Wingdings" pitchFamily="2" charset="2"/>
              <a:buChar char="q"/>
            </a:pPr>
            <a:r>
              <a:rPr lang="ar-SA" sz="2800" dirty="0" smtClean="0"/>
              <a:t>مثال2 (مخطط كينونة علائقي لشركة)</a:t>
            </a:r>
            <a:endParaRPr lang="en-US" sz="2800" dirty="0" smtClean="0"/>
          </a:p>
        </p:txBody>
      </p:sp>
      <p:sp>
        <p:nvSpPr>
          <p:cNvPr id="5" name="Slide Number Placeholder 4"/>
          <p:cNvSpPr>
            <a:spLocks noGrp="1"/>
          </p:cNvSpPr>
          <p:nvPr>
            <p:ph type="sldNum" sz="quarter" idx="10"/>
          </p:nvPr>
        </p:nvSpPr>
        <p:spPr/>
        <p:txBody>
          <a:bodyPr/>
          <a:lstStyle/>
          <a:p>
            <a:pPr>
              <a:defRPr/>
            </a:pPr>
            <a:r>
              <a:rPr lang="en-US" dirty="0" smtClean="0"/>
              <a:t>Slide 1- </a:t>
            </a:r>
            <a:fld id="{C2A61F35-9597-49F9-AB25-F1CC0DEA4BE6}" type="slidenum">
              <a:rPr lang="en-US" smtClean="0"/>
              <a:pPr>
                <a:defRPr/>
              </a:pPr>
              <a:t>3</a:t>
            </a:fld>
            <a:endParaRPr lang="en-CA"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5"/>
            <a:ext cx="8229600" cy="1143000"/>
          </a:xfrm>
        </p:spPr>
        <p:txBody>
          <a:bodyPr/>
          <a:lstStyle/>
          <a:p>
            <a:r>
              <a:rPr lang="ar-SA" sz="3600" dirty="0" smtClean="0"/>
              <a:t>ما هو نموذج/مخطط الكينونة </a:t>
            </a:r>
            <a:r>
              <a:rPr lang="ar-SA" sz="3600" dirty="0" err="1" smtClean="0"/>
              <a:t>العلائقي</a:t>
            </a:r>
            <a:r>
              <a:rPr lang="ar-SA" sz="3600" dirty="0" smtClean="0"/>
              <a:t>؟</a:t>
            </a:r>
            <a:br>
              <a:rPr lang="ar-SA" sz="3600" dirty="0" smtClean="0"/>
            </a:br>
            <a:r>
              <a:rPr lang="en-US" altLang="en-US" sz="3600" dirty="0" smtClean="0"/>
              <a:t>E-R Model </a:t>
            </a:r>
            <a:r>
              <a:rPr lang="ar-SA" altLang="en-US" sz="3600" dirty="0" smtClean="0"/>
              <a:t> /</a:t>
            </a:r>
            <a:r>
              <a:rPr lang="en-US" altLang="en-US" sz="3600" dirty="0" smtClean="0"/>
              <a:t>Entity Relationship Model </a:t>
            </a:r>
            <a:r>
              <a:rPr lang="ar-JO" altLang="en-US" sz="3600" dirty="0" smtClean="0"/>
              <a:t/>
            </a:r>
            <a:br>
              <a:rPr lang="ar-JO" altLang="en-US" sz="3600" dirty="0" smtClean="0"/>
            </a:br>
            <a:endParaRPr lang="ar-SA" sz="3600" dirty="0"/>
          </a:p>
        </p:txBody>
      </p:sp>
      <p:sp>
        <p:nvSpPr>
          <p:cNvPr id="3" name="Content Placeholder 2"/>
          <p:cNvSpPr>
            <a:spLocks noGrp="1"/>
          </p:cNvSpPr>
          <p:nvPr>
            <p:ph idx="1"/>
          </p:nvPr>
        </p:nvSpPr>
        <p:spPr>
          <a:xfrm>
            <a:off x="457200" y="1600205"/>
            <a:ext cx="8229600" cy="4776788"/>
          </a:xfrm>
        </p:spPr>
        <p:txBody>
          <a:bodyPr/>
          <a:lstStyle/>
          <a:p>
            <a:pPr marL="95250" indent="19050" algn="just"/>
            <a:r>
              <a:rPr lang="ar-SA" sz="3000" dirty="0" smtClean="0"/>
              <a:t>- ھو نموذج عالي المستوي یقوم بعرض بناء البیانات، ویتم استخدام ھذا النموذج أثناء مرحلة التصمیم المفاھیمي للنموذج الأولي،وینتج عن ذلك النموذج ألأولي ، لقاعدة البیانات، والذي عن طریقه نقوم بتصمیم مخطط قاعدة البیانات، ویتم تمثیل بناءالبیانات والقیود المطلوبة علیھا باستخدام إشكال رسومیة سھلة ومحددة.</a:t>
            </a:r>
          </a:p>
          <a:p>
            <a:pPr marL="95250" indent="19050" algn="just"/>
            <a:r>
              <a:rPr lang="ar-SA" altLang="ar-SA" sz="3000" dirty="0" smtClean="0"/>
              <a:t>- العلاقة الدعامة الرئيسة لبناء أنظمة قواعد البيانات، إذ يُمثّل المشاركة بين الجداول، فهو وسيلة لتصميم قاعدة البيانات، إنه مرحلة التصوّر التي يليها تمثيل الجداول بغض النظر عن ماهية التطبيقات</a:t>
            </a:r>
            <a:endParaRPr lang="ar-SA" sz="3000" dirty="0" smtClean="0"/>
          </a:p>
        </p:txBody>
      </p:sp>
      <p:sp>
        <p:nvSpPr>
          <p:cNvPr id="4" name="Slide Number Placeholder 3"/>
          <p:cNvSpPr>
            <a:spLocks noGrp="1"/>
          </p:cNvSpPr>
          <p:nvPr>
            <p:ph type="sldNum" sz="quarter" idx="10"/>
          </p:nvPr>
        </p:nvSpPr>
        <p:spPr/>
        <p:txBody>
          <a:bodyPr/>
          <a:lstStyle/>
          <a:p>
            <a:pPr>
              <a:defRPr/>
            </a:pPr>
            <a:r>
              <a:rPr lang="en-US" smtClean="0"/>
              <a:t>Slide 1- </a:t>
            </a:r>
            <a:fld id="{C2A61F35-9597-49F9-AB25-F1CC0DEA4BE6}" type="slidenum">
              <a:rPr lang="en-US" smtClean="0"/>
              <a:pPr>
                <a:defRPr/>
              </a:pPr>
              <a:t>4</a:t>
            </a:fld>
            <a:endParaRPr lang="en-CA"/>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مكونات مخطط الكينونة  العلائقي</a:t>
            </a:r>
            <a:endParaRPr lang="ar-SA" dirty="0"/>
          </a:p>
        </p:txBody>
      </p:sp>
      <p:sp>
        <p:nvSpPr>
          <p:cNvPr id="3" name="Content Placeholder 2"/>
          <p:cNvSpPr>
            <a:spLocks noGrp="1"/>
          </p:cNvSpPr>
          <p:nvPr>
            <p:ph idx="1"/>
          </p:nvPr>
        </p:nvSpPr>
        <p:spPr/>
        <p:txBody>
          <a:bodyPr/>
          <a:lstStyle/>
          <a:p>
            <a:pPr algn="just">
              <a:buFont typeface="Arial" pitchFamily="34" charset="0"/>
              <a:buChar char="•"/>
            </a:pPr>
            <a:r>
              <a:rPr lang="ar-SA" b="1" u="sng" dirty="0" smtClean="0"/>
              <a:t>الكیان أو الكینونة</a:t>
            </a:r>
            <a:r>
              <a:rPr lang="en-US" b="1" u="sng" dirty="0" smtClean="0"/>
              <a:t>(Entity)</a:t>
            </a:r>
            <a:r>
              <a:rPr lang="ar-SA" b="1" u="sng" dirty="0" smtClean="0"/>
              <a:t>:</a:t>
            </a:r>
            <a:r>
              <a:rPr lang="ar-SA" dirty="0" smtClean="0"/>
              <a:t>ھو الوحدة الأساسیة التي یتم تمثیلھا بنموذج الكینونة/العلاقة ویشیر ھذا الكیان إلي “شيء” حقیقي في الحیاة سواء كان له وجود فعلي مثل (طالب – موظف – سیارة - ... الخ) أو وجود منطقي مثل (شركة – وظیفة – مقرر -... الخ).</a:t>
            </a:r>
          </a:p>
          <a:p>
            <a:pPr algn="just">
              <a:buFont typeface="Arial" pitchFamily="34" charset="0"/>
              <a:buChar char="•"/>
            </a:pPr>
            <a:r>
              <a:rPr lang="ar-SA" u="sng" dirty="0" smtClean="0"/>
              <a:t>مفتاح الكيان:</a:t>
            </a:r>
            <a:r>
              <a:rPr lang="ar-SA" dirty="0" smtClean="0"/>
              <a:t> لكل كيان مفتاح عبارة عن صفة أو صفات تعرف الكيان بطريقة وحيدة. </a:t>
            </a:r>
            <a:endParaRPr lang="en-US" dirty="0" smtClean="0"/>
          </a:p>
          <a:p>
            <a:pPr algn="just">
              <a:buFont typeface="Arial" pitchFamily="34" charset="0"/>
              <a:buChar char="•"/>
            </a:pPr>
            <a:r>
              <a:rPr lang="ar-SA" dirty="0" smtClean="0"/>
              <a:t>ویتم تمثیل الكیان باستخدام شكل مستطیل یكتب داخلھ اسم الكیان أو الكینونة</a:t>
            </a:r>
          </a:p>
          <a:p>
            <a:endParaRPr lang="ar-SA" u="sng" dirty="0"/>
          </a:p>
        </p:txBody>
      </p:sp>
      <p:sp>
        <p:nvSpPr>
          <p:cNvPr id="4" name="Slide Number Placeholder 3"/>
          <p:cNvSpPr>
            <a:spLocks noGrp="1"/>
          </p:cNvSpPr>
          <p:nvPr>
            <p:ph type="sldNum" sz="quarter" idx="10"/>
          </p:nvPr>
        </p:nvSpPr>
        <p:spPr/>
        <p:txBody>
          <a:bodyPr/>
          <a:lstStyle/>
          <a:p>
            <a:pPr>
              <a:defRPr/>
            </a:pPr>
            <a:r>
              <a:rPr lang="en-US" smtClean="0"/>
              <a:t>Slide 1- </a:t>
            </a:r>
            <a:fld id="{C2A61F35-9597-49F9-AB25-F1CC0DEA4BE6}" type="slidenum">
              <a:rPr lang="en-US" smtClean="0"/>
              <a:pPr>
                <a:defRPr/>
              </a:pPr>
              <a:t>5</a:t>
            </a:fld>
            <a:endParaRPr lang="en-CA"/>
          </a:p>
        </p:txBody>
      </p:sp>
      <p:pic>
        <p:nvPicPr>
          <p:cNvPr id="1028" name="Picture 4"/>
          <p:cNvPicPr>
            <a:picLocks noChangeAspect="1" noChangeArrowheads="1"/>
          </p:cNvPicPr>
          <p:nvPr/>
        </p:nvPicPr>
        <p:blipFill>
          <a:blip r:embed="rId2" cstate="print"/>
          <a:srcRect/>
          <a:stretch>
            <a:fillRect/>
          </a:stretch>
        </p:blipFill>
        <p:spPr bwMode="auto">
          <a:xfrm>
            <a:off x="3581400" y="5668709"/>
            <a:ext cx="2150848" cy="103689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مكونات مخطط الكينونة  العلائقي</a:t>
            </a:r>
            <a:endParaRPr lang="ar-SA" dirty="0"/>
          </a:p>
        </p:txBody>
      </p:sp>
      <p:sp>
        <p:nvSpPr>
          <p:cNvPr id="3" name="Content Placeholder 2"/>
          <p:cNvSpPr>
            <a:spLocks noGrp="1"/>
          </p:cNvSpPr>
          <p:nvPr>
            <p:ph idx="1"/>
          </p:nvPr>
        </p:nvSpPr>
        <p:spPr/>
        <p:txBody>
          <a:bodyPr>
            <a:normAutofit/>
          </a:bodyPr>
          <a:lstStyle/>
          <a:p>
            <a:pPr algn="just">
              <a:buFont typeface="Arial" pitchFamily="34" charset="0"/>
              <a:buChar char="•"/>
            </a:pPr>
            <a:r>
              <a:rPr lang="ar-SA" b="1" u="sng" dirty="0" smtClean="0"/>
              <a:t>الصفة </a:t>
            </a:r>
            <a:r>
              <a:rPr lang="en-US" b="1" u="sng" dirty="0" smtClean="0"/>
              <a:t>(Attribute)</a:t>
            </a:r>
            <a:r>
              <a:rPr lang="ar-SA" b="1" u="sng" dirty="0" smtClean="0"/>
              <a:t>:</a:t>
            </a:r>
            <a:r>
              <a:rPr lang="ar-SA" dirty="0" smtClean="0"/>
              <a:t>ھي صفة معینة تصف الكیان وتكون تابعة له في المخطط ، مثل اسم الموظف ، عمر الطالب، مرتب موظف، درجة طالب، عدد الساعات الدراسیة لمقرر، لاحظ أن كل صفة تتبع كینونة أو كیانا معینا.</a:t>
            </a:r>
          </a:p>
          <a:p>
            <a:pPr>
              <a:buFont typeface="Arial" pitchFamily="34" charset="0"/>
              <a:buChar char="•"/>
            </a:pPr>
            <a:endParaRPr lang="ar-SA" dirty="0" smtClean="0"/>
          </a:p>
          <a:p>
            <a:pPr algn="just">
              <a:buFont typeface="Arial" pitchFamily="34" charset="0"/>
              <a:buChar char="•"/>
            </a:pPr>
            <a:r>
              <a:rPr lang="ar-SA" b="1" dirty="0" smtClean="0"/>
              <a:t>الصفة المشتقة </a:t>
            </a:r>
            <a:r>
              <a:rPr lang="ar-SA" dirty="0" smtClean="0"/>
              <a:t>:وھي صفة بسیطة یمكن الحصول علیھا من صفة بسیطة أخرى، مثل صفة عمر الطالب التي یمكن الحصول علیھا من تاریخ المیلاد</a:t>
            </a:r>
            <a:endParaRPr lang="ar-SA" u="sng" dirty="0"/>
          </a:p>
        </p:txBody>
      </p:sp>
      <p:sp>
        <p:nvSpPr>
          <p:cNvPr id="4" name="Slide Number Placeholder 3"/>
          <p:cNvSpPr>
            <a:spLocks noGrp="1"/>
          </p:cNvSpPr>
          <p:nvPr>
            <p:ph type="sldNum" sz="quarter" idx="10"/>
          </p:nvPr>
        </p:nvSpPr>
        <p:spPr/>
        <p:txBody>
          <a:bodyPr/>
          <a:lstStyle/>
          <a:p>
            <a:pPr>
              <a:defRPr/>
            </a:pPr>
            <a:r>
              <a:rPr lang="en-US" smtClean="0"/>
              <a:t>Slide 1- </a:t>
            </a:r>
            <a:fld id="{C2A61F35-9597-49F9-AB25-F1CC0DEA4BE6}" type="slidenum">
              <a:rPr lang="en-US" smtClean="0"/>
              <a:pPr>
                <a:defRPr/>
              </a:pPr>
              <a:t>6</a:t>
            </a:fld>
            <a:endParaRPr lang="en-CA"/>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مكونات مخطط الكينونة  </a:t>
            </a:r>
            <a:r>
              <a:rPr lang="ar-SA" dirty="0" err="1" smtClean="0"/>
              <a:t>العلائقي</a:t>
            </a:r>
            <a:endParaRPr lang="en-US" dirty="0"/>
          </a:p>
        </p:txBody>
      </p:sp>
      <p:sp>
        <p:nvSpPr>
          <p:cNvPr id="3" name="عنصر نائب للمحتوى 2"/>
          <p:cNvSpPr>
            <a:spLocks noGrp="1"/>
          </p:cNvSpPr>
          <p:nvPr>
            <p:ph idx="1"/>
          </p:nvPr>
        </p:nvSpPr>
        <p:spPr/>
        <p:txBody>
          <a:bodyPr/>
          <a:lstStyle/>
          <a:p>
            <a:pPr>
              <a:buFont typeface="Arial" pitchFamily="34" charset="0"/>
              <a:buChar char="•"/>
            </a:pPr>
            <a:r>
              <a:rPr lang="ar-SA" dirty="0" smtClean="0"/>
              <a:t>الصفة یمكن أن تكون:</a:t>
            </a:r>
          </a:p>
          <a:p>
            <a:pPr lvl="2">
              <a:buFont typeface="Arial" pitchFamily="34" charset="0"/>
              <a:buChar char="•"/>
            </a:pPr>
            <a:r>
              <a:rPr lang="ar-SA" dirty="0" smtClean="0"/>
              <a:t> </a:t>
            </a:r>
            <a:r>
              <a:rPr lang="ar-SA" sz="2600" dirty="0" smtClean="0"/>
              <a:t>صفة بسیطة: مثل درجة طالب، هاتف موظف</a:t>
            </a:r>
          </a:p>
          <a:p>
            <a:pPr lvl="2">
              <a:buFont typeface="Arial" pitchFamily="34" charset="0"/>
              <a:buChar char="•"/>
            </a:pPr>
            <a:r>
              <a:rPr lang="ar-SA" sz="2600" dirty="0" smtClean="0"/>
              <a:t>صفة مركبة: مثل اسم الطالب (الاسم الأول – اسم العائلة)</a:t>
            </a:r>
          </a:p>
          <a:p>
            <a:pPr lvl="2">
              <a:buFont typeface="Arial" pitchFamily="34" charset="0"/>
              <a:buChar char="•"/>
            </a:pPr>
            <a:r>
              <a:rPr lang="ar-SA" sz="2600" dirty="0" smtClean="0"/>
              <a:t>متعددة القیم: مثل هواتف موظف	(قد يكون له هاتف او اثنين أو أكثر)،	الوان سيارة (قد تكون من لون واحد أو أي عدد من الألوان)</a:t>
            </a:r>
          </a:p>
          <a:p>
            <a:pPr lvl="2">
              <a:buFont typeface="Arial" pitchFamily="34" charset="0"/>
              <a:buChar char="•"/>
            </a:pPr>
            <a:r>
              <a:rPr lang="ar-SA" sz="2600" dirty="0" smtClean="0"/>
              <a:t>أحادية القيم: هي الصفة التي يكون لها قيمة واحدا الرقم الجامعي لكل طالب.</a:t>
            </a:r>
          </a:p>
          <a:p>
            <a:pPr lvl="2"/>
            <a:r>
              <a:rPr lang="ar-SA" sz="2800" dirty="0" smtClean="0"/>
              <a:t>يوضع خط تحت اسم الصفة أو الصفات التي تمثل مفتاح الكيان.</a:t>
            </a:r>
          </a:p>
          <a:p>
            <a:pPr lvl="2"/>
            <a:endParaRPr lang="ar-SA" sz="2600" dirty="0" smtClean="0"/>
          </a:p>
          <a:p>
            <a:pPr lvl="2"/>
            <a:endParaRPr lang="ar-SA" dirty="0" smtClean="0"/>
          </a:p>
        </p:txBody>
      </p:sp>
      <p:sp>
        <p:nvSpPr>
          <p:cNvPr id="4" name="عنصر نائب لرقم الشريحة 3"/>
          <p:cNvSpPr>
            <a:spLocks noGrp="1"/>
          </p:cNvSpPr>
          <p:nvPr>
            <p:ph type="sldNum" sz="quarter" idx="10"/>
          </p:nvPr>
        </p:nvSpPr>
        <p:spPr/>
        <p:txBody>
          <a:bodyPr/>
          <a:lstStyle/>
          <a:p>
            <a:pPr>
              <a:defRPr/>
            </a:pPr>
            <a:r>
              <a:rPr lang="en-US" smtClean="0"/>
              <a:t>Slide 1- </a:t>
            </a:r>
            <a:fld id="{C2A61F35-9597-49F9-AB25-F1CC0DEA4BE6}" type="slidenum">
              <a:rPr lang="en-US" smtClean="0"/>
              <a:pPr>
                <a:defRPr/>
              </a:pPr>
              <a:t>7</a:t>
            </a:fld>
            <a:endParaRPr lang="en-CA"/>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مكونات مخطط الكينونة  العلائقي</a:t>
            </a:r>
            <a:endParaRPr lang="ar-SA" dirty="0"/>
          </a:p>
        </p:txBody>
      </p:sp>
      <p:sp>
        <p:nvSpPr>
          <p:cNvPr id="3" name="Content Placeholder 2"/>
          <p:cNvSpPr>
            <a:spLocks noGrp="1"/>
          </p:cNvSpPr>
          <p:nvPr>
            <p:ph idx="1"/>
          </p:nvPr>
        </p:nvSpPr>
        <p:spPr/>
        <p:txBody>
          <a:bodyPr>
            <a:normAutofit/>
          </a:bodyPr>
          <a:lstStyle/>
          <a:p>
            <a:pPr algn="just">
              <a:buFont typeface="Arial" pitchFamily="34" charset="0"/>
              <a:buChar char="•"/>
            </a:pPr>
            <a:r>
              <a:rPr lang="ar-SA" dirty="0" smtClean="0"/>
              <a:t>یتم تمثیل الصفة باستخدام شكل بیضاوي، والصفة متعددة القیم یتم تمثیلھا بالشكل البیضاوي المزدوج</a:t>
            </a:r>
            <a:endParaRPr lang="ar-SA" u="sng" dirty="0"/>
          </a:p>
        </p:txBody>
      </p:sp>
      <p:sp>
        <p:nvSpPr>
          <p:cNvPr id="4" name="Slide Number Placeholder 3"/>
          <p:cNvSpPr>
            <a:spLocks noGrp="1"/>
          </p:cNvSpPr>
          <p:nvPr>
            <p:ph type="sldNum" sz="quarter" idx="10"/>
          </p:nvPr>
        </p:nvSpPr>
        <p:spPr/>
        <p:txBody>
          <a:bodyPr/>
          <a:lstStyle/>
          <a:p>
            <a:pPr>
              <a:defRPr/>
            </a:pPr>
            <a:r>
              <a:rPr lang="en-US" smtClean="0"/>
              <a:t>Slide 1- </a:t>
            </a:r>
            <a:fld id="{C2A61F35-9597-49F9-AB25-F1CC0DEA4BE6}" type="slidenum">
              <a:rPr lang="en-US" smtClean="0"/>
              <a:pPr>
                <a:defRPr/>
              </a:pPr>
              <a:t>8</a:t>
            </a:fld>
            <a:endParaRPr lang="en-CA"/>
          </a:p>
        </p:txBody>
      </p:sp>
      <p:pic>
        <p:nvPicPr>
          <p:cNvPr id="2050" name="Picture 2"/>
          <p:cNvPicPr>
            <a:picLocks noChangeAspect="1" noChangeArrowheads="1"/>
          </p:cNvPicPr>
          <p:nvPr/>
        </p:nvPicPr>
        <p:blipFill>
          <a:blip r:embed="rId2" cstate="print"/>
          <a:srcRect l="18750" t="29167" r="6250" b="45833"/>
          <a:stretch>
            <a:fillRect/>
          </a:stretch>
        </p:blipFill>
        <p:spPr bwMode="auto">
          <a:xfrm>
            <a:off x="457200" y="2743200"/>
            <a:ext cx="8229600" cy="2895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مكونات مخطط الكينونة  العلائقي</a:t>
            </a:r>
            <a:endParaRPr lang="ar-SA" dirty="0"/>
          </a:p>
        </p:txBody>
      </p:sp>
      <p:sp>
        <p:nvSpPr>
          <p:cNvPr id="4" name="Slide Number Placeholder 3"/>
          <p:cNvSpPr>
            <a:spLocks noGrp="1"/>
          </p:cNvSpPr>
          <p:nvPr>
            <p:ph type="sldNum" sz="quarter" idx="10"/>
          </p:nvPr>
        </p:nvSpPr>
        <p:spPr/>
        <p:txBody>
          <a:bodyPr/>
          <a:lstStyle/>
          <a:p>
            <a:pPr>
              <a:defRPr/>
            </a:pPr>
            <a:r>
              <a:rPr lang="en-US" smtClean="0"/>
              <a:t>Slide 1- </a:t>
            </a:r>
            <a:fld id="{C2A61F35-9597-49F9-AB25-F1CC0DEA4BE6}" type="slidenum">
              <a:rPr lang="en-US" smtClean="0"/>
              <a:pPr>
                <a:defRPr/>
              </a:pPr>
              <a:t>9</a:t>
            </a:fld>
            <a:endParaRPr lang="en-CA"/>
          </a:p>
        </p:txBody>
      </p:sp>
      <p:pic>
        <p:nvPicPr>
          <p:cNvPr id="3074" name="Picture 2"/>
          <p:cNvPicPr>
            <a:picLocks noChangeAspect="1" noChangeArrowheads="1"/>
          </p:cNvPicPr>
          <p:nvPr/>
        </p:nvPicPr>
        <p:blipFill>
          <a:blip r:embed="rId2" cstate="print"/>
          <a:srcRect l="17188" t="31250" r="10937" b="43750"/>
          <a:stretch>
            <a:fillRect/>
          </a:stretch>
        </p:blipFill>
        <p:spPr bwMode="auto">
          <a:xfrm>
            <a:off x="215900" y="1455738"/>
            <a:ext cx="8470900" cy="4114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مكونات مخطط الكينونة  العلائقي</a:t>
            </a:r>
            <a:endParaRPr lang="ar-SA" dirty="0"/>
          </a:p>
        </p:txBody>
      </p:sp>
      <p:sp>
        <p:nvSpPr>
          <p:cNvPr id="4" name="Slide Number Placeholder 3"/>
          <p:cNvSpPr>
            <a:spLocks noGrp="1"/>
          </p:cNvSpPr>
          <p:nvPr>
            <p:ph type="sldNum" sz="quarter" idx="10"/>
          </p:nvPr>
        </p:nvSpPr>
        <p:spPr/>
        <p:txBody>
          <a:bodyPr/>
          <a:lstStyle/>
          <a:p>
            <a:pPr>
              <a:defRPr/>
            </a:pPr>
            <a:r>
              <a:rPr lang="en-US" smtClean="0"/>
              <a:t>Slide 1- </a:t>
            </a:r>
            <a:fld id="{C2A61F35-9597-49F9-AB25-F1CC0DEA4BE6}" type="slidenum">
              <a:rPr lang="en-US" smtClean="0"/>
              <a:pPr>
                <a:defRPr/>
              </a:pPr>
              <a:t>10</a:t>
            </a:fld>
            <a:endParaRPr lang="en-CA"/>
          </a:p>
        </p:txBody>
      </p:sp>
      <p:pic>
        <p:nvPicPr>
          <p:cNvPr id="3074" name="Picture 2"/>
          <p:cNvPicPr>
            <a:picLocks noChangeAspect="1" noChangeArrowheads="1"/>
          </p:cNvPicPr>
          <p:nvPr/>
        </p:nvPicPr>
        <p:blipFill>
          <a:blip r:embed="rId2" cstate="print"/>
          <a:srcRect l="17188" t="56250" r="10937" b="20833"/>
          <a:stretch>
            <a:fillRect/>
          </a:stretch>
        </p:blipFill>
        <p:spPr bwMode="auto">
          <a:xfrm>
            <a:off x="0" y="1417638"/>
            <a:ext cx="8411150" cy="3687762"/>
          </a:xfrm>
          <a:prstGeom prst="rect">
            <a:avLst/>
          </a:prstGeom>
          <a:noFill/>
          <a:ln w="9525">
            <a:noFill/>
            <a:miter lim="800000"/>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مكونات مخطط الكينونة  العلائقي</a:t>
            </a:r>
            <a:endParaRPr lang="ar-SA" dirty="0"/>
          </a:p>
        </p:txBody>
      </p:sp>
      <p:sp>
        <p:nvSpPr>
          <p:cNvPr id="3" name="Content Placeholder 2"/>
          <p:cNvSpPr>
            <a:spLocks noGrp="1"/>
          </p:cNvSpPr>
          <p:nvPr>
            <p:ph idx="1"/>
          </p:nvPr>
        </p:nvSpPr>
        <p:spPr/>
        <p:txBody>
          <a:bodyPr/>
          <a:lstStyle/>
          <a:p>
            <a:pPr>
              <a:buFont typeface="Arial" pitchFamily="34" charset="0"/>
              <a:buChar char="•"/>
            </a:pPr>
            <a:r>
              <a:rPr lang="ar-SA" b="1" u="sng" dirty="0" smtClean="0"/>
              <a:t>صفة المفتاح الرئيسي(</a:t>
            </a:r>
            <a:r>
              <a:rPr lang="en-US" b="1" u="sng" dirty="0" smtClean="0"/>
              <a:t>Primary Key Attribute</a:t>
            </a:r>
            <a:r>
              <a:rPr lang="ar-SA" b="1" u="sng" dirty="0" smtClean="0"/>
              <a:t>) :</a:t>
            </a:r>
            <a:r>
              <a:rPr lang="ar-SA" dirty="0" smtClean="0"/>
              <a:t> هي تلك الصفة المميزة للكيان ، ويتم تمثيلها بشكل بيضاوي مع خط تحت إسم الصفة، وقد يكون للكيان أكثر من صفة لتمثل معا المفتاح الرئيسي</a:t>
            </a:r>
            <a:endParaRPr lang="ar-SA" b="1" u="sng" dirty="0"/>
          </a:p>
        </p:txBody>
      </p:sp>
      <p:sp>
        <p:nvSpPr>
          <p:cNvPr id="4" name="Slide Number Placeholder 3"/>
          <p:cNvSpPr>
            <a:spLocks noGrp="1"/>
          </p:cNvSpPr>
          <p:nvPr>
            <p:ph type="sldNum" sz="quarter" idx="10"/>
          </p:nvPr>
        </p:nvSpPr>
        <p:spPr/>
        <p:txBody>
          <a:bodyPr/>
          <a:lstStyle/>
          <a:p>
            <a:pPr>
              <a:defRPr/>
            </a:pPr>
            <a:r>
              <a:rPr lang="en-US" smtClean="0"/>
              <a:t>Slide 1- </a:t>
            </a:r>
            <a:fld id="{C2A61F35-9597-49F9-AB25-F1CC0DEA4BE6}" type="slidenum">
              <a:rPr lang="en-US" smtClean="0"/>
              <a:pPr>
                <a:defRPr/>
              </a:pPr>
              <a:t>11</a:t>
            </a:fld>
            <a:endParaRPr lang="en-CA"/>
          </a:p>
        </p:txBody>
      </p:sp>
      <p:sp>
        <p:nvSpPr>
          <p:cNvPr id="5" name="Oval 4"/>
          <p:cNvSpPr/>
          <p:nvPr/>
        </p:nvSpPr>
        <p:spPr>
          <a:xfrm>
            <a:off x="3276600" y="4038600"/>
            <a:ext cx="2057400" cy="762000"/>
          </a:xfrm>
          <a:prstGeom prst="ellipse">
            <a:avLst/>
          </a:prstGeom>
          <a:ln w="28575">
            <a:solidFill>
              <a:schemeClr val="tx1"/>
            </a:solidFill>
          </a:ln>
        </p:spPr>
        <p:style>
          <a:lnRef idx="2">
            <a:schemeClr val="accent6"/>
          </a:lnRef>
          <a:fillRef idx="1">
            <a:schemeClr val="lt1"/>
          </a:fillRef>
          <a:effectRef idx="0">
            <a:schemeClr val="accent6"/>
          </a:effectRef>
          <a:fontRef idx="minor">
            <a:schemeClr val="dk1"/>
          </a:fontRef>
        </p:style>
        <p:txBody>
          <a:bodyPr rtlCol="1" anchor="ctr"/>
          <a:lstStyle/>
          <a:p>
            <a:pPr algn="ctr"/>
            <a:endParaRPr lang="ar-SA"/>
          </a:p>
        </p:txBody>
      </p:sp>
      <p:cxnSp>
        <p:nvCxnSpPr>
          <p:cNvPr id="7" name="Straight Connector 6"/>
          <p:cNvCxnSpPr/>
          <p:nvPr/>
        </p:nvCxnSpPr>
        <p:spPr>
          <a:xfrm rot="16200000" flipH="1">
            <a:off x="4305300" y="3923507"/>
            <a:ext cx="0" cy="1454802"/>
          </a:xfrm>
          <a:prstGeom prst="line">
            <a:avLst/>
          </a:prstGeom>
          <a:ln w="28575"/>
        </p:spPr>
        <p:style>
          <a:lnRef idx="1">
            <a:schemeClr val="dk1"/>
          </a:lnRef>
          <a:fillRef idx="0">
            <a:schemeClr val="dk1"/>
          </a:fillRef>
          <a:effectRef idx="0">
            <a:schemeClr val="dk1"/>
          </a:effectRef>
          <a:fontRef idx="minor">
            <a:schemeClr val="tx1"/>
          </a:fontRef>
        </p:style>
      </p:cxn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مكونات مخطط الكينونة  العلائقي</a:t>
            </a:r>
            <a:endParaRPr lang="ar-SA" dirty="0"/>
          </a:p>
        </p:txBody>
      </p:sp>
      <p:sp>
        <p:nvSpPr>
          <p:cNvPr id="3" name="Content Placeholder 2"/>
          <p:cNvSpPr>
            <a:spLocks noGrp="1"/>
          </p:cNvSpPr>
          <p:nvPr>
            <p:ph idx="1"/>
          </p:nvPr>
        </p:nvSpPr>
        <p:spPr/>
        <p:txBody>
          <a:bodyPr/>
          <a:lstStyle/>
          <a:p>
            <a:pPr algn="just">
              <a:buFont typeface="Arial" pitchFamily="34" charset="0"/>
              <a:buChar char="•"/>
            </a:pPr>
            <a:r>
              <a:rPr lang="ar-SA" b="1" u="sng" dirty="0" smtClean="0"/>
              <a:t>صفة المفتاح الجزئي (</a:t>
            </a:r>
            <a:r>
              <a:rPr lang="en-US" b="1" u="sng" dirty="0" smtClean="0"/>
              <a:t>Partial Key Attribute</a:t>
            </a:r>
            <a:r>
              <a:rPr lang="ar-SA" b="1" u="sng" dirty="0" smtClean="0"/>
              <a:t>) :</a:t>
            </a:r>
            <a:r>
              <a:rPr lang="ar-SA" dirty="0" smtClean="0"/>
              <a:t> هي تلك الصفة التي لم ترقى لتكون مميزة للكيان ،ولكنها صفة قد تساعد في تكوين صفة مميزة إذا تم ضمها إلى صفة مميزة من كيان آخر، ويتم تمثيلها بشكل بيضاوي مع خط متقطع تحت إسم الصفة</a:t>
            </a:r>
            <a:endParaRPr lang="ar-SA" b="1" u="sng" dirty="0"/>
          </a:p>
        </p:txBody>
      </p:sp>
      <p:sp>
        <p:nvSpPr>
          <p:cNvPr id="4" name="Slide Number Placeholder 3"/>
          <p:cNvSpPr>
            <a:spLocks noGrp="1"/>
          </p:cNvSpPr>
          <p:nvPr>
            <p:ph type="sldNum" sz="quarter" idx="10"/>
          </p:nvPr>
        </p:nvSpPr>
        <p:spPr/>
        <p:txBody>
          <a:bodyPr/>
          <a:lstStyle/>
          <a:p>
            <a:pPr>
              <a:defRPr/>
            </a:pPr>
            <a:r>
              <a:rPr lang="en-US" smtClean="0"/>
              <a:t>Slide 1- </a:t>
            </a:r>
            <a:fld id="{C2A61F35-9597-49F9-AB25-F1CC0DEA4BE6}" type="slidenum">
              <a:rPr lang="en-US" smtClean="0"/>
              <a:pPr>
                <a:defRPr/>
              </a:pPr>
              <a:t>12</a:t>
            </a:fld>
            <a:endParaRPr lang="en-CA"/>
          </a:p>
        </p:txBody>
      </p:sp>
      <p:sp>
        <p:nvSpPr>
          <p:cNvPr id="5" name="Oval 4"/>
          <p:cNvSpPr/>
          <p:nvPr/>
        </p:nvSpPr>
        <p:spPr>
          <a:xfrm>
            <a:off x="3276600" y="4038600"/>
            <a:ext cx="2057400" cy="762000"/>
          </a:xfrm>
          <a:prstGeom prst="ellipse">
            <a:avLst/>
          </a:prstGeom>
          <a:ln w="28575">
            <a:solidFill>
              <a:schemeClr val="tx1"/>
            </a:solidFill>
          </a:ln>
        </p:spPr>
        <p:style>
          <a:lnRef idx="2">
            <a:schemeClr val="accent6"/>
          </a:lnRef>
          <a:fillRef idx="1">
            <a:schemeClr val="lt1"/>
          </a:fillRef>
          <a:effectRef idx="0">
            <a:schemeClr val="accent6"/>
          </a:effectRef>
          <a:fontRef idx="minor">
            <a:schemeClr val="dk1"/>
          </a:fontRef>
        </p:style>
        <p:txBody>
          <a:bodyPr rtlCol="1" anchor="ctr"/>
          <a:lstStyle/>
          <a:p>
            <a:pPr algn="ctr"/>
            <a:endParaRPr lang="ar-SA"/>
          </a:p>
        </p:txBody>
      </p:sp>
      <p:cxnSp>
        <p:nvCxnSpPr>
          <p:cNvPr id="7" name="Straight Connector 6"/>
          <p:cNvCxnSpPr/>
          <p:nvPr/>
        </p:nvCxnSpPr>
        <p:spPr>
          <a:xfrm rot="16200000" flipH="1">
            <a:off x="4305300" y="3923507"/>
            <a:ext cx="0" cy="1454802"/>
          </a:xfrm>
          <a:prstGeom prst="line">
            <a:avLst/>
          </a:prstGeom>
          <a:ln w="28575">
            <a:prstDash val="dash"/>
          </a:ln>
        </p:spPr>
        <p:style>
          <a:lnRef idx="1">
            <a:schemeClr val="dk1"/>
          </a:lnRef>
          <a:fillRef idx="0">
            <a:schemeClr val="dk1"/>
          </a:fillRef>
          <a:effectRef idx="0">
            <a:schemeClr val="dk1"/>
          </a:effectRef>
          <a:fontRef idx="minor">
            <a:schemeClr val="tx1"/>
          </a:fontRef>
        </p:style>
      </p:cxn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مكونات مخطط الكينونة  العلائقي</a:t>
            </a:r>
            <a:endParaRPr lang="ar-SA" dirty="0"/>
          </a:p>
        </p:txBody>
      </p:sp>
      <p:sp>
        <p:nvSpPr>
          <p:cNvPr id="3" name="Content Placeholder 2"/>
          <p:cNvSpPr>
            <a:spLocks noGrp="1"/>
          </p:cNvSpPr>
          <p:nvPr>
            <p:ph idx="1"/>
          </p:nvPr>
        </p:nvSpPr>
        <p:spPr/>
        <p:txBody>
          <a:bodyPr/>
          <a:lstStyle/>
          <a:p>
            <a:pPr>
              <a:buFont typeface="Arial" pitchFamily="34" charset="0"/>
              <a:buChar char="•"/>
            </a:pPr>
            <a:r>
              <a:rPr lang="ar-SA" b="1" u="sng" dirty="0" smtClean="0"/>
              <a:t>الكيان الضعيف(</a:t>
            </a:r>
            <a:r>
              <a:rPr lang="en-US" b="1" u="sng" dirty="0" smtClean="0"/>
              <a:t>Weak Entity</a:t>
            </a:r>
            <a:r>
              <a:rPr lang="ar-SA" b="1" u="sng" dirty="0" smtClean="0"/>
              <a:t>) :</a:t>
            </a:r>
            <a:r>
              <a:rPr lang="ar-SA" dirty="0" smtClean="0"/>
              <a:t> هو ذلك الكيان الذي ليس لديه صفة مفتاح رئيسي يميز بياناته عن بعضها البعض، وعادة ما يقترن الكيان الضعيف بكيان قوي عن طريق علاقة تعريف تقوي، ويتم تمثيل الكيان الضعيف بمستطيل مزدوج</a:t>
            </a:r>
            <a:endParaRPr lang="ar-SA" b="1" u="sng" dirty="0"/>
          </a:p>
        </p:txBody>
      </p:sp>
      <p:sp>
        <p:nvSpPr>
          <p:cNvPr id="4" name="Slide Number Placeholder 3"/>
          <p:cNvSpPr>
            <a:spLocks noGrp="1"/>
          </p:cNvSpPr>
          <p:nvPr>
            <p:ph type="sldNum" sz="quarter" idx="10"/>
          </p:nvPr>
        </p:nvSpPr>
        <p:spPr/>
        <p:txBody>
          <a:bodyPr/>
          <a:lstStyle/>
          <a:p>
            <a:pPr>
              <a:defRPr/>
            </a:pPr>
            <a:r>
              <a:rPr lang="en-US" smtClean="0"/>
              <a:t>Slide 1- </a:t>
            </a:r>
            <a:fld id="{C2A61F35-9597-49F9-AB25-F1CC0DEA4BE6}" type="slidenum">
              <a:rPr lang="en-US" smtClean="0"/>
              <a:pPr>
                <a:defRPr/>
              </a:pPr>
              <a:t>13</a:t>
            </a:fld>
            <a:endParaRPr lang="en-CA"/>
          </a:p>
        </p:txBody>
      </p:sp>
      <p:sp>
        <p:nvSpPr>
          <p:cNvPr id="11" name="Frame 10"/>
          <p:cNvSpPr/>
          <p:nvPr/>
        </p:nvSpPr>
        <p:spPr>
          <a:xfrm>
            <a:off x="3657600" y="4191000"/>
            <a:ext cx="2514600" cy="1066800"/>
          </a:xfrm>
          <a:prstGeom prst="fram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مكونات مخطط الكينونة  العلائقي</a:t>
            </a:r>
            <a:endParaRPr lang="ar-SA" dirty="0"/>
          </a:p>
        </p:txBody>
      </p:sp>
      <p:sp>
        <p:nvSpPr>
          <p:cNvPr id="3" name="Content Placeholder 2"/>
          <p:cNvSpPr>
            <a:spLocks noGrp="1"/>
          </p:cNvSpPr>
          <p:nvPr>
            <p:ph idx="1"/>
          </p:nvPr>
        </p:nvSpPr>
        <p:spPr/>
        <p:txBody>
          <a:bodyPr/>
          <a:lstStyle/>
          <a:p>
            <a:pPr>
              <a:buFont typeface="Arial" pitchFamily="34" charset="0"/>
              <a:buChar char="•"/>
            </a:pPr>
            <a:r>
              <a:rPr lang="ar-SA" dirty="0" smtClean="0"/>
              <a:t>يرتبط المفتاح الجزئي بالكيان الضعيف، ليساعد فيما بعد بتكوين مفتاح رئيسي للكيان الضعيف كما سنرى في محاضرة لاحقة.</a:t>
            </a:r>
            <a:endParaRPr lang="ar-SA" dirty="0"/>
          </a:p>
        </p:txBody>
      </p:sp>
      <p:sp>
        <p:nvSpPr>
          <p:cNvPr id="4" name="Slide Number Placeholder 3"/>
          <p:cNvSpPr>
            <a:spLocks noGrp="1"/>
          </p:cNvSpPr>
          <p:nvPr>
            <p:ph type="sldNum" sz="quarter" idx="10"/>
          </p:nvPr>
        </p:nvSpPr>
        <p:spPr/>
        <p:txBody>
          <a:bodyPr/>
          <a:lstStyle/>
          <a:p>
            <a:pPr>
              <a:defRPr/>
            </a:pPr>
            <a:r>
              <a:rPr lang="en-US" smtClean="0"/>
              <a:t>Slide 1- </a:t>
            </a:r>
            <a:fld id="{C2A61F35-9597-49F9-AB25-F1CC0DEA4BE6}" type="slidenum">
              <a:rPr lang="en-US" smtClean="0"/>
              <a:pPr>
                <a:defRPr/>
              </a:pPr>
              <a:t>14</a:t>
            </a:fld>
            <a:endParaRPr lang="en-CA"/>
          </a:p>
        </p:txBody>
      </p:sp>
      <p:pic>
        <p:nvPicPr>
          <p:cNvPr id="4098" name="Picture 2"/>
          <p:cNvPicPr>
            <a:picLocks noChangeAspect="1" noChangeArrowheads="1"/>
          </p:cNvPicPr>
          <p:nvPr/>
        </p:nvPicPr>
        <p:blipFill>
          <a:blip r:embed="rId2" cstate="print"/>
          <a:srcRect l="28125" t="25000" r="22656" b="60417"/>
          <a:stretch>
            <a:fillRect/>
          </a:stretch>
        </p:blipFill>
        <p:spPr bwMode="auto">
          <a:xfrm>
            <a:off x="0" y="3200400"/>
            <a:ext cx="8229600" cy="1828800"/>
          </a:xfrm>
          <a:prstGeom prst="rect">
            <a:avLst/>
          </a:prstGeom>
          <a:noFill/>
          <a:ln w="9525">
            <a:noFill/>
            <a:miter lim="800000"/>
            <a:headEnd/>
            <a:tailEnd/>
          </a:ln>
        </p:spPr>
      </p:pic>
      <p:sp>
        <p:nvSpPr>
          <p:cNvPr id="7" name="Frame 6"/>
          <p:cNvSpPr/>
          <p:nvPr/>
        </p:nvSpPr>
        <p:spPr>
          <a:xfrm>
            <a:off x="3200400" y="3848100"/>
            <a:ext cx="2209800" cy="762000"/>
          </a:xfrm>
          <a:prstGeom prst="fram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cstate="print"/>
          <a:srcRect l="20313" t="57292" r="8594" b="12825"/>
          <a:stretch>
            <a:fillRect/>
          </a:stretch>
        </p:blipFill>
        <p:spPr bwMode="auto">
          <a:xfrm>
            <a:off x="461610" y="1295400"/>
            <a:ext cx="8301390" cy="2616997"/>
          </a:xfrm>
          <a:prstGeom prst="rect">
            <a:avLst/>
          </a:prstGeom>
          <a:noFill/>
          <a:ln w="9525">
            <a:noFill/>
            <a:miter lim="800000"/>
            <a:headEnd/>
            <a:tailEnd/>
          </a:ln>
        </p:spPr>
      </p:pic>
      <p:sp>
        <p:nvSpPr>
          <p:cNvPr id="2" name="Title 1"/>
          <p:cNvSpPr>
            <a:spLocks noGrp="1"/>
          </p:cNvSpPr>
          <p:nvPr>
            <p:ph type="title"/>
          </p:nvPr>
        </p:nvSpPr>
        <p:spPr/>
        <p:txBody>
          <a:bodyPr/>
          <a:lstStyle/>
          <a:p>
            <a:r>
              <a:rPr lang="ar-SA" dirty="0" smtClean="0"/>
              <a:t>مكونات مخطط الكينونة  العلائقي</a:t>
            </a:r>
            <a:endParaRPr lang="ar-SA" dirty="0"/>
          </a:p>
        </p:txBody>
      </p:sp>
      <p:sp>
        <p:nvSpPr>
          <p:cNvPr id="3" name="Content Placeholder 2"/>
          <p:cNvSpPr>
            <a:spLocks noGrp="1"/>
          </p:cNvSpPr>
          <p:nvPr>
            <p:ph idx="1"/>
          </p:nvPr>
        </p:nvSpPr>
        <p:spPr>
          <a:xfrm>
            <a:off x="304800" y="3581400"/>
            <a:ext cx="8229600" cy="2286000"/>
          </a:xfrm>
        </p:spPr>
        <p:txBody>
          <a:bodyPr/>
          <a:lstStyle/>
          <a:p>
            <a:pPr>
              <a:defRPr/>
            </a:pPr>
            <a:r>
              <a:rPr lang="ar-SA" sz="2000" b="1" u="sng" dirty="0" smtClean="0"/>
              <a:t>ملاحظات:</a:t>
            </a:r>
          </a:p>
          <a:p>
            <a:pPr>
              <a:defRPr/>
            </a:pPr>
            <a:r>
              <a:rPr lang="ar-SA" sz="2000" b="1" dirty="0" smtClean="0"/>
              <a:t> ”</a:t>
            </a:r>
            <a:r>
              <a:rPr lang="ar-SA" sz="2000" b="1" dirty="0" err="1" smtClean="0"/>
              <a:t>ابناء</a:t>
            </a:r>
            <a:r>
              <a:rPr lang="ar-SA" sz="2000" b="1" dirty="0" smtClean="0"/>
              <a:t>“  كيان ضعيف حيث أنه لا يحتوى على مفتاح لذاته (المفتاح الجزئي اسم الابن يمكن ان يتكرر لموظف أخر ولكن لا يتكرر لنفس الموظف).</a:t>
            </a:r>
          </a:p>
          <a:p>
            <a:pPr>
              <a:defRPr/>
            </a:pPr>
            <a:r>
              <a:rPr lang="ar-SA" sz="2000" b="1" dirty="0" smtClean="0"/>
              <a:t>العلاقة ”يعول“ هي العلاقة المعرفة للكيان الضعيف ”ابناء“.</a:t>
            </a:r>
          </a:p>
          <a:p>
            <a:pPr>
              <a:defRPr/>
            </a:pPr>
            <a:r>
              <a:rPr lang="ar-SA" sz="2000" b="1" dirty="0" smtClean="0"/>
              <a:t>الكيان ”موظف“ هو الكيان المعرف للكيان الضعيف ”ابناء“.</a:t>
            </a:r>
          </a:p>
          <a:p>
            <a:pPr>
              <a:defRPr/>
            </a:pPr>
            <a:r>
              <a:rPr lang="ar-SA" sz="2000" b="1" dirty="0" smtClean="0"/>
              <a:t>الكيان الضعيف ”ابناء“ يشترك اشتراك كلي مع العلاقة ”يعول“.</a:t>
            </a:r>
            <a:endParaRPr lang="ar-SA" sz="2000" dirty="0"/>
          </a:p>
        </p:txBody>
      </p:sp>
      <p:sp>
        <p:nvSpPr>
          <p:cNvPr id="4" name="Slide Number Placeholder 3"/>
          <p:cNvSpPr>
            <a:spLocks noGrp="1"/>
          </p:cNvSpPr>
          <p:nvPr>
            <p:ph type="sldNum" sz="quarter" idx="10"/>
          </p:nvPr>
        </p:nvSpPr>
        <p:spPr/>
        <p:txBody>
          <a:bodyPr/>
          <a:lstStyle/>
          <a:p>
            <a:pPr>
              <a:defRPr/>
            </a:pPr>
            <a:r>
              <a:rPr lang="en-US" smtClean="0"/>
              <a:t>Slide 1- </a:t>
            </a:r>
            <a:fld id="{C2A61F35-9597-49F9-AB25-F1CC0DEA4BE6}" type="slidenum">
              <a:rPr lang="en-US" smtClean="0"/>
              <a:pPr>
                <a:defRPr/>
              </a:pPr>
              <a:t>15</a:t>
            </a:fld>
            <a:endParaRPr lang="en-CA"/>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مكونات مخطط الكينونة  العلائقي</a:t>
            </a:r>
            <a:endParaRPr lang="ar-SA" dirty="0"/>
          </a:p>
        </p:txBody>
      </p:sp>
      <p:sp>
        <p:nvSpPr>
          <p:cNvPr id="3" name="Content Placeholder 2"/>
          <p:cNvSpPr>
            <a:spLocks noGrp="1"/>
          </p:cNvSpPr>
          <p:nvPr>
            <p:ph idx="1"/>
          </p:nvPr>
        </p:nvSpPr>
        <p:spPr/>
        <p:txBody>
          <a:bodyPr>
            <a:normAutofit fontScale="92500" lnSpcReduction="20000"/>
          </a:bodyPr>
          <a:lstStyle/>
          <a:p>
            <a:pPr algn="just">
              <a:buFont typeface="Arial" pitchFamily="34" charset="0"/>
              <a:buChar char="•"/>
            </a:pPr>
            <a:r>
              <a:rPr lang="ar-SA" b="1" u="sng" dirty="0" smtClean="0"/>
              <a:t>العلاقات(</a:t>
            </a:r>
            <a:r>
              <a:rPr lang="en-US" b="1" u="sng" dirty="0" smtClean="0"/>
              <a:t>Relation</a:t>
            </a:r>
            <a:r>
              <a:rPr lang="ar-SA" b="1" u="sng" dirty="0" smtClean="0"/>
              <a:t>):</a:t>
            </a:r>
            <a:r>
              <a:rPr lang="ar-SA" dirty="0" smtClean="0"/>
              <a:t> العلاقة </a:t>
            </a:r>
            <a:r>
              <a:rPr lang="en-US" dirty="0" smtClean="0"/>
              <a:t>( R )</a:t>
            </a:r>
            <a:r>
              <a:rPr lang="ar-SA" dirty="0" smtClean="0"/>
              <a:t> بین مجموعة من الكیانات </a:t>
            </a:r>
            <a:r>
              <a:rPr lang="en-US" dirty="0" smtClean="0"/>
              <a:t>(E1,E2, ...En)</a:t>
            </a:r>
            <a:r>
              <a:rPr lang="ar-SA" dirty="0" smtClean="0"/>
              <a:t> ھي مجموعة تمثل الارتباطات بین ھذه الكیانات، كل وحدة في العلاقة </a:t>
            </a:r>
            <a:r>
              <a:rPr lang="en-US" dirty="0" smtClean="0"/>
              <a:t>(R)</a:t>
            </a:r>
            <a:r>
              <a:rPr lang="ar-SA" dirty="0" smtClean="0"/>
              <a:t> ھي عبارة عن اتحاد أو ارتباط بین الكیانات المرتبطة بھذه العلاقة، بحیث أن ھذه الوحدة تمثل بصف واحد من كل كیان مشارك في العلاقة.</a:t>
            </a:r>
          </a:p>
          <a:p>
            <a:pPr algn="just">
              <a:buFont typeface="Arial" pitchFamily="34" charset="0"/>
              <a:buChar char="•"/>
            </a:pPr>
            <a:r>
              <a:rPr lang="ar-SA" dirty="0" smtClean="0"/>
              <a:t>في نموذج الكینونة/العلاقة، یجب أن یتم تمثیل المرجعیة من كیان إلى كیان آخر، باستخدام “علاقة” ولیس كصفة في الكیان</a:t>
            </a:r>
          </a:p>
          <a:p>
            <a:pPr algn="just">
              <a:buFont typeface="Arial" pitchFamily="34" charset="0"/>
              <a:buChar char="•"/>
            </a:pPr>
            <a:r>
              <a:rPr lang="ar-SA" dirty="0" smtClean="0"/>
              <a:t>یتم تمثیل العلاقة في نموذج الكینونة/العلاقة باستخدام شكل المعین</a:t>
            </a:r>
          </a:p>
          <a:p>
            <a:pPr algn="just"/>
            <a:endParaRPr lang="ar-SA" u="sng" dirty="0" smtClean="0"/>
          </a:p>
          <a:p>
            <a:pPr algn="just"/>
            <a:r>
              <a:rPr lang="ar-SA" u="sng" dirty="0" smtClean="0"/>
              <a:t>.</a:t>
            </a:r>
            <a:endParaRPr lang="ar-SA" u="sng" dirty="0"/>
          </a:p>
        </p:txBody>
      </p:sp>
      <p:sp>
        <p:nvSpPr>
          <p:cNvPr id="4" name="Slide Number Placeholder 3"/>
          <p:cNvSpPr>
            <a:spLocks noGrp="1"/>
          </p:cNvSpPr>
          <p:nvPr>
            <p:ph type="sldNum" sz="quarter" idx="10"/>
          </p:nvPr>
        </p:nvSpPr>
        <p:spPr/>
        <p:txBody>
          <a:bodyPr/>
          <a:lstStyle/>
          <a:p>
            <a:pPr>
              <a:defRPr/>
            </a:pPr>
            <a:r>
              <a:rPr lang="en-US" smtClean="0"/>
              <a:t>Slide 1- </a:t>
            </a:r>
            <a:fld id="{C2A61F35-9597-49F9-AB25-F1CC0DEA4BE6}" type="slidenum">
              <a:rPr lang="en-US" smtClean="0"/>
              <a:pPr>
                <a:defRPr/>
              </a:pPr>
              <a:t>16</a:t>
            </a:fld>
            <a:endParaRPr lang="en-CA"/>
          </a:p>
        </p:txBody>
      </p:sp>
      <p:sp>
        <p:nvSpPr>
          <p:cNvPr id="8" name="Diamond 7"/>
          <p:cNvSpPr/>
          <p:nvPr/>
        </p:nvSpPr>
        <p:spPr>
          <a:xfrm>
            <a:off x="3200400" y="4953000"/>
            <a:ext cx="2667000" cy="1173168"/>
          </a:xfrm>
          <a:prstGeom prst="diamond">
            <a:avLst/>
          </a:prstGeom>
          <a:ln w="28575">
            <a:solidFill>
              <a:schemeClr val="tx1"/>
            </a:solidFill>
          </a:ln>
        </p:spPr>
        <p:style>
          <a:lnRef idx="2">
            <a:schemeClr val="accent6"/>
          </a:lnRef>
          <a:fillRef idx="1">
            <a:schemeClr val="lt1"/>
          </a:fillRef>
          <a:effectRef idx="0">
            <a:schemeClr val="accent6"/>
          </a:effectRef>
          <a:fontRef idx="minor">
            <a:schemeClr val="dk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مكونات مخطط الكينونة  العلائقي</a:t>
            </a:r>
            <a:endParaRPr lang="ar-SA" dirty="0"/>
          </a:p>
        </p:txBody>
      </p:sp>
      <p:sp>
        <p:nvSpPr>
          <p:cNvPr id="3" name="Content Placeholder 2"/>
          <p:cNvSpPr>
            <a:spLocks noGrp="1"/>
          </p:cNvSpPr>
          <p:nvPr>
            <p:ph idx="1"/>
          </p:nvPr>
        </p:nvSpPr>
        <p:spPr/>
        <p:txBody>
          <a:bodyPr>
            <a:normAutofit/>
          </a:bodyPr>
          <a:lstStyle/>
          <a:p>
            <a:pPr>
              <a:buFont typeface="Arial" pitchFamily="34" charset="0"/>
              <a:buChar char="•"/>
            </a:pPr>
            <a:r>
              <a:rPr lang="ar-SA" b="1" dirty="0" smtClean="0"/>
              <a:t>درجة العلاقة:</a:t>
            </a:r>
            <a:r>
              <a:rPr lang="ar-SA" dirty="0" smtClean="0"/>
              <a:t>لكل علاقة درجة، وتتحدد ھذه الدرجة بعدد الكیانات المرتبطة بھذه العلاقة (ثنائیة – ثلاثیة - ....)</a:t>
            </a:r>
          </a:p>
          <a:p>
            <a:endParaRPr lang="ar-SA" u="sng" dirty="0"/>
          </a:p>
        </p:txBody>
      </p:sp>
      <p:sp>
        <p:nvSpPr>
          <p:cNvPr id="4" name="Slide Number Placeholder 3"/>
          <p:cNvSpPr>
            <a:spLocks noGrp="1"/>
          </p:cNvSpPr>
          <p:nvPr>
            <p:ph type="sldNum" sz="quarter" idx="10"/>
          </p:nvPr>
        </p:nvSpPr>
        <p:spPr/>
        <p:txBody>
          <a:bodyPr/>
          <a:lstStyle/>
          <a:p>
            <a:pPr>
              <a:defRPr/>
            </a:pPr>
            <a:r>
              <a:rPr lang="en-US" smtClean="0"/>
              <a:t>Slide 1- </a:t>
            </a:r>
            <a:fld id="{C2A61F35-9597-49F9-AB25-F1CC0DEA4BE6}" type="slidenum">
              <a:rPr lang="en-US" smtClean="0"/>
              <a:pPr>
                <a:defRPr/>
              </a:pPr>
              <a:t>17</a:t>
            </a:fld>
            <a:endParaRPr lang="en-CA"/>
          </a:p>
        </p:txBody>
      </p:sp>
      <p:pic>
        <p:nvPicPr>
          <p:cNvPr id="6146" name="Picture 2"/>
          <p:cNvPicPr>
            <a:picLocks noChangeAspect="1" noChangeArrowheads="1"/>
          </p:cNvPicPr>
          <p:nvPr/>
        </p:nvPicPr>
        <p:blipFill>
          <a:blip r:embed="rId2" cstate="print"/>
          <a:srcRect l="20312" t="57292" r="17969" b="21875"/>
          <a:stretch>
            <a:fillRect/>
          </a:stretch>
        </p:blipFill>
        <p:spPr bwMode="auto">
          <a:xfrm>
            <a:off x="457200" y="2667000"/>
            <a:ext cx="8427720" cy="3124200"/>
          </a:xfrm>
          <a:prstGeom prst="rect">
            <a:avLst/>
          </a:prstGeom>
          <a:noFill/>
          <a:ln w="9525">
            <a:noFill/>
            <a:miter lim="800000"/>
            <a:headEnd/>
            <a:tailEnd/>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مكونات مخطط الكينونة  العلائقي</a:t>
            </a:r>
            <a:endParaRPr lang="ar-SA" dirty="0"/>
          </a:p>
        </p:txBody>
      </p:sp>
      <p:sp>
        <p:nvSpPr>
          <p:cNvPr id="3" name="Content Placeholder 2"/>
          <p:cNvSpPr>
            <a:spLocks noGrp="1"/>
          </p:cNvSpPr>
          <p:nvPr>
            <p:ph idx="1"/>
          </p:nvPr>
        </p:nvSpPr>
        <p:spPr/>
        <p:txBody>
          <a:bodyPr>
            <a:normAutofit fontScale="77500" lnSpcReduction="20000"/>
          </a:bodyPr>
          <a:lstStyle/>
          <a:p>
            <a:pPr algn="just">
              <a:buFont typeface="Arial" pitchFamily="34" charset="0"/>
              <a:buChar char="•"/>
            </a:pPr>
            <a:r>
              <a:rPr lang="ar-SA" b="1" dirty="0" smtClean="0"/>
              <a:t>نوع العلاقة</a:t>
            </a:r>
            <a:r>
              <a:rPr lang="en-US" b="1" dirty="0" smtClean="0"/>
              <a:t>(Cardinality Ratio)</a:t>
            </a:r>
            <a:r>
              <a:rPr lang="ar-SA" b="1" dirty="0" smtClean="0"/>
              <a:t>:</a:t>
            </a:r>
            <a:r>
              <a:rPr lang="ar-SA" dirty="0" smtClean="0"/>
              <a:t>المصطلح یعني نسبة الارتباط بین وحدات الكیان، التي ترتبط بنفس العلاقة.</a:t>
            </a:r>
          </a:p>
          <a:p>
            <a:pPr algn="just">
              <a:buFont typeface="Arial" pitchFamily="34" charset="0"/>
              <a:buChar char="•"/>
            </a:pPr>
            <a:r>
              <a:rPr lang="ar-SA" dirty="0" smtClean="0"/>
              <a:t>نوع العلاقة: ھو عدد الوحدات </a:t>
            </a:r>
            <a:r>
              <a:rPr lang="en-US" dirty="0" smtClean="0"/>
              <a:t>(Instances)</a:t>
            </a:r>
            <a:r>
              <a:rPr lang="ar-SA" dirty="0" smtClean="0"/>
              <a:t> في العلاقة التي یمكن أن یشترك فیھا الكیان وھي ثلاثة أنواع:</a:t>
            </a:r>
          </a:p>
          <a:p>
            <a:pPr marL="914400" lvl="1" indent="-514350" algn="just">
              <a:buFont typeface="+mj-lt"/>
              <a:buAutoNum type="arabicPeriod"/>
            </a:pPr>
            <a:r>
              <a:rPr lang="ar-SA" b="1" dirty="0" smtClean="0"/>
              <a:t>علاقة واحد- الى-واحد</a:t>
            </a:r>
            <a:r>
              <a:rPr lang="en-US" b="1" dirty="0" smtClean="0"/>
              <a:t>:(one-to-one)</a:t>
            </a:r>
            <a:r>
              <a:rPr lang="ar-SA" dirty="0" smtClean="0"/>
              <a:t> وفیھا ترتبط وحدة واحدة من الكیان الأول بوحدة واحدة من الكیان الآخر على الأكثر، ویرمز لھا بالرمز</a:t>
            </a:r>
            <a:r>
              <a:rPr lang="en-US" dirty="0" smtClean="0"/>
              <a:t>1:1</a:t>
            </a:r>
            <a:endParaRPr lang="ar-SA" dirty="0" smtClean="0"/>
          </a:p>
          <a:p>
            <a:pPr marL="914400" lvl="1" indent="-514350" algn="just">
              <a:buFont typeface="+mj-lt"/>
              <a:buAutoNum type="arabicPeriod"/>
            </a:pPr>
            <a:r>
              <a:rPr lang="ar-SA" b="1" dirty="0" smtClean="0"/>
              <a:t>علاقة واحد- الى-كثیر</a:t>
            </a:r>
            <a:r>
              <a:rPr lang="en-US" b="1" dirty="0" smtClean="0"/>
              <a:t>: (one-to-many)</a:t>
            </a:r>
            <a:r>
              <a:rPr lang="ar-SA" dirty="0" smtClean="0"/>
              <a:t> وفیھا یمكن أن ترتبط وحدة واحدة من أحد الكیانات بأكثر من وحدة في الكیان الآخر، والعكس غیر صحیح، ویرمز لھا بالرمز </a:t>
            </a:r>
            <a:r>
              <a:rPr lang="en-US" dirty="0" smtClean="0"/>
              <a:t>1:N</a:t>
            </a:r>
            <a:endParaRPr lang="ar-SA" dirty="0" smtClean="0"/>
          </a:p>
          <a:p>
            <a:pPr marL="914400" lvl="1" indent="-514350" algn="just">
              <a:buFont typeface="+mj-lt"/>
              <a:buAutoNum type="arabicPeriod"/>
            </a:pPr>
            <a:r>
              <a:rPr lang="ar-SA" b="1" dirty="0" smtClean="0"/>
              <a:t>علاقة كثیر- الى-كثیر</a:t>
            </a:r>
            <a:r>
              <a:rPr lang="en-US" b="1" dirty="0" smtClean="0"/>
              <a:t>: (many-to-many)</a:t>
            </a:r>
            <a:r>
              <a:rPr lang="ar-SA" dirty="0" smtClean="0"/>
              <a:t> وفیھا یمكن أن ترتبط أكثر من وحدة من الكیان الأول بأكثر من وحدة في الكیان الآخر، والعكس، أي یمكن لأي وحدة  في الكیان الآخر أن ترتبط بأي وحدة في الكیان الأول، ویرمز لھا بالرمز </a:t>
            </a:r>
            <a:r>
              <a:rPr lang="en-US" dirty="0" smtClean="0"/>
              <a:t>M:N</a:t>
            </a:r>
            <a:endParaRPr lang="ar-SA" u="sng" dirty="0"/>
          </a:p>
        </p:txBody>
      </p:sp>
      <p:sp>
        <p:nvSpPr>
          <p:cNvPr id="4" name="Slide Number Placeholder 3"/>
          <p:cNvSpPr>
            <a:spLocks noGrp="1"/>
          </p:cNvSpPr>
          <p:nvPr>
            <p:ph type="sldNum" sz="quarter" idx="10"/>
          </p:nvPr>
        </p:nvSpPr>
        <p:spPr/>
        <p:txBody>
          <a:bodyPr/>
          <a:lstStyle/>
          <a:p>
            <a:pPr>
              <a:defRPr/>
            </a:pPr>
            <a:r>
              <a:rPr lang="en-US" smtClean="0"/>
              <a:t>Slide 1- </a:t>
            </a:r>
            <a:fld id="{C2A61F35-9597-49F9-AB25-F1CC0DEA4BE6}" type="slidenum">
              <a:rPr lang="en-US" smtClean="0"/>
              <a:pPr>
                <a:defRPr/>
              </a:pPr>
              <a:t>18</a:t>
            </a:fld>
            <a:endParaRPr lang="en-CA"/>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مكونات مخطط الكينونة  العلائقي</a:t>
            </a:r>
            <a:endParaRPr lang="ar-SA" dirty="0"/>
          </a:p>
        </p:txBody>
      </p:sp>
      <p:sp>
        <p:nvSpPr>
          <p:cNvPr id="4" name="Slide Number Placeholder 3"/>
          <p:cNvSpPr>
            <a:spLocks noGrp="1"/>
          </p:cNvSpPr>
          <p:nvPr>
            <p:ph type="sldNum" sz="quarter" idx="10"/>
          </p:nvPr>
        </p:nvSpPr>
        <p:spPr/>
        <p:txBody>
          <a:bodyPr/>
          <a:lstStyle/>
          <a:p>
            <a:pPr>
              <a:defRPr/>
            </a:pPr>
            <a:r>
              <a:rPr lang="en-US" smtClean="0"/>
              <a:t>Slide 1- </a:t>
            </a:r>
            <a:fld id="{C2A61F35-9597-49F9-AB25-F1CC0DEA4BE6}" type="slidenum">
              <a:rPr lang="en-US" smtClean="0"/>
              <a:pPr>
                <a:defRPr/>
              </a:pPr>
              <a:t>19</a:t>
            </a:fld>
            <a:endParaRPr lang="en-CA"/>
          </a:p>
        </p:txBody>
      </p:sp>
      <p:pic>
        <p:nvPicPr>
          <p:cNvPr id="7170" name="Picture 2"/>
          <p:cNvPicPr>
            <a:picLocks noChangeAspect="1" noChangeArrowheads="1"/>
          </p:cNvPicPr>
          <p:nvPr/>
        </p:nvPicPr>
        <p:blipFill>
          <a:blip r:embed="rId2" cstate="print"/>
          <a:srcRect l="20313" t="13542" r="6250" b="60417"/>
          <a:stretch>
            <a:fillRect/>
          </a:stretch>
        </p:blipFill>
        <p:spPr bwMode="auto">
          <a:xfrm>
            <a:off x="457200" y="1417638"/>
            <a:ext cx="8229600" cy="3916362"/>
          </a:xfrm>
          <a:prstGeom prst="rect">
            <a:avLst/>
          </a:prstGeom>
          <a:noFill/>
          <a:ln w="9525">
            <a:noFill/>
            <a:miter lim="800000"/>
            <a:headEnd/>
            <a:tailEnd/>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مكونات مخطط الكينونة  العلائقي</a:t>
            </a:r>
            <a:endParaRPr lang="ar-SA" dirty="0"/>
          </a:p>
        </p:txBody>
      </p:sp>
      <p:sp>
        <p:nvSpPr>
          <p:cNvPr id="4" name="Slide Number Placeholder 3"/>
          <p:cNvSpPr>
            <a:spLocks noGrp="1"/>
          </p:cNvSpPr>
          <p:nvPr>
            <p:ph type="sldNum" sz="quarter" idx="10"/>
          </p:nvPr>
        </p:nvSpPr>
        <p:spPr/>
        <p:txBody>
          <a:bodyPr/>
          <a:lstStyle/>
          <a:p>
            <a:pPr>
              <a:defRPr/>
            </a:pPr>
            <a:r>
              <a:rPr lang="en-US" smtClean="0"/>
              <a:t>Slide 1- </a:t>
            </a:r>
            <a:fld id="{C2A61F35-9597-49F9-AB25-F1CC0DEA4BE6}" type="slidenum">
              <a:rPr lang="en-US" smtClean="0"/>
              <a:pPr>
                <a:defRPr/>
              </a:pPr>
              <a:t>20</a:t>
            </a:fld>
            <a:endParaRPr lang="en-CA"/>
          </a:p>
        </p:txBody>
      </p:sp>
      <p:pic>
        <p:nvPicPr>
          <p:cNvPr id="8194" name="Picture 2"/>
          <p:cNvPicPr>
            <a:picLocks noChangeAspect="1" noChangeArrowheads="1"/>
          </p:cNvPicPr>
          <p:nvPr/>
        </p:nvPicPr>
        <p:blipFill>
          <a:blip r:embed="rId2" cstate="print"/>
          <a:srcRect l="10938" t="40625" r="6250" b="37500"/>
          <a:stretch>
            <a:fillRect/>
          </a:stretch>
        </p:blipFill>
        <p:spPr bwMode="auto">
          <a:xfrm>
            <a:off x="0" y="1676400"/>
            <a:ext cx="8686800" cy="3352800"/>
          </a:xfrm>
          <a:prstGeom prst="rect">
            <a:avLst/>
          </a:prstGeom>
          <a:noFill/>
          <a:ln w="9525">
            <a:noFill/>
            <a:miter lim="800000"/>
            <a:headEnd/>
            <a:tailEnd/>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مكونات مخطط الكينونة  العلائقي</a:t>
            </a:r>
            <a:endParaRPr lang="ar-SA" dirty="0"/>
          </a:p>
        </p:txBody>
      </p:sp>
      <p:sp>
        <p:nvSpPr>
          <p:cNvPr id="4" name="Slide Number Placeholder 3"/>
          <p:cNvSpPr>
            <a:spLocks noGrp="1"/>
          </p:cNvSpPr>
          <p:nvPr>
            <p:ph type="sldNum" sz="quarter" idx="10"/>
          </p:nvPr>
        </p:nvSpPr>
        <p:spPr/>
        <p:txBody>
          <a:bodyPr/>
          <a:lstStyle/>
          <a:p>
            <a:pPr>
              <a:defRPr/>
            </a:pPr>
            <a:r>
              <a:rPr lang="en-US" smtClean="0"/>
              <a:t>Slide 1- </a:t>
            </a:r>
            <a:fld id="{C2A61F35-9597-49F9-AB25-F1CC0DEA4BE6}" type="slidenum">
              <a:rPr lang="en-US" smtClean="0"/>
              <a:pPr>
                <a:defRPr/>
              </a:pPr>
              <a:t>21</a:t>
            </a:fld>
            <a:endParaRPr lang="en-CA"/>
          </a:p>
        </p:txBody>
      </p:sp>
      <p:pic>
        <p:nvPicPr>
          <p:cNvPr id="9218" name="Picture 2"/>
          <p:cNvPicPr>
            <a:picLocks noChangeAspect="1" noChangeArrowheads="1"/>
          </p:cNvPicPr>
          <p:nvPr/>
        </p:nvPicPr>
        <p:blipFill>
          <a:blip r:embed="rId2" cstate="print"/>
          <a:srcRect l="10938" t="61458" r="6250" b="7834"/>
          <a:stretch>
            <a:fillRect/>
          </a:stretch>
        </p:blipFill>
        <p:spPr bwMode="auto">
          <a:xfrm>
            <a:off x="457200" y="1924840"/>
            <a:ext cx="8077200" cy="386635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مكونات مخطط الكينونة  العلائقي</a:t>
            </a:r>
            <a:endParaRPr lang="ar-SA" dirty="0"/>
          </a:p>
        </p:txBody>
      </p:sp>
      <p:sp>
        <p:nvSpPr>
          <p:cNvPr id="4" name="Slide Number Placeholder 3"/>
          <p:cNvSpPr>
            <a:spLocks noGrp="1"/>
          </p:cNvSpPr>
          <p:nvPr>
            <p:ph type="sldNum" sz="quarter" idx="10"/>
          </p:nvPr>
        </p:nvSpPr>
        <p:spPr/>
        <p:txBody>
          <a:bodyPr/>
          <a:lstStyle/>
          <a:p>
            <a:pPr>
              <a:defRPr/>
            </a:pPr>
            <a:r>
              <a:rPr lang="en-US" smtClean="0"/>
              <a:t>Slide 1- </a:t>
            </a:r>
            <a:fld id="{C2A61F35-9597-49F9-AB25-F1CC0DEA4BE6}" type="slidenum">
              <a:rPr lang="en-US" smtClean="0"/>
              <a:pPr>
                <a:defRPr/>
              </a:pPr>
              <a:t>22</a:t>
            </a:fld>
            <a:endParaRPr lang="en-CA"/>
          </a:p>
        </p:txBody>
      </p:sp>
      <p:pic>
        <p:nvPicPr>
          <p:cNvPr id="10242" name="Picture 2"/>
          <p:cNvPicPr>
            <a:picLocks noChangeAspect="1" noChangeArrowheads="1"/>
          </p:cNvPicPr>
          <p:nvPr/>
        </p:nvPicPr>
        <p:blipFill>
          <a:blip r:embed="rId2" cstate="print"/>
          <a:srcRect l="20313" t="46875" r="6250" b="21875"/>
          <a:stretch>
            <a:fillRect/>
          </a:stretch>
        </p:blipFill>
        <p:spPr bwMode="auto">
          <a:xfrm>
            <a:off x="457200" y="1417639"/>
            <a:ext cx="7772400" cy="42973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مكونات مخطط الكينونة  العلائقي</a:t>
            </a:r>
            <a:endParaRPr lang="ar-SA" dirty="0"/>
          </a:p>
        </p:txBody>
      </p:sp>
      <p:sp>
        <p:nvSpPr>
          <p:cNvPr id="3" name="Content Placeholder 2"/>
          <p:cNvSpPr>
            <a:spLocks noGrp="1"/>
          </p:cNvSpPr>
          <p:nvPr>
            <p:ph idx="1"/>
          </p:nvPr>
        </p:nvSpPr>
        <p:spPr>
          <a:xfrm>
            <a:off x="95250" y="1600205"/>
            <a:ext cx="8686800" cy="4525963"/>
          </a:xfrm>
        </p:spPr>
        <p:txBody>
          <a:bodyPr/>
          <a:lstStyle/>
          <a:p>
            <a:pPr algn="just">
              <a:buFont typeface="Arial" pitchFamily="34" charset="0"/>
              <a:buChar char="•"/>
            </a:pPr>
            <a:r>
              <a:rPr lang="ar-SA" sz="2800" b="1" u="sng" dirty="0" smtClean="0"/>
              <a:t>أنواع القیود على العلاقات</a:t>
            </a:r>
            <a:r>
              <a:rPr lang="en-US" sz="2800" b="1" u="sng" dirty="0" smtClean="0"/>
              <a:t>Relationship Constraints</a:t>
            </a:r>
            <a:r>
              <a:rPr lang="ar-SA" sz="2800" b="1" dirty="0" smtClean="0"/>
              <a:t>:</a:t>
            </a:r>
            <a:r>
              <a:rPr lang="ar-SA" sz="2800" dirty="0" smtClean="0"/>
              <a:t>كما أوضحنا سابقا فالعلاقات تختلف فیما بینھا، وكذلك شروط العلاقة تختلف حسب طبیعة العلاقة، وحسب الكیانات المرتبطة.</a:t>
            </a:r>
          </a:p>
          <a:p>
            <a:pPr algn="just">
              <a:buFont typeface="Arial" pitchFamily="34" charset="0"/>
              <a:buChar char="•"/>
            </a:pPr>
            <a:r>
              <a:rPr lang="ar-SA" sz="2800" dirty="0" smtClean="0"/>
              <a:t>قید العلاقة: ھو القید الذي یعتمد على طبیعة اشتراك كیانین في علاقة ما، ھل ھو اشتراك كلي أم جزئي؟، ویحدد </a:t>
            </a:r>
            <a:r>
              <a:rPr lang="ar-SA" sz="2800" b="1" dirty="0" smtClean="0"/>
              <a:t>نوع الاشتراك </a:t>
            </a:r>
            <a:r>
              <a:rPr lang="ar-SA" sz="2800" dirty="0" smtClean="0"/>
              <a:t>ما إذا كان وجود الكیان یعتمد على كونه مرتبط بكیان آخر عن طریق العلاقة.</a:t>
            </a:r>
            <a:endParaRPr lang="en-US" sz="2800" dirty="0" smtClean="0"/>
          </a:p>
          <a:p>
            <a:pPr algn="just">
              <a:buFont typeface="Arial" pitchFamily="34" charset="0"/>
              <a:buChar char="•"/>
            </a:pPr>
            <a:r>
              <a:rPr lang="ar-SA" sz="2800" dirty="0" smtClean="0"/>
              <a:t>أنواع قيود الاشتراك (</a:t>
            </a:r>
            <a:r>
              <a:rPr lang="en-US" sz="2800" dirty="0" smtClean="0"/>
              <a:t>Participation constraints</a:t>
            </a:r>
            <a:r>
              <a:rPr lang="ar-SA" sz="2800" dirty="0" smtClean="0"/>
              <a:t>):</a:t>
            </a:r>
            <a:endParaRPr lang="en-US" sz="2800" dirty="0" smtClean="0"/>
          </a:p>
          <a:p>
            <a:pPr lvl="2" algn="just">
              <a:buFont typeface="Arial" pitchFamily="34" charset="0"/>
              <a:buChar char="•"/>
            </a:pPr>
            <a:r>
              <a:rPr lang="ar-SA" dirty="0" smtClean="0"/>
              <a:t>اشتراك كلي (</a:t>
            </a:r>
            <a:r>
              <a:rPr lang="en-US" dirty="0" smtClean="0"/>
              <a:t>Total participation</a:t>
            </a:r>
            <a:r>
              <a:rPr lang="ar-SA" dirty="0" smtClean="0"/>
              <a:t>)</a:t>
            </a:r>
            <a:endParaRPr lang="en-US" dirty="0" smtClean="0"/>
          </a:p>
          <a:p>
            <a:pPr lvl="2" algn="just">
              <a:buFont typeface="Arial" pitchFamily="34" charset="0"/>
              <a:buChar char="•"/>
            </a:pPr>
            <a:r>
              <a:rPr lang="ar-SA" dirty="0" smtClean="0"/>
              <a:t>اشتراك جزئي (</a:t>
            </a:r>
            <a:r>
              <a:rPr lang="en-US" dirty="0" smtClean="0"/>
              <a:t>Partial participation</a:t>
            </a:r>
            <a:r>
              <a:rPr lang="ar-SA" dirty="0" smtClean="0"/>
              <a:t>)</a:t>
            </a:r>
            <a:endParaRPr lang="en-US" dirty="0" smtClean="0"/>
          </a:p>
          <a:p>
            <a:pPr algn="just">
              <a:buFont typeface="Arial" pitchFamily="34" charset="0"/>
              <a:buChar char="•"/>
            </a:pPr>
            <a:endParaRPr lang="ar-SA" sz="2800" dirty="0"/>
          </a:p>
        </p:txBody>
      </p:sp>
      <p:sp>
        <p:nvSpPr>
          <p:cNvPr id="4" name="Slide Number Placeholder 3"/>
          <p:cNvSpPr>
            <a:spLocks noGrp="1"/>
          </p:cNvSpPr>
          <p:nvPr>
            <p:ph type="sldNum" sz="quarter" idx="10"/>
          </p:nvPr>
        </p:nvSpPr>
        <p:spPr/>
        <p:txBody>
          <a:bodyPr/>
          <a:lstStyle/>
          <a:p>
            <a:pPr>
              <a:defRPr/>
            </a:pPr>
            <a:r>
              <a:rPr lang="en-US" smtClean="0"/>
              <a:t>Slide 1- </a:t>
            </a:r>
            <a:fld id="{C2A61F35-9597-49F9-AB25-F1CC0DEA4BE6}" type="slidenum">
              <a:rPr lang="en-US" smtClean="0"/>
              <a:pPr>
                <a:defRPr/>
              </a:pPr>
              <a:t>23</a:t>
            </a:fld>
            <a:endParaRPr lang="en-CA"/>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b="1" dirty="0" smtClean="0"/>
              <a:t>لاشتراك الكلي</a:t>
            </a:r>
            <a:r>
              <a:rPr lang="en-US" b="1" dirty="0" smtClean="0"/>
              <a:t> (Total participation)</a:t>
            </a:r>
            <a:endParaRPr lang="ar-SA" dirty="0"/>
          </a:p>
        </p:txBody>
      </p:sp>
      <p:sp>
        <p:nvSpPr>
          <p:cNvPr id="3" name="Content Placeholder 2"/>
          <p:cNvSpPr>
            <a:spLocks noGrp="1"/>
          </p:cNvSpPr>
          <p:nvPr>
            <p:ph idx="1"/>
          </p:nvPr>
        </p:nvSpPr>
        <p:spPr>
          <a:xfrm>
            <a:off x="95250" y="1600205"/>
            <a:ext cx="8686800" cy="4525963"/>
          </a:xfrm>
        </p:spPr>
        <p:txBody>
          <a:bodyPr>
            <a:normAutofit/>
          </a:bodyPr>
          <a:lstStyle/>
          <a:p>
            <a:pPr algn="just"/>
            <a:r>
              <a:rPr lang="ar-SA" b="1" dirty="0" smtClean="0"/>
              <a:t>الاشتراك الكلي</a:t>
            </a:r>
            <a:r>
              <a:rPr lang="en-US" b="1" dirty="0" smtClean="0"/>
              <a:t> (Total participation)</a:t>
            </a:r>
            <a:r>
              <a:rPr lang="ar-SA" b="1" dirty="0" smtClean="0"/>
              <a:t>:</a:t>
            </a:r>
            <a:r>
              <a:rPr lang="ar-SA" dirty="0" smtClean="0"/>
              <a:t> نقول أن العلاقة علاقة الاشتراك الكلي ، إذا كان كل وحدة في الكیان ألأول یجب أن ترتبط بوحدة من الكیان الآخر ضمن العلاقة، یسمي ھذا القید بقید “ارتباط الوجود“ ، أي أن وجود وحدة من كیان ما یستلزم ارتباطھا بوحدة من كیان آخر.</a:t>
            </a:r>
          </a:p>
          <a:p>
            <a:pPr algn="just"/>
            <a:r>
              <a:rPr lang="ar-SA" dirty="0" smtClean="0"/>
              <a:t>مثال ذلك كیان (سجل طبي) لطالب في نظام معلومات الجامعة، إذ لا بد أن یرتبط أي قید في السجل الطبي بطالب ما في كیان الطلاب، وإلا فلا معنى للعلاقة ھذه.</a:t>
            </a:r>
          </a:p>
          <a:p>
            <a:pPr algn="just">
              <a:buFont typeface="Arial" pitchFamily="34" charset="0"/>
              <a:buChar char="•"/>
            </a:pPr>
            <a:endParaRPr lang="ar-SA" dirty="0"/>
          </a:p>
        </p:txBody>
      </p:sp>
      <p:sp>
        <p:nvSpPr>
          <p:cNvPr id="4" name="Slide Number Placeholder 3"/>
          <p:cNvSpPr>
            <a:spLocks noGrp="1"/>
          </p:cNvSpPr>
          <p:nvPr>
            <p:ph type="sldNum" sz="quarter" idx="10"/>
          </p:nvPr>
        </p:nvSpPr>
        <p:spPr/>
        <p:txBody>
          <a:bodyPr/>
          <a:lstStyle/>
          <a:p>
            <a:pPr>
              <a:defRPr/>
            </a:pPr>
            <a:r>
              <a:rPr lang="en-US" smtClean="0"/>
              <a:t>Slide 1- </a:t>
            </a:r>
            <a:fld id="{C2A61F35-9597-49F9-AB25-F1CC0DEA4BE6}" type="slidenum">
              <a:rPr lang="en-US" smtClean="0"/>
              <a:pPr>
                <a:defRPr/>
              </a:pPr>
              <a:t>24</a:t>
            </a:fld>
            <a:endParaRPr lang="en-CA"/>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423319"/>
            <a:ext cx="8229600" cy="1630362"/>
          </a:xfrm>
        </p:spPr>
        <p:txBody>
          <a:bodyPr/>
          <a:lstStyle/>
          <a:p>
            <a:r>
              <a:rPr lang="ar-SA" sz="2800" dirty="0" smtClean="0">
                <a:solidFill>
                  <a:schemeClr val="tx1"/>
                </a:solidFill>
              </a:rPr>
              <a:t>ویتم تمثیل قید الاشتراك الكلي، برسم خط مزدوج، یربط الكیانات المرتبطة بھ</a:t>
            </a:r>
            <a:r>
              <a:rPr lang="ar-SA" sz="2800" dirty="0" err="1" smtClean="0">
                <a:solidFill>
                  <a:schemeClr val="tx1"/>
                </a:solidFill>
              </a:rPr>
              <a:t>ذه</a:t>
            </a:r>
            <a:r>
              <a:rPr lang="ar-SA" sz="2800" dirty="0" smtClean="0">
                <a:solidFill>
                  <a:schemeClr val="tx1"/>
                </a:solidFill>
              </a:rPr>
              <a:t> العلاقة، من </a:t>
            </a:r>
            <a:r>
              <a:rPr lang="ar-SA" sz="2800" dirty="0" err="1" smtClean="0">
                <a:solidFill>
                  <a:schemeClr val="tx1"/>
                </a:solidFill>
              </a:rPr>
              <a:t>ج</a:t>
            </a:r>
            <a:r>
              <a:rPr lang="ar-SA" sz="2800" dirty="0" smtClean="0">
                <a:solidFill>
                  <a:schemeClr val="tx1"/>
                </a:solidFill>
              </a:rPr>
              <a:t>ھة الكیان المعتمد على الاشتراك الكلي</a:t>
            </a:r>
            <a:br>
              <a:rPr lang="ar-SA" sz="2800" dirty="0" smtClean="0">
                <a:solidFill>
                  <a:schemeClr val="tx1"/>
                </a:solidFill>
              </a:rPr>
            </a:br>
            <a:endParaRPr lang="en-US" sz="2800" dirty="0">
              <a:solidFill>
                <a:schemeClr val="tx1"/>
              </a:solidFill>
            </a:endParaRPr>
          </a:p>
        </p:txBody>
      </p:sp>
      <p:sp>
        <p:nvSpPr>
          <p:cNvPr id="4" name="عنصر نائب لرقم الشريحة 3"/>
          <p:cNvSpPr>
            <a:spLocks noGrp="1"/>
          </p:cNvSpPr>
          <p:nvPr>
            <p:ph type="sldNum" sz="quarter" idx="10"/>
          </p:nvPr>
        </p:nvSpPr>
        <p:spPr/>
        <p:txBody>
          <a:bodyPr/>
          <a:lstStyle/>
          <a:p>
            <a:pPr>
              <a:defRPr/>
            </a:pPr>
            <a:r>
              <a:rPr lang="en-US" smtClean="0"/>
              <a:t>Slide 1- </a:t>
            </a:r>
            <a:fld id="{C2A61F35-9597-49F9-AB25-F1CC0DEA4BE6}" type="slidenum">
              <a:rPr lang="en-US" smtClean="0"/>
              <a:pPr>
                <a:defRPr/>
              </a:pPr>
              <a:t>25</a:t>
            </a:fld>
            <a:endParaRPr lang="en-CA"/>
          </a:p>
        </p:txBody>
      </p:sp>
      <p:grpSp>
        <p:nvGrpSpPr>
          <p:cNvPr id="12" name="مجموعة 11"/>
          <p:cNvGrpSpPr/>
          <p:nvPr/>
        </p:nvGrpSpPr>
        <p:grpSpPr>
          <a:xfrm>
            <a:off x="1447800" y="3886200"/>
            <a:ext cx="1943100" cy="609600"/>
            <a:chOff x="3124200" y="3009900"/>
            <a:chExt cx="1943100" cy="609600"/>
          </a:xfrm>
        </p:grpSpPr>
        <p:sp>
          <p:nvSpPr>
            <p:cNvPr id="9" name="AutoShape 4"/>
            <p:cNvSpPr>
              <a:spLocks noChangeArrowheads="1"/>
            </p:cNvSpPr>
            <p:nvPr/>
          </p:nvSpPr>
          <p:spPr bwMode="auto">
            <a:xfrm>
              <a:off x="3848100" y="3009900"/>
              <a:ext cx="1219200" cy="609600"/>
            </a:xfrm>
            <a:prstGeom prst="flowChartDecision">
              <a:avLst/>
            </a:prstGeom>
            <a:solidFill>
              <a:schemeClr val="bg1">
                <a:alpha val="50195"/>
              </a:schemeClr>
            </a:solidFill>
            <a:ln w="38100">
              <a:solidFill>
                <a:schemeClr val="tx1"/>
              </a:solidFill>
              <a:miter lim="800000"/>
              <a:headEnd/>
              <a:tailEnd/>
            </a:ln>
          </p:spPr>
          <p:txBody>
            <a:bodyPr wrap="none" anchor="ctr"/>
            <a:lstStyle/>
            <a:p>
              <a:endParaRPr lang="ar-EG"/>
            </a:p>
          </p:txBody>
        </p:sp>
        <p:sp>
          <p:nvSpPr>
            <p:cNvPr id="10" name="Line 5"/>
            <p:cNvSpPr>
              <a:spLocks noChangeShapeType="1"/>
            </p:cNvSpPr>
            <p:nvPr/>
          </p:nvSpPr>
          <p:spPr bwMode="auto">
            <a:xfrm flipH="1">
              <a:off x="3124200" y="3276600"/>
              <a:ext cx="762000" cy="0"/>
            </a:xfrm>
            <a:prstGeom prst="line">
              <a:avLst/>
            </a:prstGeom>
            <a:noFill/>
            <a:ln w="38100" cmpd="dbl">
              <a:solidFill>
                <a:schemeClr val="tx1"/>
              </a:solidFill>
              <a:round/>
              <a:headEnd/>
              <a:tailEnd/>
            </a:ln>
          </p:spPr>
          <p:txBody>
            <a:bodyPr wrap="none" anchor="ctr"/>
            <a:lstStyle/>
            <a:p>
              <a:endParaRPr lang="en-US"/>
            </a:p>
          </p:txBody>
        </p:sp>
        <p:sp>
          <p:nvSpPr>
            <p:cNvPr id="11" name="Line 5"/>
            <p:cNvSpPr>
              <a:spLocks noChangeShapeType="1"/>
            </p:cNvSpPr>
            <p:nvPr/>
          </p:nvSpPr>
          <p:spPr bwMode="auto">
            <a:xfrm flipH="1">
              <a:off x="3124200" y="3352800"/>
              <a:ext cx="762000" cy="0"/>
            </a:xfrm>
            <a:prstGeom prst="line">
              <a:avLst/>
            </a:prstGeom>
            <a:noFill/>
            <a:ln w="38100" cmpd="dbl">
              <a:solidFill>
                <a:schemeClr val="tx1"/>
              </a:solidFill>
              <a:round/>
              <a:headEnd/>
              <a:tailEnd/>
            </a:ln>
          </p:spPr>
          <p:txBody>
            <a:bodyPr wrap="none" anchor="ctr"/>
            <a:lstStyle/>
            <a:p>
              <a:endParaRPr lang="en-US"/>
            </a:p>
          </p:txBody>
        </p:sp>
      </p:grpSp>
      <p:sp>
        <p:nvSpPr>
          <p:cNvPr id="14" name="Title 1"/>
          <p:cNvSpPr txBox="1">
            <a:spLocks/>
          </p:cNvSpPr>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defRPr/>
            </a:pPr>
            <a:r>
              <a:rPr kumimoji="0" lang="ar-SA" sz="4400" b="1" i="0" u="none" strike="noStrike" kern="1200" cap="none" spc="0" normalizeH="0" baseline="0" noProof="0" smtClean="0">
                <a:ln>
                  <a:noFill/>
                </a:ln>
                <a:solidFill>
                  <a:schemeClr val="accent1">
                    <a:lumMod val="75000"/>
                  </a:schemeClr>
                </a:solidFill>
                <a:effectLst/>
                <a:uLnTx/>
                <a:uFillTx/>
                <a:latin typeface="+mj-lt"/>
                <a:ea typeface="+mj-ea"/>
                <a:cs typeface="Arial" charset="0"/>
              </a:rPr>
              <a:t>لاشتراك الكلي</a:t>
            </a:r>
            <a:r>
              <a:rPr kumimoji="0" lang="en-US" sz="4400" b="1" i="0" u="none" strike="noStrike" kern="1200" cap="none" spc="0" normalizeH="0" baseline="0" noProof="0" smtClean="0">
                <a:ln>
                  <a:noFill/>
                </a:ln>
                <a:solidFill>
                  <a:schemeClr val="accent1">
                    <a:lumMod val="75000"/>
                  </a:schemeClr>
                </a:solidFill>
                <a:effectLst/>
                <a:uLnTx/>
                <a:uFillTx/>
                <a:latin typeface="+mj-lt"/>
                <a:ea typeface="+mj-ea"/>
                <a:cs typeface="Arial" charset="0"/>
              </a:rPr>
              <a:t> (Total participation)</a:t>
            </a:r>
            <a:endParaRPr kumimoji="0" lang="ar-SA" sz="4400" b="0" i="0" u="none" strike="noStrike" kern="1200" cap="none" spc="0" normalizeH="0" baseline="0" noProof="0" dirty="0">
              <a:ln>
                <a:noFill/>
              </a:ln>
              <a:solidFill>
                <a:schemeClr val="accent1">
                  <a:lumMod val="75000"/>
                </a:schemeClr>
              </a:solidFill>
              <a:effectLst/>
              <a:uLnTx/>
              <a:uFillTx/>
              <a:latin typeface="+mj-lt"/>
              <a:ea typeface="+mj-ea"/>
              <a:cs typeface="Arial"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8686800" cy="1143000"/>
          </a:xfrm>
        </p:spPr>
        <p:txBody>
          <a:bodyPr/>
          <a:lstStyle/>
          <a:p>
            <a:r>
              <a:rPr lang="ar-SA" b="1" dirty="0" smtClean="0"/>
              <a:t>الاشتراك الجزئي</a:t>
            </a:r>
            <a:r>
              <a:rPr lang="en-US" b="1" dirty="0" smtClean="0"/>
              <a:t> (Partial participation)</a:t>
            </a:r>
            <a:endParaRPr lang="ar-SA" dirty="0"/>
          </a:p>
        </p:txBody>
      </p:sp>
      <p:sp>
        <p:nvSpPr>
          <p:cNvPr id="3" name="Content Placeholder 2"/>
          <p:cNvSpPr>
            <a:spLocks noGrp="1"/>
          </p:cNvSpPr>
          <p:nvPr>
            <p:ph idx="1"/>
          </p:nvPr>
        </p:nvSpPr>
        <p:spPr>
          <a:xfrm>
            <a:off x="95250" y="1600205"/>
            <a:ext cx="8686800" cy="4525963"/>
          </a:xfrm>
        </p:spPr>
        <p:txBody>
          <a:bodyPr>
            <a:normAutofit/>
          </a:bodyPr>
          <a:lstStyle/>
          <a:p>
            <a:pPr algn="just"/>
            <a:r>
              <a:rPr lang="ar-SA" b="1" dirty="0" smtClean="0"/>
              <a:t>الاشتراك الجزئي</a:t>
            </a:r>
            <a:r>
              <a:rPr lang="en-US" b="1" dirty="0" smtClean="0"/>
              <a:t> (Partial participation)</a:t>
            </a:r>
            <a:r>
              <a:rPr lang="ar-SA" b="1" dirty="0" smtClean="0"/>
              <a:t>:</a:t>
            </a:r>
            <a:r>
              <a:rPr lang="ar-SA" dirty="0" smtClean="0"/>
              <a:t>نقول أن العلاقة علاقة اشتراك جزئي، إذا كانت بعض الوحدات في الكیان المشترك بالعلاقة ترتبط ببعض الوحدات في الكیان الآخر ضمن العلاقة.</a:t>
            </a:r>
          </a:p>
          <a:p>
            <a:pPr algn="just"/>
            <a:r>
              <a:rPr lang="ar-SA" dirty="0" smtClean="0"/>
              <a:t>یتم تمثیل قید الاشتراك الجزئي برسم خط مفرد یربط الكیانات المرتبطة.</a:t>
            </a:r>
            <a:endParaRPr lang="ar-SA" dirty="0"/>
          </a:p>
        </p:txBody>
      </p:sp>
      <p:sp>
        <p:nvSpPr>
          <p:cNvPr id="4" name="Slide Number Placeholder 3"/>
          <p:cNvSpPr>
            <a:spLocks noGrp="1"/>
          </p:cNvSpPr>
          <p:nvPr>
            <p:ph type="sldNum" sz="quarter" idx="10"/>
          </p:nvPr>
        </p:nvSpPr>
        <p:spPr/>
        <p:txBody>
          <a:bodyPr/>
          <a:lstStyle/>
          <a:p>
            <a:pPr>
              <a:defRPr/>
            </a:pPr>
            <a:r>
              <a:rPr lang="en-US" smtClean="0"/>
              <a:t>Slide 1- </a:t>
            </a:r>
            <a:fld id="{C2A61F35-9597-49F9-AB25-F1CC0DEA4BE6}" type="slidenum">
              <a:rPr lang="en-US" smtClean="0"/>
              <a:pPr>
                <a:defRPr/>
              </a:pPr>
              <a:t>26</a:t>
            </a:fld>
            <a:endParaRPr lang="en-CA"/>
          </a:p>
        </p:txBody>
      </p:sp>
      <p:grpSp>
        <p:nvGrpSpPr>
          <p:cNvPr id="5" name="Group 9"/>
          <p:cNvGrpSpPr>
            <a:grpSpLocks/>
          </p:cNvGrpSpPr>
          <p:nvPr/>
        </p:nvGrpSpPr>
        <p:grpSpPr bwMode="auto">
          <a:xfrm>
            <a:off x="3086100" y="4648200"/>
            <a:ext cx="1981200" cy="609600"/>
            <a:chOff x="1944" y="3492"/>
            <a:chExt cx="1248" cy="384"/>
          </a:xfrm>
        </p:grpSpPr>
        <p:sp>
          <p:nvSpPr>
            <p:cNvPr id="6" name="AutoShape 6"/>
            <p:cNvSpPr>
              <a:spLocks noChangeArrowheads="1"/>
            </p:cNvSpPr>
            <p:nvPr/>
          </p:nvSpPr>
          <p:spPr bwMode="auto">
            <a:xfrm>
              <a:off x="2424" y="3492"/>
              <a:ext cx="768" cy="384"/>
            </a:xfrm>
            <a:prstGeom prst="flowChartDecision">
              <a:avLst/>
            </a:prstGeom>
            <a:solidFill>
              <a:schemeClr val="bg1">
                <a:alpha val="50195"/>
              </a:schemeClr>
            </a:solidFill>
            <a:ln w="38100">
              <a:solidFill>
                <a:schemeClr val="tx1"/>
              </a:solidFill>
              <a:miter lim="800000"/>
              <a:headEnd/>
              <a:tailEnd/>
            </a:ln>
          </p:spPr>
          <p:txBody>
            <a:bodyPr wrap="none" anchor="ctr"/>
            <a:lstStyle/>
            <a:p>
              <a:endParaRPr lang="ar-EG"/>
            </a:p>
          </p:txBody>
        </p:sp>
        <p:sp>
          <p:nvSpPr>
            <p:cNvPr id="7" name="Line 7"/>
            <p:cNvSpPr>
              <a:spLocks noChangeShapeType="1"/>
            </p:cNvSpPr>
            <p:nvPr/>
          </p:nvSpPr>
          <p:spPr bwMode="auto">
            <a:xfrm flipH="1">
              <a:off x="1944" y="3684"/>
              <a:ext cx="480" cy="0"/>
            </a:xfrm>
            <a:prstGeom prst="line">
              <a:avLst/>
            </a:prstGeom>
            <a:noFill/>
            <a:ln w="28575">
              <a:solidFill>
                <a:schemeClr val="tx1"/>
              </a:solidFill>
              <a:round/>
              <a:headEnd/>
              <a:tailEnd/>
            </a:ln>
          </p:spPr>
          <p:txBody>
            <a:bodyPr wrap="none" anchor="ctr"/>
            <a:lstStyle/>
            <a:p>
              <a:endParaRPr lang="en-US"/>
            </a:p>
          </p:txBody>
        </p:sp>
      </p:gr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مكونات مخطط الكينونة  العلائقي</a:t>
            </a:r>
            <a:endParaRPr lang="ar-SA" dirty="0"/>
          </a:p>
        </p:txBody>
      </p:sp>
      <p:sp>
        <p:nvSpPr>
          <p:cNvPr id="3" name="Content Placeholder 2"/>
          <p:cNvSpPr>
            <a:spLocks noGrp="1"/>
          </p:cNvSpPr>
          <p:nvPr>
            <p:ph idx="1"/>
          </p:nvPr>
        </p:nvSpPr>
        <p:spPr>
          <a:xfrm>
            <a:off x="95250" y="1600205"/>
            <a:ext cx="8686800" cy="1066795"/>
          </a:xfrm>
        </p:spPr>
        <p:txBody>
          <a:bodyPr>
            <a:normAutofit/>
          </a:bodyPr>
          <a:lstStyle/>
          <a:p>
            <a:pPr>
              <a:buFont typeface="Arial" pitchFamily="34" charset="0"/>
              <a:buChar char="•"/>
            </a:pPr>
            <a:r>
              <a:rPr lang="ar-SA" b="1" u="sng" dirty="0" smtClean="0"/>
              <a:t>أنواع القیود على العلاقات</a:t>
            </a:r>
            <a:r>
              <a:rPr lang="en-US" b="1" u="sng" dirty="0" smtClean="0"/>
              <a:t>Relationship Constraints</a:t>
            </a:r>
            <a:r>
              <a:rPr lang="ar-SA" b="1" u="sng" dirty="0" smtClean="0"/>
              <a:t>:</a:t>
            </a:r>
          </a:p>
        </p:txBody>
      </p:sp>
      <p:sp>
        <p:nvSpPr>
          <p:cNvPr id="4" name="Slide Number Placeholder 3"/>
          <p:cNvSpPr>
            <a:spLocks noGrp="1"/>
          </p:cNvSpPr>
          <p:nvPr>
            <p:ph type="sldNum" sz="quarter" idx="10"/>
          </p:nvPr>
        </p:nvSpPr>
        <p:spPr/>
        <p:txBody>
          <a:bodyPr/>
          <a:lstStyle/>
          <a:p>
            <a:pPr>
              <a:defRPr/>
            </a:pPr>
            <a:r>
              <a:rPr lang="en-US" smtClean="0"/>
              <a:t>Slide 1- </a:t>
            </a:r>
            <a:fld id="{C2A61F35-9597-49F9-AB25-F1CC0DEA4BE6}" type="slidenum">
              <a:rPr lang="en-US" smtClean="0"/>
              <a:pPr>
                <a:defRPr/>
              </a:pPr>
              <a:t>27</a:t>
            </a:fld>
            <a:endParaRPr lang="en-CA"/>
          </a:p>
        </p:txBody>
      </p:sp>
      <p:pic>
        <p:nvPicPr>
          <p:cNvPr id="11266" name="Picture 2"/>
          <p:cNvPicPr>
            <a:picLocks noChangeAspect="1" noChangeArrowheads="1"/>
          </p:cNvPicPr>
          <p:nvPr/>
        </p:nvPicPr>
        <p:blipFill>
          <a:blip r:embed="rId2" cstate="print"/>
          <a:srcRect l="31250" t="52916" r="16406" b="35417"/>
          <a:stretch>
            <a:fillRect/>
          </a:stretch>
        </p:blipFill>
        <p:spPr bwMode="auto">
          <a:xfrm>
            <a:off x="495300" y="2667000"/>
            <a:ext cx="7658100" cy="3200400"/>
          </a:xfrm>
          <a:prstGeom prst="rect">
            <a:avLst/>
          </a:prstGeom>
          <a:noFill/>
          <a:ln w="9525">
            <a:noFill/>
            <a:miter lim="800000"/>
            <a:headEnd/>
            <a:tailEnd/>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Slide Number Placeholder 3"/>
          <p:cNvSpPr>
            <a:spLocks noGrp="1"/>
          </p:cNvSpPr>
          <p:nvPr>
            <p:ph type="sldNum" sz="quarter" idx="10"/>
          </p:nvPr>
        </p:nvSpPr>
        <p:spPr/>
        <p:txBody>
          <a:bodyPr/>
          <a:lstStyle/>
          <a:p>
            <a:pPr>
              <a:defRPr/>
            </a:pPr>
            <a:fld id="{0A415BBC-1EC3-438E-BE33-6F3D397A5746}" type="slidenum">
              <a:rPr lang="en-US"/>
              <a:pPr>
                <a:defRPr/>
              </a:pPr>
              <a:t>28</a:t>
            </a:fld>
            <a:endParaRPr lang="en-US"/>
          </a:p>
        </p:txBody>
      </p:sp>
      <p:sp>
        <p:nvSpPr>
          <p:cNvPr id="152578" name="Rectangle 2"/>
          <p:cNvSpPr>
            <a:spLocks noGrp="1" noChangeArrowheads="1"/>
          </p:cNvSpPr>
          <p:nvPr>
            <p:ph type="title"/>
          </p:nvPr>
        </p:nvSpPr>
        <p:spPr>
          <a:xfrm>
            <a:off x="685800" y="266700"/>
            <a:ext cx="7772400" cy="666750"/>
          </a:xfrm>
        </p:spPr>
        <p:txBody>
          <a:bodyPr/>
          <a:lstStyle/>
          <a:p>
            <a:pPr rtl="1" eaLnBrk="1" hangingPunct="1">
              <a:defRPr/>
            </a:pPr>
            <a:r>
              <a:rPr lang="ar-SA" smtClean="0"/>
              <a:t>مثال على أنواع الارتباط</a:t>
            </a:r>
            <a:endParaRPr lang="en-US" smtClean="0"/>
          </a:p>
        </p:txBody>
      </p:sp>
      <p:sp>
        <p:nvSpPr>
          <p:cNvPr id="152579" name="Rectangle 3"/>
          <p:cNvSpPr>
            <a:spLocks noGrp="1" noChangeArrowheads="1"/>
          </p:cNvSpPr>
          <p:nvPr>
            <p:ph type="body" idx="1"/>
          </p:nvPr>
        </p:nvSpPr>
        <p:spPr>
          <a:xfrm>
            <a:off x="400050" y="1123950"/>
            <a:ext cx="8058150" cy="4972050"/>
          </a:xfrm>
        </p:spPr>
        <p:txBody>
          <a:bodyPr/>
          <a:lstStyle/>
          <a:p>
            <a:pPr algn="r" rtl="1" eaLnBrk="1" hangingPunct="1">
              <a:buFont typeface="Wingdings" pitchFamily="2" charset="2"/>
              <a:buNone/>
              <a:defRPr/>
            </a:pPr>
            <a:endParaRPr lang="en-US" dirty="0" smtClean="0"/>
          </a:p>
          <a:p>
            <a:pPr algn="r" rtl="1" eaLnBrk="1" hangingPunct="1">
              <a:buFont typeface="Wingdings" pitchFamily="2" charset="2"/>
              <a:buNone/>
              <a:defRPr/>
            </a:pPr>
            <a:endParaRPr lang="en-US" dirty="0" smtClean="0"/>
          </a:p>
          <a:p>
            <a:pPr algn="r" rtl="1" eaLnBrk="1" hangingPunct="1">
              <a:buFont typeface="Wingdings" pitchFamily="2" charset="2"/>
              <a:buNone/>
              <a:defRPr/>
            </a:pPr>
            <a:endParaRPr lang="ar-SA" dirty="0" smtClean="0"/>
          </a:p>
          <a:p>
            <a:pPr algn="r" rtl="1" eaLnBrk="1" hangingPunct="1">
              <a:buFont typeface="Wingdings" pitchFamily="2" charset="2"/>
              <a:buNone/>
              <a:defRPr/>
            </a:pPr>
            <a:endParaRPr lang="en-US" dirty="0" smtClean="0"/>
          </a:p>
          <a:p>
            <a:pPr algn="r" rtl="1" eaLnBrk="1" hangingPunct="1">
              <a:buFont typeface="Wingdings" pitchFamily="2" charset="2"/>
              <a:buNone/>
              <a:defRPr/>
            </a:pPr>
            <a:r>
              <a:rPr lang="ar-SA" u="sng" dirty="0" smtClean="0"/>
              <a:t>ملاحظات:</a:t>
            </a:r>
          </a:p>
          <a:p>
            <a:pPr algn="r" rtl="1" eaLnBrk="1" hangingPunct="1">
              <a:defRPr/>
            </a:pPr>
            <a:r>
              <a:rPr lang="ar-SA" sz="2800" dirty="0" smtClean="0"/>
              <a:t>لكل طالب سجل واحد (نوع العلاقة 1).</a:t>
            </a:r>
          </a:p>
          <a:p>
            <a:pPr algn="r" rtl="1" eaLnBrk="1" hangingPunct="1">
              <a:defRPr/>
            </a:pPr>
            <a:r>
              <a:rPr lang="ar-SA" sz="2800" dirty="0" smtClean="0"/>
              <a:t>السجل يكون لطالب واحد (نوع العلاقة 1).</a:t>
            </a:r>
          </a:p>
          <a:p>
            <a:pPr algn="r" rtl="1" eaLnBrk="1" hangingPunct="1">
              <a:defRPr/>
            </a:pPr>
            <a:r>
              <a:rPr lang="ar-SA" sz="2800" dirty="0" smtClean="0"/>
              <a:t>يمكن أن يكون بعض الطلبة ليس لديهم سجلات (اشتراك جزئي).</a:t>
            </a:r>
          </a:p>
          <a:p>
            <a:pPr algn="r" rtl="1" eaLnBrk="1" hangingPunct="1">
              <a:defRPr/>
            </a:pPr>
            <a:r>
              <a:rPr lang="ar-SA" sz="2800" dirty="0" smtClean="0"/>
              <a:t>كل سجل لابد وأن يكون يتبع طالب معين (اشتراك كلي).</a:t>
            </a:r>
            <a:endParaRPr lang="en-US" sz="2800" dirty="0" smtClean="0"/>
          </a:p>
        </p:txBody>
      </p:sp>
      <p:grpSp>
        <p:nvGrpSpPr>
          <p:cNvPr id="2" name="Group 4"/>
          <p:cNvGrpSpPr>
            <a:grpSpLocks/>
          </p:cNvGrpSpPr>
          <p:nvPr/>
        </p:nvGrpSpPr>
        <p:grpSpPr bwMode="auto">
          <a:xfrm>
            <a:off x="933450" y="1524000"/>
            <a:ext cx="7086600" cy="1828800"/>
            <a:chOff x="576" y="720"/>
            <a:chExt cx="4464" cy="1152"/>
          </a:xfrm>
        </p:grpSpPr>
        <p:sp>
          <p:nvSpPr>
            <p:cNvPr id="17415" name="AutoShape 5"/>
            <p:cNvSpPr>
              <a:spLocks noChangeArrowheads="1"/>
            </p:cNvSpPr>
            <p:nvPr/>
          </p:nvSpPr>
          <p:spPr bwMode="auto">
            <a:xfrm>
              <a:off x="2304" y="1104"/>
              <a:ext cx="960" cy="384"/>
            </a:xfrm>
            <a:prstGeom prst="flowChartDecision">
              <a:avLst/>
            </a:prstGeom>
            <a:solidFill>
              <a:schemeClr val="bg1">
                <a:alpha val="50195"/>
              </a:schemeClr>
            </a:solidFill>
            <a:ln w="38100">
              <a:solidFill>
                <a:schemeClr val="tx1"/>
              </a:solidFill>
              <a:miter lim="800000"/>
              <a:headEnd/>
              <a:tailEnd/>
            </a:ln>
          </p:spPr>
          <p:txBody>
            <a:bodyPr wrap="none" anchor="ctr"/>
            <a:lstStyle/>
            <a:p>
              <a:pPr algn="ctr" rtl="1"/>
              <a:r>
                <a:rPr lang="ar-SA" b="1">
                  <a:solidFill>
                    <a:schemeClr val="tx2"/>
                  </a:solidFill>
                  <a:latin typeface="Times New Roman" pitchFamily="18" charset="0"/>
                  <a:cs typeface="Times New Roman" pitchFamily="18" charset="0"/>
                </a:rPr>
                <a:t>عنده</a:t>
              </a:r>
              <a:endParaRPr lang="en-US" b="1">
                <a:solidFill>
                  <a:schemeClr val="tx2"/>
                </a:solidFill>
                <a:latin typeface="Times New Roman" pitchFamily="18" charset="0"/>
                <a:cs typeface="Times New Roman" pitchFamily="18" charset="0"/>
              </a:endParaRPr>
            </a:p>
          </p:txBody>
        </p:sp>
        <p:sp>
          <p:nvSpPr>
            <p:cNvPr id="17416" name="Rectangle 6"/>
            <p:cNvSpPr>
              <a:spLocks noChangeArrowheads="1"/>
            </p:cNvSpPr>
            <p:nvPr/>
          </p:nvSpPr>
          <p:spPr bwMode="auto">
            <a:xfrm>
              <a:off x="1440" y="1104"/>
              <a:ext cx="624" cy="336"/>
            </a:xfrm>
            <a:prstGeom prst="rect">
              <a:avLst/>
            </a:prstGeom>
            <a:solidFill>
              <a:schemeClr val="bg1">
                <a:alpha val="50195"/>
              </a:schemeClr>
            </a:solidFill>
            <a:ln w="38100">
              <a:solidFill>
                <a:schemeClr val="tx1"/>
              </a:solidFill>
              <a:miter lim="800000"/>
              <a:headEnd/>
              <a:tailEnd/>
            </a:ln>
          </p:spPr>
          <p:txBody>
            <a:bodyPr wrap="none" anchor="ctr"/>
            <a:lstStyle/>
            <a:p>
              <a:pPr algn="ctr"/>
              <a:r>
                <a:rPr lang="ar-SA" b="1">
                  <a:solidFill>
                    <a:schemeClr val="tx2"/>
                  </a:solidFill>
                  <a:latin typeface="Times New Roman" pitchFamily="18" charset="0"/>
                  <a:cs typeface="Times New Roman" pitchFamily="18" charset="0"/>
                </a:rPr>
                <a:t>سجل طبي</a:t>
              </a:r>
              <a:endParaRPr lang="en-US" b="1">
                <a:solidFill>
                  <a:schemeClr val="tx2"/>
                </a:solidFill>
                <a:latin typeface="Times New Roman" pitchFamily="18" charset="0"/>
                <a:cs typeface="Times New Roman" pitchFamily="18" charset="0"/>
              </a:endParaRPr>
            </a:p>
          </p:txBody>
        </p:sp>
        <p:sp>
          <p:nvSpPr>
            <p:cNvPr id="17417" name="Rectangle 7"/>
            <p:cNvSpPr>
              <a:spLocks noChangeArrowheads="1"/>
            </p:cNvSpPr>
            <p:nvPr/>
          </p:nvSpPr>
          <p:spPr bwMode="auto">
            <a:xfrm>
              <a:off x="3504" y="1104"/>
              <a:ext cx="624" cy="336"/>
            </a:xfrm>
            <a:prstGeom prst="rect">
              <a:avLst/>
            </a:prstGeom>
            <a:solidFill>
              <a:schemeClr val="bg1">
                <a:alpha val="50195"/>
              </a:schemeClr>
            </a:solidFill>
            <a:ln w="38100">
              <a:solidFill>
                <a:schemeClr val="tx1"/>
              </a:solidFill>
              <a:miter lim="800000"/>
              <a:headEnd/>
              <a:tailEnd/>
            </a:ln>
          </p:spPr>
          <p:txBody>
            <a:bodyPr wrap="none" anchor="ctr"/>
            <a:lstStyle/>
            <a:p>
              <a:pPr algn="ctr"/>
              <a:r>
                <a:rPr lang="ar-SA" b="1">
                  <a:solidFill>
                    <a:schemeClr val="tx2"/>
                  </a:solidFill>
                  <a:latin typeface="Times New Roman" pitchFamily="18" charset="0"/>
                  <a:cs typeface="Times New Roman" pitchFamily="18" charset="0"/>
                </a:rPr>
                <a:t>طالب</a:t>
              </a:r>
              <a:endParaRPr lang="en-US" b="1">
                <a:solidFill>
                  <a:schemeClr val="tx2"/>
                </a:solidFill>
                <a:latin typeface="Times New Roman" pitchFamily="18" charset="0"/>
                <a:cs typeface="Times New Roman" pitchFamily="18" charset="0"/>
              </a:endParaRPr>
            </a:p>
          </p:txBody>
        </p:sp>
        <p:sp>
          <p:nvSpPr>
            <p:cNvPr id="17418" name="Line 8"/>
            <p:cNvSpPr>
              <a:spLocks noChangeShapeType="1"/>
            </p:cNvSpPr>
            <p:nvPr/>
          </p:nvSpPr>
          <p:spPr bwMode="auto">
            <a:xfrm flipH="1">
              <a:off x="2064" y="1296"/>
              <a:ext cx="240" cy="0"/>
            </a:xfrm>
            <a:prstGeom prst="line">
              <a:avLst/>
            </a:prstGeom>
            <a:noFill/>
            <a:ln w="38100" cmpd="dbl">
              <a:solidFill>
                <a:schemeClr val="tx1"/>
              </a:solidFill>
              <a:round/>
              <a:headEnd/>
              <a:tailEnd/>
            </a:ln>
          </p:spPr>
          <p:txBody>
            <a:bodyPr wrap="none" anchor="ctr"/>
            <a:lstStyle/>
            <a:p>
              <a:endParaRPr lang="en-US"/>
            </a:p>
          </p:txBody>
        </p:sp>
        <p:sp>
          <p:nvSpPr>
            <p:cNvPr id="17419" name="Line 9"/>
            <p:cNvSpPr>
              <a:spLocks noChangeShapeType="1"/>
            </p:cNvSpPr>
            <p:nvPr/>
          </p:nvSpPr>
          <p:spPr bwMode="auto">
            <a:xfrm>
              <a:off x="3264" y="1296"/>
              <a:ext cx="240" cy="0"/>
            </a:xfrm>
            <a:prstGeom prst="line">
              <a:avLst/>
            </a:prstGeom>
            <a:noFill/>
            <a:ln w="28575">
              <a:solidFill>
                <a:schemeClr val="tx1"/>
              </a:solidFill>
              <a:round/>
              <a:headEnd/>
              <a:tailEnd/>
            </a:ln>
          </p:spPr>
          <p:txBody>
            <a:bodyPr wrap="none" anchor="ctr"/>
            <a:lstStyle/>
            <a:p>
              <a:endParaRPr lang="en-US"/>
            </a:p>
          </p:txBody>
        </p:sp>
        <p:sp>
          <p:nvSpPr>
            <p:cNvPr id="17420" name="Oval 10"/>
            <p:cNvSpPr>
              <a:spLocks noChangeArrowheads="1"/>
            </p:cNvSpPr>
            <p:nvPr/>
          </p:nvSpPr>
          <p:spPr bwMode="auto">
            <a:xfrm>
              <a:off x="4608" y="1104"/>
              <a:ext cx="432" cy="288"/>
            </a:xfrm>
            <a:prstGeom prst="ellipse">
              <a:avLst/>
            </a:prstGeom>
            <a:solidFill>
              <a:schemeClr val="bg1">
                <a:alpha val="50195"/>
              </a:schemeClr>
            </a:solidFill>
            <a:ln w="38100">
              <a:solidFill>
                <a:schemeClr val="tx1"/>
              </a:solidFill>
              <a:round/>
              <a:headEnd/>
              <a:tailEnd/>
            </a:ln>
          </p:spPr>
          <p:txBody>
            <a:bodyPr wrap="none" anchor="ctr"/>
            <a:lstStyle/>
            <a:p>
              <a:pPr algn="ctr"/>
              <a:r>
                <a:rPr lang="ar-SA" b="1" u="sng">
                  <a:solidFill>
                    <a:schemeClr val="tx2"/>
                  </a:solidFill>
                  <a:latin typeface="Times New Roman" pitchFamily="18" charset="0"/>
                  <a:cs typeface="Times New Roman" pitchFamily="18" charset="0"/>
                </a:rPr>
                <a:t>رقم</a:t>
              </a:r>
              <a:endParaRPr lang="en-US" b="1" u="sng">
                <a:solidFill>
                  <a:schemeClr val="tx2"/>
                </a:solidFill>
                <a:latin typeface="Times New Roman" pitchFamily="18" charset="0"/>
                <a:cs typeface="Times New Roman" pitchFamily="18" charset="0"/>
              </a:endParaRPr>
            </a:p>
          </p:txBody>
        </p:sp>
        <p:sp>
          <p:nvSpPr>
            <p:cNvPr id="17421" name="Oval 11"/>
            <p:cNvSpPr>
              <a:spLocks noChangeArrowheads="1"/>
            </p:cNvSpPr>
            <p:nvPr/>
          </p:nvSpPr>
          <p:spPr bwMode="auto">
            <a:xfrm>
              <a:off x="4416" y="1488"/>
              <a:ext cx="432" cy="288"/>
            </a:xfrm>
            <a:prstGeom prst="ellipse">
              <a:avLst/>
            </a:prstGeom>
            <a:solidFill>
              <a:schemeClr val="bg1">
                <a:alpha val="50195"/>
              </a:schemeClr>
            </a:solidFill>
            <a:ln w="38100">
              <a:solidFill>
                <a:schemeClr val="tx1"/>
              </a:solidFill>
              <a:round/>
              <a:headEnd/>
              <a:tailEnd/>
            </a:ln>
          </p:spPr>
          <p:txBody>
            <a:bodyPr wrap="none" anchor="ctr"/>
            <a:lstStyle/>
            <a:p>
              <a:pPr algn="ctr"/>
              <a:r>
                <a:rPr lang="ar-SA" b="1">
                  <a:solidFill>
                    <a:schemeClr val="tx2"/>
                  </a:solidFill>
                  <a:latin typeface="Times New Roman" pitchFamily="18" charset="0"/>
                  <a:cs typeface="Times New Roman" pitchFamily="18" charset="0"/>
                </a:rPr>
                <a:t>الاسم</a:t>
              </a:r>
              <a:endParaRPr lang="en-US" b="1">
                <a:solidFill>
                  <a:schemeClr val="tx2"/>
                </a:solidFill>
                <a:latin typeface="Times New Roman" pitchFamily="18" charset="0"/>
                <a:cs typeface="Times New Roman" pitchFamily="18" charset="0"/>
              </a:endParaRPr>
            </a:p>
          </p:txBody>
        </p:sp>
        <p:sp>
          <p:nvSpPr>
            <p:cNvPr id="17422" name="Oval 12"/>
            <p:cNvSpPr>
              <a:spLocks noChangeArrowheads="1"/>
            </p:cNvSpPr>
            <p:nvPr/>
          </p:nvSpPr>
          <p:spPr bwMode="auto">
            <a:xfrm>
              <a:off x="4368" y="720"/>
              <a:ext cx="432" cy="288"/>
            </a:xfrm>
            <a:prstGeom prst="ellipse">
              <a:avLst/>
            </a:prstGeom>
            <a:solidFill>
              <a:schemeClr val="bg1">
                <a:alpha val="50195"/>
              </a:schemeClr>
            </a:solidFill>
            <a:ln w="38100">
              <a:solidFill>
                <a:schemeClr val="tx1"/>
              </a:solidFill>
              <a:round/>
              <a:headEnd/>
              <a:tailEnd/>
            </a:ln>
          </p:spPr>
          <p:txBody>
            <a:bodyPr wrap="none" anchor="ctr"/>
            <a:lstStyle/>
            <a:p>
              <a:pPr algn="ctr"/>
              <a:r>
                <a:rPr lang="ar-SA" b="1">
                  <a:solidFill>
                    <a:schemeClr val="tx2"/>
                  </a:solidFill>
                  <a:latin typeface="Times New Roman" pitchFamily="18" charset="0"/>
                  <a:cs typeface="Times New Roman" pitchFamily="18" charset="0"/>
                </a:rPr>
                <a:t>العنوان</a:t>
              </a:r>
              <a:endParaRPr lang="en-US" b="1">
                <a:solidFill>
                  <a:schemeClr val="tx2"/>
                </a:solidFill>
                <a:latin typeface="Times New Roman" pitchFamily="18" charset="0"/>
                <a:cs typeface="Times New Roman" pitchFamily="18" charset="0"/>
              </a:endParaRPr>
            </a:p>
          </p:txBody>
        </p:sp>
        <p:sp>
          <p:nvSpPr>
            <p:cNvPr id="17423" name="Oval 13"/>
            <p:cNvSpPr>
              <a:spLocks noChangeArrowheads="1"/>
            </p:cNvSpPr>
            <p:nvPr/>
          </p:nvSpPr>
          <p:spPr bwMode="auto">
            <a:xfrm flipH="1">
              <a:off x="576" y="1104"/>
              <a:ext cx="432" cy="288"/>
            </a:xfrm>
            <a:prstGeom prst="ellipse">
              <a:avLst/>
            </a:prstGeom>
            <a:solidFill>
              <a:schemeClr val="bg1">
                <a:alpha val="50195"/>
              </a:schemeClr>
            </a:solidFill>
            <a:ln w="38100">
              <a:solidFill>
                <a:schemeClr val="tx1"/>
              </a:solidFill>
              <a:round/>
              <a:headEnd/>
              <a:tailEnd/>
            </a:ln>
          </p:spPr>
          <p:txBody>
            <a:bodyPr wrap="none" anchor="ctr"/>
            <a:lstStyle/>
            <a:p>
              <a:pPr algn="ctr"/>
              <a:r>
                <a:rPr lang="ar-SA" b="1">
                  <a:solidFill>
                    <a:schemeClr val="tx2"/>
                  </a:solidFill>
                  <a:latin typeface="Times New Roman" pitchFamily="18" charset="0"/>
                  <a:cs typeface="Times New Roman" pitchFamily="18" charset="0"/>
                </a:rPr>
                <a:t>التاريخ</a:t>
              </a:r>
              <a:endParaRPr lang="en-US" b="1">
                <a:solidFill>
                  <a:schemeClr val="tx2"/>
                </a:solidFill>
                <a:latin typeface="Times New Roman" pitchFamily="18" charset="0"/>
                <a:cs typeface="Times New Roman" pitchFamily="18" charset="0"/>
              </a:endParaRPr>
            </a:p>
          </p:txBody>
        </p:sp>
        <p:sp>
          <p:nvSpPr>
            <p:cNvPr id="17424" name="Oval 14"/>
            <p:cNvSpPr>
              <a:spLocks noChangeArrowheads="1"/>
            </p:cNvSpPr>
            <p:nvPr/>
          </p:nvSpPr>
          <p:spPr bwMode="auto">
            <a:xfrm flipH="1">
              <a:off x="672" y="1488"/>
              <a:ext cx="528" cy="384"/>
            </a:xfrm>
            <a:prstGeom prst="ellipse">
              <a:avLst/>
            </a:prstGeom>
            <a:solidFill>
              <a:schemeClr val="bg1">
                <a:alpha val="50195"/>
              </a:schemeClr>
            </a:solidFill>
            <a:ln w="38100">
              <a:solidFill>
                <a:schemeClr val="tx1"/>
              </a:solidFill>
              <a:round/>
              <a:headEnd/>
              <a:tailEnd/>
            </a:ln>
          </p:spPr>
          <p:txBody>
            <a:bodyPr wrap="none" anchor="ctr"/>
            <a:lstStyle/>
            <a:p>
              <a:pPr algn="ctr"/>
              <a:r>
                <a:rPr lang="ar-SA" b="1">
                  <a:solidFill>
                    <a:schemeClr val="tx2"/>
                  </a:solidFill>
                  <a:latin typeface="Times New Roman" pitchFamily="18" charset="0"/>
                  <a:cs typeface="Times New Roman" pitchFamily="18" charset="0"/>
                </a:rPr>
                <a:t>المستشفي</a:t>
              </a:r>
              <a:endParaRPr lang="en-US" b="1">
                <a:solidFill>
                  <a:schemeClr val="tx2"/>
                </a:solidFill>
                <a:latin typeface="Times New Roman" pitchFamily="18" charset="0"/>
                <a:cs typeface="Times New Roman" pitchFamily="18" charset="0"/>
              </a:endParaRPr>
            </a:p>
          </p:txBody>
        </p:sp>
        <p:sp>
          <p:nvSpPr>
            <p:cNvPr id="17425" name="Oval 15"/>
            <p:cNvSpPr>
              <a:spLocks noChangeArrowheads="1"/>
            </p:cNvSpPr>
            <p:nvPr/>
          </p:nvSpPr>
          <p:spPr bwMode="auto">
            <a:xfrm flipH="1">
              <a:off x="816" y="720"/>
              <a:ext cx="432" cy="288"/>
            </a:xfrm>
            <a:prstGeom prst="ellipse">
              <a:avLst/>
            </a:prstGeom>
            <a:solidFill>
              <a:schemeClr val="bg1">
                <a:alpha val="50195"/>
              </a:schemeClr>
            </a:solidFill>
            <a:ln w="38100">
              <a:solidFill>
                <a:schemeClr val="tx1"/>
              </a:solidFill>
              <a:round/>
              <a:headEnd/>
              <a:tailEnd/>
            </a:ln>
          </p:spPr>
          <p:txBody>
            <a:bodyPr wrap="none" anchor="ctr"/>
            <a:lstStyle/>
            <a:p>
              <a:pPr algn="ctr"/>
              <a:r>
                <a:rPr lang="ar-SA" b="1" u="sng">
                  <a:solidFill>
                    <a:schemeClr val="tx2"/>
                  </a:solidFill>
                  <a:latin typeface="Times New Roman" pitchFamily="18" charset="0"/>
                  <a:cs typeface="Times New Roman" pitchFamily="18" charset="0"/>
                </a:rPr>
                <a:t>رقم</a:t>
              </a:r>
              <a:endParaRPr lang="en-US" b="1" u="sng">
                <a:solidFill>
                  <a:schemeClr val="tx2"/>
                </a:solidFill>
                <a:latin typeface="Times New Roman" pitchFamily="18" charset="0"/>
                <a:cs typeface="Times New Roman" pitchFamily="18" charset="0"/>
              </a:endParaRPr>
            </a:p>
          </p:txBody>
        </p:sp>
        <p:sp>
          <p:nvSpPr>
            <p:cNvPr id="17426" name="Line 16"/>
            <p:cNvSpPr>
              <a:spLocks noChangeShapeType="1"/>
            </p:cNvSpPr>
            <p:nvPr/>
          </p:nvSpPr>
          <p:spPr bwMode="auto">
            <a:xfrm>
              <a:off x="1248" y="912"/>
              <a:ext cx="336" cy="192"/>
            </a:xfrm>
            <a:prstGeom prst="line">
              <a:avLst/>
            </a:prstGeom>
            <a:noFill/>
            <a:ln w="38100">
              <a:solidFill>
                <a:schemeClr val="tx1"/>
              </a:solidFill>
              <a:round/>
              <a:headEnd/>
              <a:tailEnd/>
            </a:ln>
          </p:spPr>
          <p:txBody>
            <a:bodyPr wrap="none" anchor="ctr"/>
            <a:lstStyle/>
            <a:p>
              <a:endParaRPr lang="en-US"/>
            </a:p>
          </p:txBody>
        </p:sp>
        <p:sp>
          <p:nvSpPr>
            <p:cNvPr id="17427" name="Line 17"/>
            <p:cNvSpPr>
              <a:spLocks noChangeShapeType="1"/>
            </p:cNvSpPr>
            <p:nvPr/>
          </p:nvSpPr>
          <p:spPr bwMode="auto">
            <a:xfrm>
              <a:off x="1008" y="1248"/>
              <a:ext cx="432" cy="0"/>
            </a:xfrm>
            <a:prstGeom prst="line">
              <a:avLst/>
            </a:prstGeom>
            <a:noFill/>
            <a:ln w="38100">
              <a:solidFill>
                <a:schemeClr val="tx1"/>
              </a:solidFill>
              <a:round/>
              <a:headEnd/>
              <a:tailEnd/>
            </a:ln>
          </p:spPr>
          <p:txBody>
            <a:bodyPr wrap="none" anchor="ctr"/>
            <a:lstStyle/>
            <a:p>
              <a:endParaRPr lang="en-US"/>
            </a:p>
          </p:txBody>
        </p:sp>
        <p:sp>
          <p:nvSpPr>
            <p:cNvPr id="17428" name="Line 18"/>
            <p:cNvSpPr>
              <a:spLocks noChangeShapeType="1"/>
            </p:cNvSpPr>
            <p:nvPr/>
          </p:nvSpPr>
          <p:spPr bwMode="auto">
            <a:xfrm flipV="1">
              <a:off x="1200" y="1440"/>
              <a:ext cx="384" cy="192"/>
            </a:xfrm>
            <a:prstGeom prst="line">
              <a:avLst/>
            </a:prstGeom>
            <a:noFill/>
            <a:ln w="38100">
              <a:solidFill>
                <a:schemeClr val="tx1"/>
              </a:solidFill>
              <a:round/>
              <a:headEnd/>
              <a:tailEnd/>
            </a:ln>
          </p:spPr>
          <p:txBody>
            <a:bodyPr wrap="none" anchor="ctr"/>
            <a:lstStyle/>
            <a:p>
              <a:endParaRPr lang="en-US"/>
            </a:p>
          </p:txBody>
        </p:sp>
        <p:sp>
          <p:nvSpPr>
            <p:cNvPr id="17429" name="Line 19"/>
            <p:cNvSpPr>
              <a:spLocks noChangeShapeType="1"/>
            </p:cNvSpPr>
            <p:nvPr/>
          </p:nvSpPr>
          <p:spPr bwMode="auto">
            <a:xfrm flipH="1">
              <a:off x="4128" y="1248"/>
              <a:ext cx="480" cy="0"/>
            </a:xfrm>
            <a:prstGeom prst="line">
              <a:avLst/>
            </a:prstGeom>
            <a:noFill/>
            <a:ln w="38100">
              <a:solidFill>
                <a:schemeClr val="tx1"/>
              </a:solidFill>
              <a:round/>
              <a:headEnd/>
              <a:tailEnd/>
            </a:ln>
          </p:spPr>
          <p:txBody>
            <a:bodyPr wrap="none" anchor="ctr"/>
            <a:lstStyle/>
            <a:p>
              <a:endParaRPr lang="en-US"/>
            </a:p>
          </p:txBody>
        </p:sp>
        <p:sp>
          <p:nvSpPr>
            <p:cNvPr id="17430" name="Line 20"/>
            <p:cNvSpPr>
              <a:spLocks noChangeShapeType="1"/>
            </p:cNvSpPr>
            <p:nvPr/>
          </p:nvSpPr>
          <p:spPr bwMode="auto">
            <a:xfrm flipH="1">
              <a:off x="3984" y="864"/>
              <a:ext cx="384" cy="240"/>
            </a:xfrm>
            <a:prstGeom prst="line">
              <a:avLst/>
            </a:prstGeom>
            <a:noFill/>
            <a:ln w="38100">
              <a:solidFill>
                <a:schemeClr val="tx1"/>
              </a:solidFill>
              <a:round/>
              <a:headEnd/>
              <a:tailEnd/>
            </a:ln>
          </p:spPr>
          <p:txBody>
            <a:bodyPr wrap="none" anchor="ctr"/>
            <a:lstStyle/>
            <a:p>
              <a:endParaRPr lang="en-US"/>
            </a:p>
          </p:txBody>
        </p:sp>
        <p:sp>
          <p:nvSpPr>
            <p:cNvPr id="17431" name="Line 21"/>
            <p:cNvSpPr>
              <a:spLocks noChangeShapeType="1"/>
            </p:cNvSpPr>
            <p:nvPr/>
          </p:nvSpPr>
          <p:spPr bwMode="auto">
            <a:xfrm flipH="1" flipV="1">
              <a:off x="3984" y="1440"/>
              <a:ext cx="432" cy="192"/>
            </a:xfrm>
            <a:prstGeom prst="line">
              <a:avLst/>
            </a:prstGeom>
            <a:noFill/>
            <a:ln w="38100">
              <a:solidFill>
                <a:schemeClr val="tx1"/>
              </a:solidFill>
              <a:round/>
              <a:headEnd/>
              <a:tailEnd/>
            </a:ln>
          </p:spPr>
          <p:txBody>
            <a:bodyPr wrap="none" anchor="ctr"/>
            <a:lstStyle/>
            <a:p>
              <a:endParaRPr lang="en-US"/>
            </a:p>
          </p:txBody>
        </p:sp>
        <p:sp>
          <p:nvSpPr>
            <p:cNvPr id="17432" name="Text Box 22"/>
            <p:cNvSpPr txBox="1">
              <a:spLocks noChangeArrowheads="1"/>
            </p:cNvSpPr>
            <p:nvPr/>
          </p:nvSpPr>
          <p:spPr bwMode="auto">
            <a:xfrm>
              <a:off x="3288" y="1104"/>
              <a:ext cx="188" cy="231"/>
            </a:xfrm>
            <a:prstGeom prst="rect">
              <a:avLst/>
            </a:prstGeom>
            <a:noFill/>
            <a:ln w="38100">
              <a:noFill/>
              <a:miter lim="800000"/>
              <a:headEnd/>
              <a:tailEnd/>
            </a:ln>
          </p:spPr>
          <p:txBody>
            <a:bodyPr wrap="none">
              <a:spAutoFit/>
            </a:bodyPr>
            <a:lstStyle/>
            <a:p>
              <a:pPr algn="ctr"/>
              <a:r>
                <a:rPr lang="ar-SA" b="1">
                  <a:solidFill>
                    <a:schemeClr val="tx2"/>
                  </a:solidFill>
                  <a:latin typeface="Times New Roman" pitchFamily="18" charset="0"/>
                  <a:cs typeface="Times New Roman" pitchFamily="18" charset="0"/>
                </a:rPr>
                <a:t>1</a:t>
              </a:r>
              <a:endParaRPr lang="en-US" b="1">
                <a:solidFill>
                  <a:schemeClr val="tx2"/>
                </a:solidFill>
                <a:latin typeface="Times New Roman" pitchFamily="18" charset="0"/>
                <a:cs typeface="Times New Roman" pitchFamily="18" charset="0"/>
              </a:endParaRPr>
            </a:p>
          </p:txBody>
        </p:sp>
        <p:sp>
          <p:nvSpPr>
            <p:cNvPr id="17433" name="Text Box 23"/>
            <p:cNvSpPr txBox="1">
              <a:spLocks noChangeArrowheads="1"/>
            </p:cNvSpPr>
            <p:nvPr/>
          </p:nvSpPr>
          <p:spPr bwMode="auto">
            <a:xfrm>
              <a:off x="2088" y="1104"/>
              <a:ext cx="188" cy="231"/>
            </a:xfrm>
            <a:prstGeom prst="rect">
              <a:avLst/>
            </a:prstGeom>
            <a:noFill/>
            <a:ln w="38100">
              <a:noFill/>
              <a:miter lim="800000"/>
              <a:headEnd/>
              <a:tailEnd/>
            </a:ln>
          </p:spPr>
          <p:txBody>
            <a:bodyPr wrap="none">
              <a:spAutoFit/>
            </a:bodyPr>
            <a:lstStyle/>
            <a:p>
              <a:pPr algn="ctr"/>
              <a:r>
                <a:rPr lang="ar-SA" b="1">
                  <a:solidFill>
                    <a:schemeClr val="tx2"/>
                  </a:solidFill>
                  <a:latin typeface="Times New Roman" pitchFamily="18" charset="0"/>
                  <a:cs typeface="Times New Roman" pitchFamily="18" charset="0"/>
                </a:rPr>
                <a:t>1</a:t>
              </a:r>
              <a:endParaRPr lang="en-US" b="1">
                <a:solidFill>
                  <a:schemeClr val="tx2"/>
                </a:solidFill>
                <a:latin typeface="Times New Roman" pitchFamily="18" charset="0"/>
                <a:cs typeface="Times New Roman" pitchFamily="18" charset="0"/>
              </a:endParaRPr>
            </a:p>
          </p:txBody>
        </p:sp>
      </p:gr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ar-SA" dirty="0" smtClean="0"/>
              <a:t>مكونات مخطط الكينونة</a:t>
            </a:r>
            <a:br>
              <a:rPr lang="ar-SA" dirty="0" smtClean="0"/>
            </a:br>
            <a:r>
              <a:rPr lang="ar-SA" dirty="0" smtClean="0"/>
              <a:t> العلائقي</a:t>
            </a:r>
            <a:endParaRPr lang="ar-SA" dirty="0"/>
          </a:p>
        </p:txBody>
      </p:sp>
      <p:sp>
        <p:nvSpPr>
          <p:cNvPr id="4" name="Slide Number Placeholder 3"/>
          <p:cNvSpPr>
            <a:spLocks noGrp="1"/>
          </p:cNvSpPr>
          <p:nvPr>
            <p:ph type="sldNum" sz="quarter" idx="10"/>
          </p:nvPr>
        </p:nvSpPr>
        <p:spPr/>
        <p:txBody>
          <a:bodyPr/>
          <a:lstStyle/>
          <a:p>
            <a:pPr>
              <a:defRPr/>
            </a:pPr>
            <a:r>
              <a:rPr lang="en-US" smtClean="0"/>
              <a:t>Slide 1- </a:t>
            </a:r>
            <a:fld id="{C2A61F35-9597-49F9-AB25-F1CC0DEA4BE6}" type="slidenum">
              <a:rPr lang="en-US" smtClean="0"/>
              <a:pPr>
                <a:defRPr/>
              </a:pPr>
              <a:t>29</a:t>
            </a:fld>
            <a:endParaRPr lang="en-CA"/>
          </a:p>
        </p:txBody>
      </p:sp>
      <p:pic>
        <p:nvPicPr>
          <p:cNvPr id="5" name="Content Placeholder 4" descr="fig03_14"/>
          <p:cNvPicPr>
            <a:picLocks noGrp="1" noChangeAspect="1" noChangeArrowheads="1"/>
          </p:cNvPicPr>
          <p:nvPr>
            <p:ph idx="1"/>
          </p:nvPr>
        </p:nvPicPr>
        <p:blipFill>
          <a:blip r:embed="rId2" cstate="print"/>
          <a:srcRect/>
          <a:stretch>
            <a:fillRect/>
          </a:stretch>
        </p:blipFill>
        <p:spPr bwMode="auto">
          <a:xfrm>
            <a:off x="0" y="-1"/>
            <a:ext cx="9144000" cy="637699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10"/>
          </p:nvPr>
        </p:nvSpPr>
        <p:spPr/>
        <p:txBody>
          <a:bodyPr/>
          <a:lstStyle/>
          <a:p>
            <a:pPr>
              <a:defRPr/>
            </a:pPr>
            <a:fld id="{93D51224-9503-446C-8835-402A28AD0ED4}" type="slidenum">
              <a:rPr lang="en-US"/>
              <a:pPr>
                <a:defRPr/>
              </a:pPr>
              <a:t>30</a:t>
            </a:fld>
            <a:endParaRPr lang="en-US"/>
          </a:p>
        </p:txBody>
      </p:sp>
      <p:sp>
        <p:nvSpPr>
          <p:cNvPr id="131074" name="Rectangle 1026"/>
          <p:cNvSpPr>
            <a:spLocks noGrp="1" noChangeArrowheads="1"/>
          </p:cNvSpPr>
          <p:nvPr>
            <p:ph type="title"/>
          </p:nvPr>
        </p:nvSpPr>
        <p:spPr>
          <a:xfrm>
            <a:off x="685800" y="485775"/>
            <a:ext cx="7772400" cy="666750"/>
          </a:xfrm>
        </p:spPr>
        <p:txBody>
          <a:bodyPr/>
          <a:lstStyle/>
          <a:p>
            <a:pPr eaLnBrk="1" hangingPunct="1">
              <a:defRPr/>
            </a:pPr>
            <a:r>
              <a:rPr lang="ar-SA" sz="4000" b="1" dirty="0" smtClean="0"/>
              <a:t>مثال رقم 1</a:t>
            </a:r>
            <a:endParaRPr lang="en-US" sz="4000" b="1" dirty="0" smtClean="0"/>
          </a:p>
        </p:txBody>
      </p:sp>
      <p:sp>
        <p:nvSpPr>
          <p:cNvPr id="131075" name="Rectangle 1027"/>
          <p:cNvSpPr>
            <a:spLocks noGrp="1" noChangeArrowheads="1"/>
          </p:cNvSpPr>
          <p:nvPr>
            <p:ph type="body" idx="1"/>
          </p:nvPr>
        </p:nvSpPr>
        <p:spPr>
          <a:xfrm>
            <a:off x="342900" y="1524000"/>
            <a:ext cx="8458200" cy="6324600"/>
          </a:xfrm>
        </p:spPr>
        <p:txBody>
          <a:bodyPr/>
          <a:lstStyle/>
          <a:p>
            <a:pPr algn="just" rtl="1" eaLnBrk="1" hangingPunct="1">
              <a:buFont typeface="Wingdings" pitchFamily="2" charset="2"/>
              <a:buNone/>
              <a:defRPr/>
            </a:pPr>
            <a:r>
              <a:rPr lang="ar-SA" sz="2400" dirty="0" smtClean="0"/>
              <a:t>شركة تجارية لديها مجموعة من </a:t>
            </a:r>
            <a:r>
              <a:rPr lang="ar-SA" sz="2400" dirty="0" err="1" smtClean="0"/>
              <a:t>الاقسام</a:t>
            </a:r>
            <a:r>
              <a:rPr lang="ar-SA" sz="2400" dirty="0" smtClean="0"/>
              <a:t> لتنفيذ </a:t>
            </a:r>
            <a:r>
              <a:rPr lang="ar-SA" sz="2400" dirty="0" err="1" smtClean="0"/>
              <a:t>اعمال</a:t>
            </a:r>
            <a:r>
              <a:rPr lang="ar-SA" sz="2400" dirty="0" smtClean="0"/>
              <a:t> الشركة ولكل قسم (اسم القسم – رقم القسم – هاتف القسم). ولدي الشركة عدد من الموظفين الذين يعملون في </a:t>
            </a:r>
            <a:r>
              <a:rPr lang="ar-SA" sz="2400" dirty="0" err="1" smtClean="0"/>
              <a:t>الاقسام</a:t>
            </a:r>
            <a:r>
              <a:rPr lang="ar-SA" sz="2400" dirty="0" smtClean="0"/>
              <a:t> المختلفة وبياناتهم كالآتي (اسم الموظف – الرقم الوظيفى – العنوان – الراتب). يتم تسجيل تاريخ عمل كل موظف في قسمه في سجل توظيف الموظفون. </a:t>
            </a:r>
          </a:p>
          <a:p>
            <a:pPr algn="just" rtl="1" eaLnBrk="1" hangingPunct="1">
              <a:buFont typeface="Wingdings" pitchFamily="2" charset="2"/>
              <a:buNone/>
              <a:defRPr/>
            </a:pPr>
            <a:r>
              <a:rPr lang="ar-SA" sz="2400" dirty="0" smtClean="0"/>
              <a:t>	اقترح نموذج بيانات لتمثيل بيانات هذه الشركة.</a:t>
            </a:r>
          </a:p>
          <a:p>
            <a:pPr algn="ctr" rtl="1" eaLnBrk="1" hangingPunct="1">
              <a:buFont typeface="Wingdings" pitchFamily="2" charset="2"/>
              <a:buNone/>
              <a:defRPr/>
            </a:pPr>
            <a:r>
              <a:rPr lang="ar-SA" sz="2800" u="sng" dirty="0" smtClean="0"/>
              <a:t>الحل</a:t>
            </a:r>
          </a:p>
          <a:p>
            <a:pPr algn="just">
              <a:defRPr/>
            </a:pPr>
            <a:r>
              <a:rPr lang="ar-SA" sz="2800" u="sng" dirty="0" smtClean="0"/>
              <a:t> </a:t>
            </a:r>
            <a:r>
              <a:rPr lang="ar-SA" sz="2000" u="sng" dirty="0" smtClean="0"/>
              <a:t>تحديد الكيانات: </a:t>
            </a:r>
            <a:r>
              <a:rPr lang="ar-SA" sz="2000" u="sng" dirty="0" smtClean="0">
                <a:solidFill>
                  <a:schemeClr val="bg1"/>
                </a:solidFill>
              </a:rPr>
              <a:t>					</a:t>
            </a:r>
            <a:r>
              <a:rPr lang="ar-SA" sz="2000" u="sng" dirty="0" smtClean="0"/>
              <a:t>تحديد العلاقات:</a:t>
            </a:r>
          </a:p>
          <a:p>
            <a:pPr algn="just">
              <a:defRPr/>
            </a:pPr>
            <a:r>
              <a:rPr lang="ar-SA" sz="2000" dirty="0" smtClean="0"/>
              <a:t>القسم (اسم القسم – </a:t>
            </a:r>
            <a:r>
              <a:rPr lang="ar-SA" sz="2000" u="sng" dirty="0" smtClean="0"/>
              <a:t>رقم القسم</a:t>
            </a:r>
            <a:r>
              <a:rPr lang="ar-SA" sz="2000" dirty="0" smtClean="0"/>
              <a:t> – هاتف)			علاقة عمل الموظفون في الاقسام.</a:t>
            </a:r>
            <a:endParaRPr lang="en-US" sz="2000" dirty="0" smtClean="0"/>
          </a:p>
          <a:p>
            <a:pPr algn="just" rtl="1" eaLnBrk="1" hangingPunct="1">
              <a:buFont typeface="Wingdings" pitchFamily="2" charset="2"/>
              <a:buNone/>
              <a:defRPr/>
            </a:pPr>
            <a:r>
              <a:rPr lang="ar-SA" sz="2000" dirty="0" smtClean="0"/>
              <a:t>الموظف (اسم الموظف – </a:t>
            </a:r>
            <a:r>
              <a:rPr lang="ar-SA" sz="2000" u="sng" dirty="0" smtClean="0"/>
              <a:t>الرقم الوظيفى</a:t>
            </a:r>
            <a:r>
              <a:rPr lang="ar-SA" sz="2000" dirty="0" smtClean="0"/>
              <a:t> – العنوان – الراتب).</a:t>
            </a:r>
          </a:p>
          <a:p>
            <a:pPr algn="just" rtl="1" eaLnBrk="1" hangingPunct="1">
              <a:buFont typeface="Wingdings" pitchFamily="2" charset="2"/>
              <a:buNone/>
              <a:defRPr/>
            </a:pPr>
            <a:endParaRPr lang="ar-SA" sz="2000" dirty="0" smtClean="0"/>
          </a:p>
        </p:txBody>
      </p:sp>
      <p:sp>
        <p:nvSpPr>
          <p:cNvPr id="21510" name="Rectangle 1028"/>
          <p:cNvSpPr>
            <a:spLocks noChangeArrowheads="1"/>
          </p:cNvSpPr>
          <p:nvPr/>
        </p:nvSpPr>
        <p:spPr bwMode="auto">
          <a:xfrm>
            <a:off x="685800" y="1500193"/>
            <a:ext cx="7772400" cy="4876800"/>
          </a:xfrm>
          <a:prstGeom prst="rect">
            <a:avLst/>
          </a:prstGeom>
          <a:noFill/>
          <a:ln w="9525">
            <a:noFill/>
            <a:miter lim="800000"/>
            <a:headEnd/>
            <a:tailEnd/>
          </a:ln>
        </p:spPr>
        <p:txBody>
          <a:bodyPr/>
          <a:lstStyle/>
          <a:p>
            <a:pPr marL="609600" indent="-609600">
              <a:spcBef>
                <a:spcPct val="20000"/>
              </a:spcBef>
            </a:pPr>
            <a:endParaRPr lang="ar-SA" sz="2400" b="1">
              <a:latin typeface="Times New Roman" pitchFamily="18" charset="0"/>
              <a:cs typeface="Times New Roman" pitchFamily="18" charset="0"/>
            </a:endParaRPr>
          </a:p>
          <a:p>
            <a:pPr marL="609600" indent="-609600">
              <a:spcBef>
                <a:spcPct val="20000"/>
              </a:spcBef>
            </a:pPr>
            <a:endParaRPr lang="ar-SA" sz="2400" b="1">
              <a:latin typeface="Times New Roman" pitchFamily="18" charset="0"/>
              <a:cs typeface="Times New Roman" pitchFamily="18" charset="0"/>
            </a:endParaRPr>
          </a:p>
          <a:p>
            <a:pPr marL="609600" indent="-609600">
              <a:spcBef>
                <a:spcPct val="20000"/>
              </a:spcBef>
            </a:pPr>
            <a:endParaRPr lang="ar-SA" sz="2400" b="1">
              <a:latin typeface="Times New Roman" pitchFamily="18" charset="0"/>
              <a:cs typeface="Times New Roman" pitchFamily="18" charset="0"/>
            </a:endParaRPr>
          </a:p>
          <a:p>
            <a:pPr marL="609600" indent="-609600">
              <a:spcBef>
                <a:spcPct val="20000"/>
              </a:spcBef>
            </a:pPr>
            <a:endParaRPr lang="en-US" sz="2400" b="1">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 name="Slide Number Placeholder 3"/>
          <p:cNvSpPr>
            <a:spLocks noGrp="1"/>
          </p:cNvSpPr>
          <p:nvPr>
            <p:ph type="sldNum" sz="quarter" idx="10"/>
          </p:nvPr>
        </p:nvSpPr>
        <p:spPr/>
        <p:txBody>
          <a:bodyPr/>
          <a:lstStyle/>
          <a:p>
            <a:pPr>
              <a:defRPr/>
            </a:pPr>
            <a:fld id="{94F283F2-2D2C-4254-99E1-4A5CDF35A4B9}" type="slidenum">
              <a:rPr lang="en-US"/>
              <a:pPr>
                <a:defRPr/>
              </a:pPr>
              <a:t>31</a:t>
            </a:fld>
            <a:endParaRPr lang="en-US"/>
          </a:p>
        </p:txBody>
      </p:sp>
      <p:sp>
        <p:nvSpPr>
          <p:cNvPr id="132098" name="Rectangle 2"/>
          <p:cNvSpPr>
            <a:spLocks noGrp="1" noChangeArrowheads="1"/>
          </p:cNvSpPr>
          <p:nvPr>
            <p:ph type="title"/>
          </p:nvPr>
        </p:nvSpPr>
        <p:spPr>
          <a:xfrm>
            <a:off x="632542" y="457200"/>
            <a:ext cx="7772400" cy="609600"/>
          </a:xfrm>
        </p:spPr>
        <p:txBody>
          <a:bodyPr/>
          <a:lstStyle/>
          <a:p>
            <a:pPr rtl="1" eaLnBrk="1" hangingPunct="1">
              <a:defRPr/>
            </a:pPr>
            <a:r>
              <a:rPr lang="ar-SA" dirty="0" smtClean="0"/>
              <a:t>مثال رقم 1</a:t>
            </a:r>
            <a:endParaRPr lang="en-US" dirty="0" smtClean="0"/>
          </a:p>
        </p:txBody>
      </p:sp>
      <p:sp>
        <p:nvSpPr>
          <p:cNvPr id="132099" name="Rectangle 3"/>
          <p:cNvSpPr>
            <a:spLocks noGrp="1" noChangeArrowheads="1"/>
          </p:cNvSpPr>
          <p:nvPr>
            <p:ph type="body" idx="1"/>
          </p:nvPr>
        </p:nvSpPr>
        <p:spPr>
          <a:xfrm>
            <a:off x="194392" y="3746511"/>
            <a:ext cx="8648700" cy="2995607"/>
          </a:xfrm>
        </p:spPr>
        <p:txBody>
          <a:bodyPr/>
          <a:lstStyle/>
          <a:p>
            <a:pPr algn="r" rtl="1" eaLnBrk="1" hangingPunct="1">
              <a:buFont typeface="Wingdings" pitchFamily="2" charset="2"/>
              <a:buNone/>
              <a:defRPr/>
            </a:pPr>
            <a:r>
              <a:rPr lang="ar-SA" sz="2800" u="sng" dirty="0" smtClean="0"/>
              <a:t>ملاحظات:</a:t>
            </a:r>
          </a:p>
          <a:p>
            <a:pPr algn="r" rtl="1" eaLnBrk="1" hangingPunct="1">
              <a:defRPr/>
            </a:pPr>
            <a:r>
              <a:rPr lang="ar-SA" sz="2800" dirty="0" smtClean="0"/>
              <a:t>الموظف يعمل في قسم واحد والقسم </a:t>
            </a:r>
            <a:r>
              <a:rPr lang="ar-SA" sz="2800" dirty="0" err="1" smtClean="0"/>
              <a:t>به</a:t>
            </a:r>
            <a:r>
              <a:rPr lang="ar-SA" sz="2800" dirty="0" smtClean="0"/>
              <a:t> عدة موظفون (</a:t>
            </a:r>
            <a:r>
              <a:rPr lang="en-US" sz="2800" dirty="0" smtClean="0"/>
              <a:t>1:N</a:t>
            </a:r>
            <a:r>
              <a:rPr lang="ar-SA" sz="2800" dirty="0" smtClean="0"/>
              <a:t>).</a:t>
            </a:r>
          </a:p>
          <a:p>
            <a:pPr algn="r" rtl="1" eaLnBrk="1" hangingPunct="1">
              <a:defRPr/>
            </a:pPr>
            <a:r>
              <a:rPr lang="ar-SA" sz="2800" dirty="0" smtClean="0"/>
              <a:t>يمكن أن يكون بعض الموظفون ليس لديهم </a:t>
            </a:r>
            <a:r>
              <a:rPr lang="ar-SA" sz="2800" dirty="0" err="1" smtClean="0"/>
              <a:t>اقسام</a:t>
            </a:r>
            <a:r>
              <a:rPr lang="ar-SA" sz="2800" dirty="0" smtClean="0"/>
              <a:t> (اشتراك جزئي).</a:t>
            </a:r>
          </a:p>
          <a:p>
            <a:pPr algn="r" rtl="1">
              <a:spcBef>
                <a:spcPct val="0"/>
              </a:spcBef>
              <a:defRPr/>
            </a:pPr>
            <a:r>
              <a:rPr lang="ar-SA" sz="2800" dirty="0" smtClean="0"/>
              <a:t>يمكن أن يكون بعض الأقسام ليس لديهم موظفون في (اشتراك جزئي).</a:t>
            </a:r>
          </a:p>
          <a:p>
            <a:pPr algn="r" rtl="1">
              <a:spcBef>
                <a:spcPct val="0"/>
              </a:spcBef>
              <a:defRPr/>
            </a:pPr>
            <a:r>
              <a:rPr lang="ar-SA" sz="2800" dirty="0" smtClean="0"/>
              <a:t>”تاريخ العمل“ هي صفة للعلاقة ”يعمل“ ولذلك اضيفت لها. </a:t>
            </a:r>
          </a:p>
        </p:txBody>
      </p:sp>
      <p:sp>
        <p:nvSpPr>
          <p:cNvPr id="132132" name="Rectangle 36"/>
          <p:cNvSpPr>
            <a:spLocks noChangeArrowheads="1"/>
          </p:cNvSpPr>
          <p:nvPr/>
        </p:nvSpPr>
        <p:spPr bwMode="auto">
          <a:xfrm>
            <a:off x="5830734" y="2381250"/>
            <a:ext cx="990600" cy="533400"/>
          </a:xfrm>
          <a:prstGeom prst="rect">
            <a:avLst/>
          </a:prstGeom>
          <a:solidFill>
            <a:schemeClr val="bg1">
              <a:alpha val="50195"/>
            </a:schemeClr>
          </a:solidFill>
          <a:ln w="38100">
            <a:solidFill>
              <a:schemeClr val="tx1"/>
            </a:solidFill>
            <a:miter lim="800000"/>
            <a:headEnd/>
            <a:tailEnd/>
          </a:ln>
        </p:spPr>
        <p:txBody>
          <a:bodyPr wrap="none" anchor="ctr"/>
          <a:lstStyle/>
          <a:p>
            <a:pPr algn="ctr"/>
            <a:r>
              <a:rPr lang="ar-SA" b="1" dirty="0">
                <a:solidFill>
                  <a:schemeClr val="tx2"/>
                </a:solidFill>
                <a:latin typeface="Times New Roman" pitchFamily="18" charset="0"/>
                <a:cs typeface="Times New Roman" pitchFamily="18" charset="0"/>
              </a:rPr>
              <a:t>موظف</a:t>
            </a:r>
            <a:endParaRPr lang="en-US" b="1" dirty="0">
              <a:solidFill>
                <a:schemeClr val="tx2"/>
              </a:solidFill>
              <a:latin typeface="Times New Roman" pitchFamily="18" charset="0"/>
              <a:cs typeface="Times New Roman" pitchFamily="18" charset="0"/>
            </a:endParaRPr>
          </a:p>
        </p:txBody>
      </p:sp>
      <p:sp>
        <p:nvSpPr>
          <p:cNvPr id="132131" name="Rectangle 35"/>
          <p:cNvSpPr>
            <a:spLocks noChangeArrowheads="1"/>
          </p:cNvSpPr>
          <p:nvPr/>
        </p:nvSpPr>
        <p:spPr bwMode="auto">
          <a:xfrm>
            <a:off x="2069690" y="2381250"/>
            <a:ext cx="1137060" cy="533400"/>
          </a:xfrm>
          <a:prstGeom prst="rect">
            <a:avLst/>
          </a:prstGeom>
          <a:solidFill>
            <a:schemeClr val="bg1">
              <a:alpha val="50195"/>
            </a:schemeClr>
          </a:solidFill>
          <a:ln w="38100">
            <a:solidFill>
              <a:schemeClr val="tx1"/>
            </a:solidFill>
            <a:miter lim="800000"/>
            <a:headEnd/>
            <a:tailEnd/>
          </a:ln>
        </p:spPr>
        <p:txBody>
          <a:bodyPr wrap="none" anchor="ctr"/>
          <a:lstStyle/>
          <a:p>
            <a:pPr algn="ctr"/>
            <a:r>
              <a:rPr lang="ar-SA" b="1">
                <a:solidFill>
                  <a:schemeClr val="tx2"/>
                </a:solidFill>
                <a:latin typeface="Times New Roman" pitchFamily="18" charset="0"/>
                <a:cs typeface="Times New Roman" pitchFamily="18" charset="0"/>
              </a:rPr>
              <a:t>قسم</a:t>
            </a:r>
            <a:endParaRPr lang="en-US" b="1">
              <a:solidFill>
                <a:schemeClr val="tx2"/>
              </a:solidFill>
              <a:latin typeface="Times New Roman" pitchFamily="18" charset="0"/>
              <a:cs typeface="Times New Roman" pitchFamily="18" charset="0"/>
            </a:endParaRPr>
          </a:p>
        </p:txBody>
      </p:sp>
      <p:grpSp>
        <p:nvGrpSpPr>
          <p:cNvPr id="2" name="Group 59"/>
          <p:cNvGrpSpPr>
            <a:grpSpLocks/>
          </p:cNvGrpSpPr>
          <p:nvPr/>
        </p:nvGrpSpPr>
        <p:grpSpPr bwMode="auto">
          <a:xfrm>
            <a:off x="495300" y="1771650"/>
            <a:ext cx="1836789" cy="1676400"/>
            <a:chOff x="660" y="756"/>
            <a:chExt cx="1008" cy="1056"/>
          </a:xfrm>
        </p:grpSpPr>
        <p:sp>
          <p:nvSpPr>
            <p:cNvPr id="22554" name="Oval 42"/>
            <p:cNvSpPr>
              <a:spLocks noChangeArrowheads="1"/>
            </p:cNvSpPr>
            <p:nvPr/>
          </p:nvSpPr>
          <p:spPr bwMode="auto">
            <a:xfrm flipH="1">
              <a:off x="660" y="1140"/>
              <a:ext cx="432" cy="288"/>
            </a:xfrm>
            <a:prstGeom prst="ellipse">
              <a:avLst/>
            </a:prstGeom>
            <a:solidFill>
              <a:schemeClr val="bg1">
                <a:alpha val="50195"/>
              </a:schemeClr>
            </a:solidFill>
            <a:ln w="38100">
              <a:solidFill>
                <a:schemeClr val="tx1"/>
              </a:solidFill>
              <a:round/>
              <a:headEnd/>
              <a:tailEnd/>
            </a:ln>
          </p:spPr>
          <p:txBody>
            <a:bodyPr wrap="none" anchor="ctr"/>
            <a:lstStyle/>
            <a:p>
              <a:pPr algn="ctr"/>
              <a:r>
                <a:rPr lang="ar-SA" b="1">
                  <a:solidFill>
                    <a:schemeClr val="tx2"/>
                  </a:solidFill>
                  <a:latin typeface="Times New Roman" pitchFamily="18" charset="0"/>
                  <a:cs typeface="Times New Roman" pitchFamily="18" charset="0"/>
                </a:rPr>
                <a:t>الهاتف</a:t>
              </a:r>
              <a:endParaRPr lang="en-US" b="1">
                <a:solidFill>
                  <a:schemeClr val="tx2"/>
                </a:solidFill>
                <a:latin typeface="Times New Roman" pitchFamily="18" charset="0"/>
                <a:cs typeface="Times New Roman" pitchFamily="18" charset="0"/>
              </a:endParaRPr>
            </a:p>
          </p:txBody>
        </p:sp>
        <p:sp>
          <p:nvSpPr>
            <p:cNvPr id="22555" name="Oval 43"/>
            <p:cNvSpPr>
              <a:spLocks noChangeArrowheads="1"/>
            </p:cNvSpPr>
            <p:nvPr/>
          </p:nvSpPr>
          <p:spPr bwMode="auto">
            <a:xfrm flipH="1">
              <a:off x="852" y="1524"/>
              <a:ext cx="432" cy="288"/>
            </a:xfrm>
            <a:prstGeom prst="ellipse">
              <a:avLst/>
            </a:prstGeom>
            <a:solidFill>
              <a:schemeClr val="bg1">
                <a:alpha val="50195"/>
              </a:schemeClr>
            </a:solidFill>
            <a:ln w="38100">
              <a:solidFill>
                <a:schemeClr val="tx1"/>
              </a:solidFill>
              <a:round/>
              <a:headEnd/>
              <a:tailEnd/>
            </a:ln>
          </p:spPr>
          <p:txBody>
            <a:bodyPr wrap="none" anchor="ctr"/>
            <a:lstStyle/>
            <a:p>
              <a:pPr algn="ctr"/>
              <a:r>
                <a:rPr lang="ar-SA" b="1">
                  <a:solidFill>
                    <a:schemeClr val="tx2"/>
                  </a:solidFill>
                  <a:latin typeface="Times New Roman" pitchFamily="18" charset="0"/>
                  <a:cs typeface="Times New Roman" pitchFamily="18" charset="0"/>
                </a:rPr>
                <a:t>الاسم</a:t>
              </a:r>
              <a:endParaRPr lang="en-US" b="1">
                <a:solidFill>
                  <a:schemeClr val="tx2"/>
                </a:solidFill>
                <a:latin typeface="Times New Roman" pitchFamily="18" charset="0"/>
                <a:cs typeface="Times New Roman" pitchFamily="18" charset="0"/>
              </a:endParaRPr>
            </a:p>
          </p:txBody>
        </p:sp>
        <p:sp>
          <p:nvSpPr>
            <p:cNvPr id="22556" name="Oval 44"/>
            <p:cNvSpPr>
              <a:spLocks noChangeArrowheads="1"/>
            </p:cNvSpPr>
            <p:nvPr/>
          </p:nvSpPr>
          <p:spPr bwMode="auto">
            <a:xfrm flipH="1">
              <a:off x="900" y="756"/>
              <a:ext cx="432" cy="288"/>
            </a:xfrm>
            <a:prstGeom prst="ellipse">
              <a:avLst/>
            </a:prstGeom>
            <a:solidFill>
              <a:schemeClr val="bg1">
                <a:alpha val="50195"/>
              </a:schemeClr>
            </a:solidFill>
            <a:ln w="38100">
              <a:solidFill>
                <a:schemeClr val="tx1"/>
              </a:solidFill>
              <a:round/>
              <a:headEnd/>
              <a:tailEnd/>
            </a:ln>
          </p:spPr>
          <p:txBody>
            <a:bodyPr wrap="none" anchor="ctr"/>
            <a:lstStyle/>
            <a:p>
              <a:pPr algn="ctr"/>
              <a:r>
                <a:rPr lang="ar-SA" b="1" u="sng">
                  <a:solidFill>
                    <a:schemeClr val="tx2"/>
                  </a:solidFill>
                  <a:latin typeface="Times New Roman" pitchFamily="18" charset="0"/>
                  <a:cs typeface="Times New Roman" pitchFamily="18" charset="0"/>
                </a:rPr>
                <a:t>رقم</a:t>
              </a:r>
              <a:endParaRPr lang="en-US" b="1" u="sng">
                <a:solidFill>
                  <a:schemeClr val="tx2"/>
                </a:solidFill>
                <a:latin typeface="Times New Roman" pitchFamily="18" charset="0"/>
                <a:cs typeface="Times New Roman" pitchFamily="18" charset="0"/>
              </a:endParaRPr>
            </a:p>
          </p:txBody>
        </p:sp>
        <p:sp>
          <p:nvSpPr>
            <p:cNvPr id="22557" name="Line 45"/>
            <p:cNvSpPr>
              <a:spLocks noChangeShapeType="1"/>
            </p:cNvSpPr>
            <p:nvPr/>
          </p:nvSpPr>
          <p:spPr bwMode="auto">
            <a:xfrm>
              <a:off x="1332" y="948"/>
              <a:ext cx="336" cy="192"/>
            </a:xfrm>
            <a:prstGeom prst="line">
              <a:avLst/>
            </a:prstGeom>
            <a:noFill/>
            <a:ln w="38100">
              <a:solidFill>
                <a:schemeClr val="tx1"/>
              </a:solidFill>
              <a:round/>
              <a:headEnd/>
              <a:tailEnd/>
            </a:ln>
          </p:spPr>
          <p:txBody>
            <a:bodyPr wrap="none" anchor="ctr"/>
            <a:lstStyle/>
            <a:p>
              <a:endParaRPr lang="en-US"/>
            </a:p>
          </p:txBody>
        </p:sp>
        <p:sp>
          <p:nvSpPr>
            <p:cNvPr id="22558" name="Line 46"/>
            <p:cNvSpPr>
              <a:spLocks noChangeShapeType="1"/>
            </p:cNvSpPr>
            <p:nvPr/>
          </p:nvSpPr>
          <p:spPr bwMode="auto">
            <a:xfrm>
              <a:off x="1092" y="1284"/>
              <a:ext cx="432" cy="0"/>
            </a:xfrm>
            <a:prstGeom prst="line">
              <a:avLst/>
            </a:prstGeom>
            <a:noFill/>
            <a:ln w="38100">
              <a:solidFill>
                <a:schemeClr val="tx1"/>
              </a:solidFill>
              <a:round/>
              <a:headEnd/>
              <a:tailEnd/>
            </a:ln>
          </p:spPr>
          <p:txBody>
            <a:bodyPr wrap="none" anchor="ctr"/>
            <a:lstStyle/>
            <a:p>
              <a:endParaRPr lang="en-US"/>
            </a:p>
          </p:txBody>
        </p:sp>
        <p:sp>
          <p:nvSpPr>
            <p:cNvPr id="22559" name="Line 47"/>
            <p:cNvSpPr>
              <a:spLocks noChangeShapeType="1"/>
            </p:cNvSpPr>
            <p:nvPr/>
          </p:nvSpPr>
          <p:spPr bwMode="auto">
            <a:xfrm flipV="1">
              <a:off x="1284" y="1476"/>
              <a:ext cx="384" cy="192"/>
            </a:xfrm>
            <a:prstGeom prst="line">
              <a:avLst/>
            </a:prstGeom>
            <a:noFill/>
            <a:ln w="38100">
              <a:solidFill>
                <a:schemeClr val="tx1"/>
              </a:solidFill>
              <a:round/>
              <a:headEnd/>
              <a:tailEnd/>
            </a:ln>
          </p:spPr>
          <p:txBody>
            <a:bodyPr wrap="none" anchor="ctr"/>
            <a:lstStyle/>
            <a:p>
              <a:endParaRPr lang="en-US"/>
            </a:p>
          </p:txBody>
        </p:sp>
      </p:grpSp>
      <p:grpSp>
        <p:nvGrpSpPr>
          <p:cNvPr id="3" name="Group 60"/>
          <p:cNvGrpSpPr>
            <a:grpSpLocks/>
          </p:cNvGrpSpPr>
          <p:nvPr/>
        </p:nvGrpSpPr>
        <p:grpSpPr bwMode="auto">
          <a:xfrm>
            <a:off x="3206750" y="1543050"/>
            <a:ext cx="2623984" cy="1447800"/>
            <a:chOff x="2148" y="612"/>
            <a:chExt cx="1440" cy="912"/>
          </a:xfrm>
        </p:grpSpPr>
        <p:sp>
          <p:nvSpPr>
            <p:cNvPr id="22547" name="AutoShape 34"/>
            <p:cNvSpPr>
              <a:spLocks noChangeArrowheads="1"/>
            </p:cNvSpPr>
            <p:nvPr/>
          </p:nvSpPr>
          <p:spPr bwMode="auto">
            <a:xfrm>
              <a:off x="2388" y="1140"/>
              <a:ext cx="960" cy="384"/>
            </a:xfrm>
            <a:prstGeom prst="flowChartDecision">
              <a:avLst/>
            </a:prstGeom>
            <a:solidFill>
              <a:schemeClr val="bg1">
                <a:alpha val="50195"/>
              </a:schemeClr>
            </a:solidFill>
            <a:ln w="38100">
              <a:solidFill>
                <a:schemeClr val="tx1"/>
              </a:solidFill>
              <a:miter lim="800000"/>
              <a:headEnd/>
              <a:tailEnd/>
            </a:ln>
          </p:spPr>
          <p:txBody>
            <a:bodyPr wrap="none" anchor="ctr"/>
            <a:lstStyle/>
            <a:p>
              <a:pPr algn="ctr"/>
              <a:r>
                <a:rPr lang="ar-SA" b="1" dirty="0">
                  <a:solidFill>
                    <a:schemeClr val="tx2"/>
                  </a:solidFill>
                  <a:latin typeface="Times New Roman" pitchFamily="18" charset="0"/>
                  <a:cs typeface="Times New Roman" pitchFamily="18" charset="0"/>
                </a:rPr>
                <a:t>يعمل</a:t>
              </a:r>
              <a:endParaRPr lang="en-US" b="1" dirty="0">
                <a:solidFill>
                  <a:schemeClr val="tx2"/>
                </a:solidFill>
                <a:latin typeface="Times New Roman" pitchFamily="18" charset="0"/>
                <a:cs typeface="Times New Roman" pitchFamily="18" charset="0"/>
              </a:endParaRPr>
            </a:p>
          </p:txBody>
        </p:sp>
        <p:sp>
          <p:nvSpPr>
            <p:cNvPr id="22548" name="Line 37"/>
            <p:cNvSpPr>
              <a:spLocks noChangeShapeType="1"/>
            </p:cNvSpPr>
            <p:nvPr/>
          </p:nvSpPr>
          <p:spPr bwMode="auto">
            <a:xfrm flipH="1">
              <a:off x="2148" y="1332"/>
              <a:ext cx="240" cy="0"/>
            </a:xfrm>
            <a:prstGeom prst="line">
              <a:avLst/>
            </a:prstGeom>
            <a:noFill/>
            <a:ln w="38100">
              <a:solidFill>
                <a:schemeClr val="tx1"/>
              </a:solidFill>
              <a:round/>
              <a:headEnd/>
              <a:tailEnd/>
            </a:ln>
          </p:spPr>
          <p:txBody>
            <a:bodyPr wrap="none" anchor="ctr"/>
            <a:lstStyle/>
            <a:p>
              <a:endParaRPr lang="en-US"/>
            </a:p>
          </p:txBody>
        </p:sp>
        <p:sp>
          <p:nvSpPr>
            <p:cNvPr id="22549" name="Line 38"/>
            <p:cNvSpPr>
              <a:spLocks noChangeShapeType="1"/>
            </p:cNvSpPr>
            <p:nvPr/>
          </p:nvSpPr>
          <p:spPr bwMode="auto">
            <a:xfrm>
              <a:off x="3348" y="1332"/>
              <a:ext cx="240" cy="0"/>
            </a:xfrm>
            <a:prstGeom prst="line">
              <a:avLst/>
            </a:prstGeom>
            <a:noFill/>
            <a:ln w="38100">
              <a:solidFill>
                <a:schemeClr val="tx1"/>
              </a:solidFill>
              <a:round/>
              <a:headEnd/>
              <a:tailEnd/>
            </a:ln>
          </p:spPr>
          <p:txBody>
            <a:bodyPr wrap="none" anchor="ctr"/>
            <a:lstStyle/>
            <a:p>
              <a:endParaRPr lang="en-US"/>
            </a:p>
          </p:txBody>
        </p:sp>
        <p:sp>
          <p:nvSpPr>
            <p:cNvPr id="22550" name="Text Box 51"/>
            <p:cNvSpPr txBox="1">
              <a:spLocks noChangeArrowheads="1"/>
            </p:cNvSpPr>
            <p:nvPr/>
          </p:nvSpPr>
          <p:spPr bwMode="auto">
            <a:xfrm>
              <a:off x="3356" y="1140"/>
              <a:ext cx="220" cy="231"/>
            </a:xfrm>
            <a:prstGeom prst="rect">
              <a:avLst/>
            </a:prstGeom>
            <a:noFill/>
            <a:ln w="38100">
              <a:noFill/>
              <a:miter lim="800000"/>
              <a:headEnd/>
              <a:tailEnd/>
            </a:ln>
          </p:spPr>
          <p:txBody>
            <a:bodyPr wrap="none">
              <a:spAutoFit/>
            </a:bodyPr>
            <a:lstStyle/>
            <a:p>
              <a:pPr algn="ctr"/>
              <a:r>
                <a:rPr lang="en-US" b="1">
                  <a:solidFill>
                    <a:schemeClr val="tx2"/>
                  </a:solidFill>
                  <a:latin typeface="Times New Roman" pitchFamily="18" charset="0"/>
                  <a:cs typeface="Times New Roman" pitchFamily="18" charset="0"/>
                </a:rPr>
                <a:t>N</a:t>
              </a:r>
            </a:p>
          </p:txBody>
        </p:sp>
        <p:sp>
          <p:nvSpPr>
            <p:cNvPr id="22551" name="Text Box 52"/>
            <p:cNvSpPr txBox="1">
              <a:spLocks noChangeArrowheads="1"/>
            </p:cNvSpPr>
            <p:nvPr/>
          </p:nvSpPr>
          <p:spPr bwMode="auto">
            <a:xfrm>
              <a:off x="2172" y="1140"/>
              <a:ext cx="188" cy="231"/>
            </a:xfrm>
            <a:prstGeom prst="rect">
              <a:avLst/>
            </a:prstGeom>
            <a:noFill/>
            <a:ln w="38100">
              <a:noFill/>
              <a:miter lim="800000"/>
              <a:headEnd/>
              <a:tailEnd/>
            </a:ln>
          </p:spPr>
          <p:txBody>
            <a:bodyPr wrap="none">
              <a:spAutoFit/>
            </a:bodyPr>
            <a:lstStyle/>
            <a:p>
              <a:pPr algn="ctr"/>
              <a:r>
                <a:rPr lang="en-US" b="1">
                  <a:solidFill>
                    <a:schemeClr val="tx2"/>
                  </a:solidFill>
                  <a:latin typeface="Times New Roman" pitchFamily="18" charset="0"/>
                  <a:cs typeface="Times New Roman" pitchFamily="18" charset="0"/>
                </a:rPr>
                <a:t>1</a:t>
              </a:r>
            </a:p>
          </p:txBody>
        </p:sp>
        <p:sp>
          <p:nvSpPr>
            <p:cNvPr id="22552" name="Oval 53"/>
            <p:cNvSpPr>
              <a:spLocks noChangeArrowheads="1"/>
            </p:cNvSpPr>
            <p:nvPr/>
          </p:nvSpPr>
          <p:spPr bwMode="auto">
            <a:xfrm flipH="1">
              <a:off x="2580" y="612"/>
              <a:ext cx="528" cy="336"/>
            </a:xfrm>
            <a:prstGeom prst="ellipse">
              <a:avLst/>
            </a:prstGeom>
            <a:solidFill>
              <a:schemeClr val="bg1">
                <a:alpha val="50195"/>
              </a:schemeClr>
            </a:solidFill>
            <a:ln w="38100">
              <a:solidFill>
                <a:schemeClr val="tx1"/>
              </a:solidFill>
              <a:round/>
              <a:headEnd/>
              <a:tailEnd/>
            </a:ln>
          </p:spPr>
          <p:txBody>
            <a:bodyPr wrap="none" anchor="ctr"/>
            <a:lstStyle/>
            <a:p>
              <a:pPr algn="ctr"/>
              <a:r>
                <a:rPr lang="ar-SA" b="1">
                  <a:solidFill>
                    <a:schemeClr val="tx2"/>
                  </a:solidFill>
                  <a:latin typeface="Times New Roman" pitchFamily="18" charset="0"/>
                  <a:cs typeface="Times New Roman" pitchFamily="18" charset="0"/>
                </a:rPr>
                <a:t>تاريخ</a:t>
              </a:r>
            </a:p>
            <a:p>
              <a:pPr algn="ctr"/>
              <a:r>
                <a:rPr lang="ar-SA" b="1">
                  <a:solidFill>
                    <a:schemeClr val="tx2"/>
                  </a:solidFill>
                  <a:latin typeface="Times New Roman" pitchFamily="18" charset="0"/>
                  <a:cs typeface="Times New Roman" pitchFamily="18" charset="0"/>
                </a:rPr>
                <a:t>العمل</a:t>
              </a:r>
              <a:endParaRPr lang="en-US" b="1">
                <a:solidFill>
                  <a:schemeClr val="tx2"/>
                </a:solidFill>
                <a:latin typeface="Times New Roman" pitchFamily="18" charset="0"/>
                <a:cs typeface="Times New Roman" pitchFamily="18" charset="0"/>
              </a:endParaRPr>
            </a:p>
          </p:txBody>
        </p:sp>
        <p:sp>
          <p:nvSpPr>
            <p:cNvPr id="22553" name="Line 54"/>
            <p:cNvSpPr>
              <a:spLocks noChangeShapeType="1"/>
            </p:cNvSpPr>
            <p:nvPr/>
          </p:nvSpPr>
          <p:spPr bwMode="auto">
            <a:xfrm>
              <a:off x="2868" y="948"/>
              <a:ext cx="0" cy="192"/>
            </a:xfrm>
            <a:prstGeom prst="line">
              <a:avLst/>
            </a:prstGeom>
            <a:noFill/>
            <a:ln w="38100">
              <a:solidFill>
                <a:schemeClr val="tx1"/>
              </a:solidFill>
              <a:round/>
              <a:headEnd/>
              <a:tailEnd/>
            </a:ln>
          </p:spPr>
          <p:txBody>
            <a:bodyPr wrap="none" anchor="ctr"/>
            <a:lstStyle/>
            <a:p>
              <a:endParaRPr lang="en-US"/>
            </a:p>
          </p:txBody>
        </p:sp>
      </p:grpSp>
      <p:grpSp>
        <p:nvGrpSpPr>
          <p:cNvPr id="4" name="Group 58"/>
          <p:cNvGrpSpPr>
            <a:grpSpLocks/>
          </p:cNvGrpSpPr>
          <p:nvPr/>
        </p:nvGrpSpPr>
        <p:grpSpPr bwMode="auto">
          <a:xfrm>
            <a:off x="6005666" y="1619250"/>
            <a:ext cx="2478207" cy="1828800"/>
            <a:chOff x="3684" y="660"/>
            <a:chExt cx="1360" cy="1152"/>
          </a:xfrm>
        </p:grpSpPr>
        <p:sp>
          <p:nvSpPr>
            <p:cNvPr id="22539" name="Oval 39"/>
            <p:cNvSpPr>
              <a:spLocks noChangeArrowheads="1"/>
            </p:cNvSpPr>
            <p:nvPr/>
          </p:nvSpPr>
          <p:spPr bwMode="auto">
            <a:xfrm>
              <a:off x="4612" y="1140"/>
              <a:ext cx="432" cy="288"/>
            </a:xfrm>
            <a:prstGeom prst="ellipse">
              <a:avLst/>
            </a:prstGeom>
            <a:solidFill>
              <a:schemeClr val="bg1">
                <a:alpha val="50195"/>
              </a:schemeClr>
            </a:solidFill>
            <a:ln w="38100">
              <a:solidFill>
                <a:schemeClr val="tx1"/>
              </a:solidFill>
              <a:round/>
              <a:headEnd/>
              <a:tailEnd/>
            </a:ln>
          </p:spPr>
          <p:txBody>
            <a:bodyPr wrap="none" anchor="ctr"/>
            <a:lstStyle/>
            <a:p>
              <a:pPr algn="ctr"/>
              <a:r>
                <a:rPr lang="ar-SA" b="1" u="sng">
                  <a:solidFill>
                    <a:schemeClr val="tx2"/>
                  </a:solidFill>
                  <a:latin typeface="Times New Roman" pitchFamily="18" charset="0"/>
                  <a:cs typeface="Times New Roman" pitchFamily="18" charset="0"/>
                </a:rPr>
                <a:t>رقم</a:t>
              </a:r>
              <a:endParaRPr lang="en-US" b="1" u="sng">
                <a:solidFill>
                  <a:schemeClr val="tx2"/>
                </a:solidFill>
                <a:latin typeface="Times New Roman" pitchFamily="18" charset="0"/>
                <a:cs typeface="Times New Roman" pitchFamily="18" charset="0"/>
              </a:endParaRPr>
            </a:p>
          </p:txBody>
        </p:sp>
        <p:sp>
          <p:nvSpPr>
            <p:cNvPr id="22540" name="Oval 40"/>
            <p:cNvSpPr>
              <a:spLocks noChangeArrowheads="1"/>
            </p:cNvSpPr>
            <p:nvPr/>
          </p:nvSpPr>
          <p:spPr bwMode="auto">
            <a:xfrm>
              <a:off x="4500" y="1524"/>
              <a:ext cx="432" cy="288"/>
            </a:xfrm>
            <a:prstGeom prst="ellipse">
              <a:avLst/>
            </a:prstGeom>
            <a:solidFill>
              <a:schemeClr val="bg1">
                <a:alpha val="50195"/>
              </a:schemeClr>
            </a:solidFill>
            <a:ln w="38100">
              <a:solidFill>
                <a:schemeClr val="tx1"/>
              </a:solidFill>
              <a:round/>
              <a:headEnd/>
              <a:tailEnd/>
            </a:ln>
          </p:spPr>
          <p:txBody>
            <a:bodyPr wrap="none" anchor="ctr"/>
            <a:lstStyle/>
            <a:p>
              <a:pPr algn="ctr"/>
              <a:r>
                <a:rPr lang="ar-SA" b="1">
                  <a:solidFill>
                    <a:schemeClr val="tx2"/>
                  </a:solidFill>
                  <a:latin typeface="Times New Roman" pitchFamily="18" charset="0"/>
                  <a:cs typeface="Times New Roman" pitchFamily="18" charset="0"/>
                </a:rPr>
                <a:t>الاسم</a:t>
              </a:r>
              <a:endParaRPr lang="en-US" b="1">
                <a:solidFill>
                  <a:schemeClr val="tx2"/>
                </a:solidFill>
                <a:latin typeface="Times New Roman" pitchFamily="18" charset="0"/>
                <a:cs typeface="Times New Roman" pitchFamily="18" charset="0"/>
              </a:endParaRPr>
            </a:p>
          </p:txBody>
        </p:sp>
        <p:sp>
          <p:nvSpPr>
            <p:cNvPr id="22541" name="Oval 41"/>
            <p:cNvSpPr>
              <a:spLocks noChangeArrowheads="1"/>
            </p:cNvSpPr>
            <p:nvPr/>
          </p:nvSpPr>
          <p:spPr bwMode="auto">
            <a:xfrm>
              <a:off x="4452" y="756"/>
              <a:ext cx="432" cy="288"/>
            </a:xfrm>
            <a:prstGeom prst="ellipse">
              <a:avLst/>
            </a:prstGeom>
            <a:solidFill>
              <a:schemeClr val="bg1">
                <a:alpha val="50195"/>
              </a:schemeClr>
            </a:solidFill>
            <a:ln w="38100">
              <a:solidFill>
                <a:schemeClr val="tx1"/>
              </a:solidFill>
              <a:round/>
              <a:headEnd/>
              <a:tailEnd/>
            </a:ln>
          </p:spPr>
          <p:txBody>
            <a:bodyPr wrap="none" anchor="ctr"/>
            <a:lstStyle/>
            <a:p>
              <a:pPr algn="ctr"/>
              <a:r>
                <a:rPr lang="ar-SA" b="1">
                  <a:solidFill>
                    <a:schemeClr val="tx2"/>
                  </a:solidFill>
                  <a:latin typeface="Times New Roman" pitchFamily="18" charset="0"/>
                  <a:cs typeface="Times New Roman" pitchFamily="18" charset="0"/>
                </a:rPr>
                <a:t>العنوان</a:t>
              </a:r>
              <a:endParaRPr lang="en-US" b="1">
                <a:solidFill>
                  <a:schemeClr val="tx2"/>
                </a:solidFill>
                <a:latin typeface="Times New Roman" pitchFamily="18" charset="0"/>
                <a:cs typeface="Times New Roman" pitchFamily="18" charset="0"/>
              </a:endParaRPr>
            </a:p>
          </p:txBody>
        </p:sp>
        <p:sp>
          <p:nvSpPr>
            <p:cNvPr id="22542" name="Line 48"/>
            <p:cNvSpPr>
              <a:spLocks noChangeShapeType="1"/>
            </p:cNvSpPr>
            <p:nvPr/>
          </p:nvSpPr>
          <p:spPr bwMode="auto">
            <a:xfrm flipH="1">
              <a:off x="4152" y="1284"/>
              <a:ext cx="480" cy="0"/>
            </a:xfrm>
            <a:prstGeom prst="line">
              <a:avLst/>
            </a:prstGeom>
            <a:noFill/>
            <a:ln w="38100">
              <a:solidFill>
                <a:schemeClr val="tx1"/>
              </a:solidFill>
              <a:round/>
              <a:headEnd/>
              <a:tailEnd/>
            </a:ln>
          </p:spPr>
          <p:txBody>
            <a:bodyPr wrap="none" anchor="ctr"/>
            <a:lstStyle/>
            <a:p>
              <a:endParaRPr lang="en-US"/>
            </a:p>
          </p:txBody>
        </p:sp>
        <p:sp>
          <p:nvSpPr>
            <p:cNvPr id="22543" name="Line 49"/>
            <p:cNvSpPr>
              <a:spLocks noChangeShapeType="1"/>
            </p:cNvSpPr>
            <p:nvPr/>
          </p:nvSpPr>
          <p:spPr bwMode="auto">
            <a:xfrm flipH="1">
              <a:off x="4068" y="900"/>
              <a:ext cx="384" cy="240"/>
            </a:xfrm>
            <a:prstGeom prst="line">
              <a:avLst/>
            </a:prstGeom>
            <a:noFill/>
            <a:ln w="38100">
              <a:solidFill>
                <a:schemeClr val="tx1"/>
              </a:solidFill>
              <a:round/>
              <a:headEnd/>
              <a:tailEnd/>
            </a:ln>
          </p:spPr>
          <p:txBody>
            <a:bodyPr wrap="none" anchor="ctr"/>
            <a:lstStyle/>
            <a:p>
              <a:endParaRPr lang="en-US"/>
            </a:p>
          </p:txBody>
        </p:sp>
        <p:sp>
          <p:nvSpPr>
            <p:cNvPr id="22544" name="Line 50"/>
            <p:cNvSpPr>
              <a:spLocks noChangeShapeType="1"/>
            </p:cNvSpPr>
            <p:nvPr/>
          </p:nvSpPr>
          <p:spPr bwMode="auto">
            <a:xfrm flipH="1" flipV="1">
              <a:off x="4068" y="1476"/>
              <a:ext cx="432" cy="192"/>
            </a:xfrm>
            <a:prstGeom prst="line">
              <a:avLst/>
            </a:prstGeom>
            <a:noFill/>
            <a:ln w="38100">
              <a:solidFill>
                <a:schemeClr val="tx1"/>
              </a:solidFill>
              <a:round/>
              <a:headEnd/>
              <a:tailEnd/>
            </a:ln>
          </p:spPr>
          <p:txBody>
            <a:bodyPr wrap="none" anchor="ctr"/>
            <a:lstStyle/>
            <a:p>
              <a:endParaRPr lang="en-US"/>
            </a:p>
          </p:txBody>
        </p:sp>
        <p:sp>
          <p:nvSpPr>
            <p:cNvPr id="22545" name="Oval 55"/>
            <p:cNvSpPr>
              <a:spLocks noChangeArrowheads="1"/>
            </p:cNvSpPr>
            <p:nvPr/>
          </p:nvSpPr>
          <p:spPr bwMode="auto">
            <a:xfrm>
              <a:off x="3684" y="660"/>
              <a:ext cx="432" cy="288"/>
            </a:xfrm>
            <a:prstGeom prst="ellipse">
              <a:avLst/>
            </a:prstGeom>
            <a:solidFill>
              <a:schemeClr val="bg1">
                <a:alpha val="50195"/>
              </a:schemeClr>
            </a:solidFill>
            <a:ln w="38100">
              <a:solidFill>
                <a:schemeClr val="tx1"/>
              </a:solidFill>
              <a:round/>
              <a:headEnd/>
              <a:tailEnd/>
            </a:ln>
          </p:spPr>
          <p:txBody>
            <a:bodyPr wrap="none" anchor="ctr"/>
            <a:lstStyle/>
            <a:p>
              <a:pPr algn="ctr"/>
              <a:r>
                <a:rPr lang="ar-SA" b="1">
                  <a:solidFill>
                    <a:schemeClr val="tx2"/>
                  </a:solidFill>
                  <a:latin typeface="Times New Roman" pitchFamily="18" charset="0"/>
                  <a:cs typeface="Times New Roman" pitchFamily="18" charset="0"/>
                </a:rPr>
                <a:t>الراتب</a:t>
              </a:r>
              <a:endParaRPr lang="en-US" b="1">
                <a:solidFill>
                  <a:schemeClr val="tx2"/>
                </a:solidFill>
                <a:latin typeface="Times New Roman" pitchFamily="18" charset="0"/>
                <a:cs typeface="Times New Roman" pitchFamily="18" charset="0"/>
              </a:endParaRPr>
            </a:p>
          </p:txBody>
        </p:sp>
        <p:sp>
          <p:nvSpPr>
            <p:cNvPr id="22546" name="Line 56"/>
            <p:cNvSpPr>
              <a:spLocks noChangeShapeType="1"/>
            </p:cNvSpPr>
            <p:nvPr/>
          </p:nvSpPr>
          <p:spPr bwMode="auto">
            <a:xfrm flipH="1">
              <a:off x="3924" y="948"/>
              <a:ext cx="0" cy="192"/>
            </a:xfrm>
            <a:prstGeom prst="line">
              <a:avLst/>
            </a:prstGeom>
            <a:noFill/>
            <a:ln w="38100">
              <a:solidFill>
                <a:schemeClr val="tx1"/>
              </a:solidFill>
              <a:round/>
              <a:headEnd/>
              <a:tailEnd/>
            </a:ln>
          </p:spPr>
          <p:txBody>
            <a:bodyPr wrap="none" anchor="ctr"/>
            <a:lstStyle/>
            <a:p>
              <a:endParaRPr lang="en-US"/>
            </a:p>
          </p:txBody>
        </p:sp>
      </p:gr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10"/>
          </p:nvPr>
        </p:nvSpPr>
        <p:spPr/>
        <p:txBody>
          <a:bodyPr/>
          <a:lstStyle/>
          <a:p>
            <a:pPr>
              <a:defRPr/>
            </a:pPr>
            <a:fld id="{8BBF547B-429C-47F9-8661-032C1D1CB0FB}" type="slidenum">
              <a:rPr lang="en-US"/>
              <a:pPr>
                <a:defRPr/>
              </a:pPr>
              <a:t>32</a:t>
            </a:fld>
            <a:endParaRPr lang="en-US"/>
          </a:p>
        </p:txBody>
      </p:sp>
      <p:sp>
        <p:nvSpPr>
          <p:cNvPr id="129026" name="Rectangle 2"/>
          <p:cNvSpPr>
            <a:spLocks noGrp="1" noChangeArrowheads="1"/>
          </p:cNvSpPr>
          <p:nvPr>
            <p:ph type="title"/>
          </p:nvPr>
        </p:nvSpPr>
        <p:spPr>
          <a:xfrm>
            <a:off x="685800" y="533400"/>
            <a:ext cx="7772400" cy="685800"/>
          </a:xfrm>
        </p:spPr>
        <p:txBody>
          <a:bodyPr/>
          <a:lstStyle/>
          <a:p>
            <a:pPr rtl="1" eaLnBrk="1" hangingPunct="1">
              <a:defRPr/>
            </a:pPr>
            <a:r>
              <a:rPr lang="ar-SA" sz="4000" b="1" dirty="0" smtClean="0"/>
              <a:t>مثال رقم 2</a:t>
            </a:r>
            <a:endParaRPr lang="en-US" sz="4000" b="1" dirty="0" smtClean="0"/>
          </a:p>
        </p:txBody>
      </p:sp>
      <p:sp>
        <p:nvSpPr>
          <p:cNvPr id="129027" name="Rectangle 3"/>
          <p:cNvSpPr>
            <a:spLocks noGrp="1" noChangeArrowheads="1"/>
          </p:cNvSpPr>
          <p:nvPr>
            <p:ph type="body" idx="1"/>
          </p:nvPr>
        </p:nvSpPr>
        <p:spPr>
          <a:xfrm>
            <a:off x="304800" y="1066800"/>
            <a:ext cx="8153400" cy="5029200"/>
          </a:xfrm>
        </p:spPr>
        <p:txBody>
          <a:bodyPr/>
          <a:lstStyle/>
          <a:p>
            <a:pPr algn="just" rtl="1" eaLnBrk="1" hangingPunct="1">
              <a:buFont typeface="Wingdings" pitchFamily="2" charset="2"/>
              <a:buNone/>
              <a:defRPr/>
            </a:pPr>
            <a:endParaRPr lang="ar-SA" sz="2400" dirty="0" smtClean="0"/>
          </a:p>
          <a:p>
            <a:pPr algn="just" rtl="1" eaLnBrk="1" hangingPunct="1">
              <a:buFont typeface="Wingdings" pitchFamily="2" charset="2"/>
              <a:buNone/>
              <a:defRPr/>
            </a:pPr>
            <a:r>
              <a:rPr lang="ar-SA" sz="2400" dirty="0" smtClean="0"/>
              <a:t>جامعة تقوم بتدريس مجموعة من المقررات الدراسية للطلبة وقررت تسجيل البيانات الخاصة بالطلبة والمقررات وعملية تسجيل الطلبة للمقررات. كل مقرر له البيانات التالية: اسم المقرر – رقم المقرر – عدد الساعات. وبيانات الطالب المطلوبة هي: اسم الطالب – الرقم الجامعى – العنوان. يقوم مسجل الكلية بتدوين العام الجامعي والفصل الدراسي ورقم الشعبة عند تسجيل الطالب لأي مقرر. </a:t>
            </a:r>
          </a:p>
          <a:p>
            <a:pPr algn="just" rtl="1" eaLnBrk="1" hangingPunct="1">
              <a:buFont typeface="Wingdings" pitchFamily="2" charset="2"/>
              <a:buNone/>
              <a:defRPr/>
            </a:pPr>
            <a:r>
              <a:rPr lang="ar-SA" sz="2400" dirty="0" smtClean="0"/>
              <a:t>	اقترح نموذج بيانات لتمثيل بيانات هذه الجامعة.</a:t>
            </a:r>
          </a:p>
          <a:p>
            <a:pPr algn="ctr" rtl="1" eaLnBrk="1" hangingPunct="1">
              <a:buFont typeface="Wingdings" pitchFamily="2" charset="2"/>
              <a:buNone/>
              <a:defRPr/>
            </a:pPr>
            <a:endParaRPr lang="ar-SA" b="1" u="sng" dirty="0" smtClean="0"/>
          </a:p>
          <a:p>
            <a:pPr algn="ctr" rtl="1" eaLnBrk="1" hangingPunct="1">
              <a:buFont typeface="Wingdings" pitchFamily="2" charset="2"/>
              <a:buNone/>
              <a:defRPr/>
            </a:pPr>
            <a:r>
              <a:rPr lang="ar-SA" b="1" u="sng" dirty="0" smtClean="0"/>
              <a:t>الحل</a:t>
            </a:r>
          </a:p>
          <a:p>
            <a:pPr>
              <a:defRPr/>
            </a:pPr>
            <a:r>
              <a:rPr lang="ar-SA" sz="2000" b="1" u="sng" dirty="0" smtClean="0"/>
              <a:t> </a:t>
            </a:r>
            <a:r>
              <a:rPr lang="ar-SA" sz="2000" u="sng" dirty="0" smtClean="0"/>
              <a:t>تحديد الكيانات:</a:t>
            </a:r>
            <a:r>
              <a:rPr lang="ar-SA" sz="2000" u="sng" dirty="0" smtClean="0">
                <a:solidFill>
                  <a:schemeClr val="bg1"/>
                </a:solidFill>
              </a:rPr>
              <a:t>					</a:t>
            </a:r>
            <a:r>
              <a:rPr lang="ar-SA" sz="2000" u="sng" dirty="0" smtClean="0"/>
              <a:t>تحديد العلاقات:</a:t>
            </a:r>
          </a:p>
          <a:p>
            <a:pPr>
              <a:defRPr/>
            </a:pPr>
            <a:r>
              <a:rPr lang="ar-SA" sz="2000" dirty="0" smtClean="0"/>
              <a:t>الطالب (اسم الطالب – </a:t>
            </a:r>
            <a:r>
              <a:rPr lang="ar-SA" sz="2000" u="sng" dirty="0" smtClean="0"/>
              <a:t>الرقم الجامعى</a:t>
            </a:r>
            <a:r>
              <a:rPr lang="ar-SA" sz="2000" dirty="0" smtClean="0"/>
              <a:t> – العنوان)		علاقة تسجيل الطالب لمقرر.</a:t>
            </a:r>
            <a:endParaRPr lang="en-US" sz="2000" dirty="0" smtClean="0"/>
          </a:p>
          <a:p>
            <a:pPr algn="r" rtl="1" eaLnBrk="1" hangingPunct="1">
              <a:buFont typeface="Wingdings" pitchFamily="2" charset="2"/>
              <a:buNone/>
              <a:defRPr/>
            </a:pPr>
            <a:r>
              <a:rPr lang="ar-SA" sz="2000" dirty="0" smtClean="0"/>
              <a:t>المقرر (اسم المقرر – </a:t>
            </a:r>
            <a:r>
              <a:rPr lang="ar-SA" sz="2000" u="sng" dirty="0" smtClean="0"/>
              <a:t>رقم المقرر</a:t>
            </a:r>
            <a:r>
              <a:rPr lang="ar-SA" sz="2000" dirty="0" smtClean="0"/>
              <a:t> – عدد الساعات).</a:t>
            </a:r>
          </a:p>
          <a:p>
            <a:pPr algn="r" rtl="1" eaLnBrk="1" hangingPunct="1">
              <a:buFont typeface="Wingdings" pitchFamily="2" charset="2"/>
              <a:buNone/>
              <a:defRPr/>
            </a:pPr>
            <a:endParaRPr lang="ar-SA" sz="2000" b="1" dirty="0" smtClean="0"/>
          </a:p>
        </p:txBody>
      </p:sp>
      <p:sp>
        <p:nvSpPr>
          <p:cNvPr id="23558" name="Rectangle 4"/>
          <p:cNvSpPr>
            <a:spLocks noChangeArrowheads="1"/>
          </p:cNvSpPr>
          <p:nvPr/>
        </p:nvSpPr>
        <p:spPr bwMode="auto">
          <a:xfrm>
            <a:off x="685800" y="1219200"/>
            <a:ext cx="7772400" cy="4876800"/>
          </a:xfrm>
          <a:prstGeom prst="rect">
            <a:avLst/>
          </a:prstGeom>
          <a:noFill/>
          <a:ln w="9525">
            <a:noFill/>
            <a:miter lim="800000"/>
            <a:headEnd/>
            <a:tailEnd/>
          </a:ln>
        </p:spPr>
        <p:txBody>
          <a:bodyPr/>
          <a:lstStyle/>
          <a:p>
            <a:pPr marL="609600" indent="-609600">
              <a:spcBef>
                <a:spcPct val="20000"/>
              </a:spcBef>
            </a:pPr>
            <a:endParaRPr lang="ar-SA" sz="2400" b="1">
              <a:latin typeface="Times New Roman" pitchFamily="18" charset="0"/>
              <a:cs typeface="Times New Roman" pitchFamily="18" charset="0"/>
            </a:endParaRPr>
          </a:p>
          <a:p>
            <a:pPr marL="609600" indent="-609600">
              <a:spcBef>
                <a:spcPct val="20000"/>
              </a:spcBef>
            </a:pPr>
            <a:endParaRPr lang="ar-SA" sz="2400" b="1">
              <a:latin typeface="Times New Roman" pitchFamily="18" charset="0"/>
              <a:cs typeface="Times New Roman" pitchFamily="18" charset="0"/>
            </a:endParaRPr>
          </a:p>
          <a:p>
            <a:pPr marL="609600" indent="-609600">
              <a:spcBef>
                <a:spcPct val="20000"/>
              </a:spcBef>
            </a:pPr>
            <a:endParaRPr lang="ar-SA" sz="2400" b="1">
              <a:latin typeface="Times New Roman" pitchFamily="18" charset="0"/>
              <a:cs typeface="Times New Roman" pitchFamily="18" charset="0"/>
            </a:endParaRPr>
          </a:p>
          <a:p>
            <a:pPr marL="609600" indent="-609600">
              <a:spcBef>
                <a:spcPct val="20000"/>
              </a:spcBef>
            </a:pPr>
            <a:endParaRPr lang="en-US" sz="2400" b="1">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 name="Slide Number Placeholder 3"/>
          <p:cNvSpPr>
            <a:spLocks noGrp="1"/>
          </p:cNvSpPr>
          <p:nvPr>
            <p:ph type="sldNum" sz="quarter" idx="10"/>
          </p:nvPr>
        </p:nvSpPr>
        <p:spPr/>
        <p:txBody>
          <a:bodyPr/>
          <a:lstStyle/>
          <a:p>
            <a:pPr>
              <a:defRPr/>
            </a:pPr>
            <a:fld id="{01B9574C-E939-4291-9E45-979B9735E72C}" type="slidenum">
              <a:rPr lang="en-US"/>
              <a:pPr>
                <a:defRPr/>
              </a:pPr>
              <a:t>33</a:t>
            </a:fld>
            <a:endParaRPr lang="en-US"/>
          </a:p>
        </p:txBody>
      </p:sp>
      <p:sp>
        <p:nvSpPr>
          <p:cNvPr id="130050" name="Rectangle 2"/>
          <p:cNvSpPr>
            <a:spLocks noGrp="1" noChangeArrowheads="1"/>
          </p:cNvSpPr>
          <p:nvPr>
            <p:ph type="title"/>
          </p:nvPr>
        </p:nvSpPr>
        <p:spPr>
          <a:xfrm>
            <a:off x="722671" y="457200"/>
            <a:ext cx="7772400" cy="609600"/>
          </a:xfrm>
        </p:spPr>
        <p:txBody>
          <a:bodyPr/>
          <a:lstStyle/>
          <a:p>
            <a:pPr eaLnBrk="1" hangingPunct="1">
              <a:defRPr/>
            </a:pPr>
            <a:r>
              <a:rPr lang="ar-SA" dirty="0" smtClean="0"/>
              <a:t>مثال رقم 2</a:t>
            </a:r>
            <a:endParaRPr lang="en-US" dirty="0" smtClean="0"/>
          </a:p>
        </p:txBody>
      </p:sp>
      <p:sp>
        <p:nvSpPr>
          <p:cNvPr id="130051" name="Rectangle 3"/>
          <p:cNvSpPr>
            <a:spLocks noGrp="1" noChangeArrowheads="1"/>
          </p:cNvSpPr>
          <p:nvPr>
            <p:ph type="body" idx="1"/>
          </p:nvPr>
        </p:nvSpPr>
        <p:spPr>
          <a:xfrm>
            <a:off x="263013" y="3581400"/>
            <a:ext cx="7772400" cy="2571750"/>
          </a:xfrm>
        </p:spPr>
        <p:txBody>
          <a:bodyPr/>
          <a:lstStyle/>
          <a:p>
            <a:pPr algn="r" rtl="1" eaLnBrk="1" hangingPunct="1">
              <a:lnSpc>
                <a:spcPct val="90000"/>
              </a:lnSpc>
              <a:buFont typeface="Wingdings" pitchFamily="2" charset="2"/>
              <a:buNone/>
              <a:defRPr/>
            </a:pPr>
            <a:r>
              <a:rPr lang="ar-SA" sz="2400" u="sng" dirty="0" smtClean="0"/>
              <a:t>ملاحظات:</a:t>
            </a:r>
          </a:p>
          <a:p>
            <a:pPr algn="r" rtl="1" eaLnBrk="1" hangingPunct="1">
              <a:lnSpc>
                <a:spcPct val="90000"/>
              </a:lnSpc>
              <a:defRPr/>
            </a:pPr>
            <a:r>
              <a:rPr lang="ar-SA" sz="2400" dirty="0" smtClean="0"/>
              <a:t>الطالب يمكن أن يسجل مجموعة من المقررات (نوع العلاقة </a:t>
            </a:r>
            <a:r>
              <a:rPr lang="en-US" sz="2400" dirty="0" smtClean="0"/>
              <a:t>M</a:t>
            </a:r>
            <a:r>
              <a:rPr lang="ar-SA" sz="2400" dirty="0" smtClean="0"/>
              <a:t>).</a:t>
            </a:r>
          </a:p>
          <a:p>
            <a:pPr algn="r" rtl="1" eaLnBrk="1" hangingPunct="1">
              <a:lnSpc>
                <a:spcPct val="90000"/>
              </a:lnSpc>
              <a:defRPr/>
            </a:pPr>
            <a:r>
              <a:rPr lang="ar-SA" sz="2400" dirty="0" smtClean="0"/>
              <a:t>المقرر يسجله مجموعة من الطلبة (نوع العلاقة </a:t>
            </a:r>
            <a:r>
              <a:rPr lang="en-US" sz="2400" dirty="0" smtClean="0"/>
              <a:t>N</a:t>
            </a:r>
            <a:r>
              <a:rPr lang="ar-SA" sz="2400" dirty="0" smtClean="0"/>
              <a:t>).</a:t>
            </a:r>
          </a:p>
          <a:p>
            <a:pPr algn="r" rtl="1" eaLnBrk="1" hangingPunct="1">
              <a:lnSpc>
                <a:spcPct val="90000"/>
              </a:lnSpc>
              <a:defRPr/>
            </a:pPr>
            <a:r>
              <a:rPr lang="ar-SA" sz="2400" dirty="0" smtClean="0"/>
              <a:t>يمكن أن يكون بعض الطلبة ليس لديهم مقررات (اشتراك جزئي).</a:t>
            </a:r>
          </a:p>
          <a:p>
            <a:pPr algn="r" rtl="1">
              <a:lnSpc>
                <a:spcPct val="90000"/>
              </a:lnSpc>
              <a:spcBef>
                <a:spcPct val="0"/>
              </a:spcBef>
              <a:defRPr/>
            </a:pPr>
            <a:r>
              <a:rPr lang="ar-SA" sz="2400" dirty="0" smtClean="0"/>
              <a:t>يمكن أن يكون بعض المقررات غير مسجل فيها طلبة (اشتراك جزئي).</a:t>
            </a:r>
          </a:p>
          <a:p>
            <a:pPr algn="r" rtl="1">
              <a:lnSpc>
                <a:spcPct val="90000"/>
              </a:lnSpc>
              <a:spcBef>
                <a:spcPct val="0"/>
              </a:spcBef>
              <a:defRPr/>
            </a:pPr>
            <a:r>
              <a:rPr lang="ar-SA" sz="2400" dirty="0" smtClean="0"/>
              <a:t>”العام، الفصل، الشعبة“ هي صفات للعلاقة ”يسجل“ ولذلك اضيفت لها. </a:t>
            </a:r>
          </a:p>
        </p:txBody>
      </p:sp>
      <p:grpSp>
        <p:nvGrpSpPr>
          <p:cNvPr id="2" name="مجموعة 33"/>
          <p:cNvGrpSpPr/>
          <p:nvPr/>
        </p:nvGrpSpPr>
        <p:grpSpPr>
          <a:xfrm>
            <a:off x="304800" y="1524000"/>
            <a:ext cx="7772400" cy="2057400"/>
            <a:chOff x="1028700" y="1085850"/>
            <a:chExt cx="7086600" cy="2057400"/>
          </a:xfrm>
        </p:grpSpPr>
        <p:sp>
          <p:nvSpPr>
            <p:cNvPr id="130054" name="Rectangle 6"/>
            <p:cNvSpPr>
              <a:spLocks noChangeArrowheads="1"/>
            </p:cNvSpPr>
            <p:nvPr/>
          </p:nvSpPr>
          <p:spPr bwMode="auto">
            <a:xfrm>
              <a:off x="2400300" y="1847850"/>
              <a:ext cx="990600" cy="533400"/>
            </a:xfrm>
            <a:prstGeom prst="rect">
              <a:avLst/>
            </a:prstGeom>
            <a:solidFill>
              <a:schemeClr val="bg1">
                <a:alpha val="50195"/>
              </a:schemeClr>
            </a:solidFill>
            <a:ln w="38100">
              <a:solidFill>
                <a:schemeClr val="tx1"/>
              </a:solidFill>
              <a:miter lim="800000"/>
              <a:headEnd/>
              <a:tailEnd/>
            </a:ln>
          </p:spPr>
          <p:txBody>
            <a:bodyPr wrap="none" anchor="ctr"/>
            <a:lstStyle/>
            <a:p>
              <a:pPr algn="ctr"/>
              <a:r>
                <a:rPr lang="ar-SA" b="1">
                  <a:solidFill>
                    <a:schemeClr val="tx2"/>
                  </a:solidFill>
                  <a:latin typeface="Times New Roman" pitchFamily="18" charset="0"/>
                  <a:cs typeface="Times New Roman" pitchFamily="18" charset="0"/>
                </a:rPr>
                <a:t>مقرر</a:t>
              </a:r>
              <a:endParaRPr lang="en-US" b="1">
                <a:solidFill>
                  <a:schemeClr val="tx2"/>
                </a:solidFill>
                <a:latin typeface="Times New Roman" pitchFamily="18" charset="0"/>
                <a:cs typeface="Times New Roman" pitchFamily="18" charset="0"/>
              </a:endParaRPr>
            </a:p>
          </p:txBody>
        </p:sp>
        <p:sp>
          <p:nvSpPr>
            <p:cNvPr id="130055" name="Rectangle 7"/>
            <p:cNvSpPr>
              <a:spLocks noChangeArrowheads="1"/>
            </p:cNvSpPr>
            <p:nvPr/>
          </p:nvSpPr>
          <p:spPr bwMode="auto">
            <a:xfrm>
              <a:off x="5676900" y="1847850"/>
              <a:ext cx="990600" cy="533400"/>
            </a:xfrm>
            <a:prstGeom prst="rect">
              <a:avLst/>
            </a:prstGeom>
            <a:solidFill>
              <a:schemeClr val="bg1">
                <a:alpha val="50195"/>
              </a:schemeClr>
            </a:solidFill>
            <a:ln w="38100">
              <a:solidFill>
                <a:schemeClr val="tx1"/>
              </a:solidFill>
              <a:miter lim="800000"/>
              <a:headEnd/>
              <a:tailEnd/>
            </a:ln>
          </p:spPr>
          <p:txBody>
            <a:bodyPr wrap="none" anchor="ctr"/>
            <a:lstStyle/>
            <a:p>
              <a:pPr algn="ctr"/>
              <a:r>
                <a:rPr lang="ar-SA" b="1">
                  <a:solidFill>
                    <a:schemeClr val="tx2"/>
                  </a:solidFill>
                  <a:latin typeface="Times New Roman" pitchFamily="18" charset="0"/>
                  <a:cs typeface="Times New Roman" pitchFamily="18" charset="0"/>
                </a:rPr>
                <a:t>طالب</a:t>
              </a:r>
              <a:endParaRPr lang="en-US" b="1">
                <a:solidFill>
                  <a:schemeClr val="tx2"/>
                </a:solidFill>
                <a:latin typeface="Times New Roman" pitchFamily="18" charset="0"/>
                <a:cs typeface="Times New Roman" pitchFamily="18" charset="0"/>
              </a:endParaRPr>
            </a:p>
          </p:txBody>
        </p:sp>
        <p:grpSp>
          <p:nvGrpSpPr>
            <p:cNvPr id="3" name="Group 42"/>
            <p:cNvGrpSpPr>
              <a:grpSpLocks/>
            </p:cNvGrpSpPr>
            <p:nvPr/>
          </p:nvGrpSpPr>
          <p:grpSpPr bwMode="auto">
            <a:xfrm>
              <a:off x="1028700" y="1238250"/>
              <a:ext cx="1600200" cy="1676400"/>
              <a:chOff x="576" y="612"/>
              <a:chExt cx="1008" cy="1056"/>
            </a:xfrm>
          </p:grpSpPr>
          <p:sp>
            <p:nvSpPr>
              <p:cNvPr id="24604" name="Oval 13"/>
              <p:cNvSpPr>
                <a:spLocks noChangeArrowheads="1"/>
              </p:cNvSpPr>
              <p:nvPr/>
            </p:nvSpPr>
            <p:spPr bwMode="auto">
              <a:xfrm flipH="1">
                <a:off x="576" y="996"/>
                <a:ext cx="432" cy="288"/>
              </a:xfrm>
              <a:prstGeom prst="ellipse">
                <a:avLst/>
              </a:prstGeom>
              <a:solidFill>
                <a:schemeClr val="bg1">
                  <a:alpha val="50195"/>
                </a:schemeClr>
              </a:solidFill>
              <a:ln w="38100">
                <a:solidFill>
                  <a:schemeClr val="tx1"/>
                </a:solidFill>
                <a:round/>
                <a:headEnd/>
                <a:tailEnd/>
              </a:ln>
            </p:spPr>
            <p:txBody>
              <a:bodyPr wrap="none" anchor="ctr"/>
              <a:lstStyle/>
              <a:p>
                <a:pPr algn="ctr"/>
                <a:r>
                  <a:rPr lang="ar-SA" b="1">
                    <a:solidFill>
                      <a:schemeClr val="tx2"/>
                    </a:solidFill>
                    <a:latin typeface="Times New Roman" pitchFamily="18" charset="0"/>
                    <a:cs typeface="Times New Roman" pitchFamily="18" charset="0"/>
                  </a:rPr>
                  <a:t>الساعات</a:t>
                </a:r>
                <a:endParaRPr lang="en-US" b="1">
                  <a:solidFill>
                    <a:schemeClr val="tx2"/>
                  </a:solidFill>
                  <a:latin typeface="Times New Roman" pitchFamily="18" charset="0"/>
                  <a:cs typeface="Times New Roman" pitchFamily="18" charset="0"/>
                </a:endParaRPr>
              </a:p>
            </p:txBody>
          </p:sp>
          <p:sp>
            <p:nvSpPr>
              <p:cNvPr id="24605" name="Oval 14"/>
              <p:cNvSpPr>
                <a:spLocks noChangeArrowheads="1"/>
              </p:cNvSpPr>
              <p:nvPr/>
            </p:nvSpPr>
            <p:spPr bwMode="auto">
              <a:xfrm flipH="1">
                <a:off x="768" y="1380"/>
                <a:ext cx="432" cy="288"/>
              </a:xfrm>
              <a:prstGeom prst="ellipse">
                <a:avLst/>
              </a:prstGeom>
              <a:solidFill>
                <a:schemeClr val="bg1">
                  <a:alpha val="50195"/>
                </a:schemeClr>
              </a:solidFill>
              <a:ln w="38100">
                <a:solidFill>
                  <a:schemeClr val="tx1"/>
                </a:solidFill>
                <a:round/>
                <a:headEnd/>
                <a:tailEnd/>
              </a:ln>
            </p:spPr>
            <p:txBody>
              <a:bodyPr wrap="none" anchor="ctr"/>
              <a:lstStyle/>
              <a:p>
                <a:pPr algn="ctr"/>
                <a:r>
                  <a:rPr lang="ar-SA" b="1">
                    <a:solidFill>
                      <a:schemeClr val="tx2"/>
                    </a:solidFill>
                    <a:latin typeface="Times New Roman" pitchFamily="18" charset="0"/>
                    <a:cs typeface="Times New Roman" pitchFamily="18" charset="0"/>
                  </a:rPr>
                  <a:t>الاسم</a:t>
                </a:r>
                <a:endParaRPr lang="en-US" b="1">
                  <a:solidFill>
                    <a:schemeClr val="tx2"/>
                  </a:solidFill>
                  <a:latin typeface="Times New Roman" pitchFamily="18" charset="0"/>
                  <a:cs typeface="Times New Roman" pitchFamily="18" charset="0"/>
                </a:endParaRPr>
              </a:p>
            </p:txBody>
          </p:sp>
          <p:sp>
            <p:nvSpPr>
              <p:cNvPr id="24606" name="Oval 15"/>
              <p:cNvSpPr>
                <a:spLocks noChangeArrowheads="1"/>
              </p:cNvSpPr>
              <p:nvPr/>
            </p:nvSpPr>
            <p:spPr bwMode="auto">
              <a:xfrm flipH="1">
                <a:off x="816" y="612"/>
                <a:ext cx="432" cy="288"/>
              </a:xfrm>
              <a:prstGeom prst="ellipse">
                <a:avLst/>
              </a:prstGeom>
              <a:solidFill>
                <a:schemeClr val="bg1">
                  <a:alpha val="50195"/>
                </a:schemeClr>
              </a:solidFill>
              <a:ln w="38100">
                <a:solidFill>
                  <a:schemeClr val="tx1"/>
                </a:solidFill>
                <a:round/>
                <a:headEnd/>
                <a:tailEnd/>
              </a:ln>
            </p:spPr>
            <p:txBody>
              <a:bodyPr wrap="none" anchor="ctr"/>
              <a:lstStyle/>
              <a:p>
                <a:pPr algn="ctr"/>
                <a:r>
                  <a:rPr lang="ar-SA" b="1" u="sng">
                    <a:solidFill>
                      <a:schemeClr val="tx2"/>
                    </a:solidFill>
                    <a:latin typeface="Times New Roman" pitchFamily="18" charset="0"/>
                    <a:cs typeface="Times New Roman" pitchFamily="18" charset="0"/>
                  </a:rPr>
                  <a:t>رقم</a:t>
                </a:r>
                <a:endParaRPr lang="en-US" b="1" u="sng">
                  <a:solidFill>
                    <a:schemeClr val="tx2"/>
                  </a:solidFill>
                  <a:latin typeface="Times New Roman" pitchFamily="18" charset="0"/>
                  <a:cs typeface="Times New Roman" pitchFamily="18" charset="0"/>
                </a:endParaRPr>
              </a:p>
            </p:txBody>
          </p:sp>
          <p:sp>
            <p:nvSpPr>
              <p:cNvPr id="24607" name="Line 16"/>
              <p:cNvSpPr>
                <a:spLocks noChangeShapeType="1"/>
              </p:cNvSpPr>
              <p:nvPr/>
            </p:nvSpPr>
            <p:spPr bwMode="auto">
              <a:xfrm>
                <a:off x="1248" y="804"/>
                <a:ext cx="336" cy="192"/>
              </a:xfrm>
              <a:prstGeom prst="line">
                <a:avLst/>
              </a:prstGeom>
              <a:noFill/>
              <a:ln w="38100">
                <a:solidFill>
                  <a:schemeClr val="tx1"/>
                </a:solidFill>
                <a:round/>
                <a:headEnd/>
                <a:tailEnd/>
              </a:ln>
            </p:spPr>
            <p:txBody>
              <a:bodyPr wrap="none" anchor="ctr"/>
              <a:lstStyle/>
              <a:p>
                <a:endParaRPr lang="en-US"/>
              </a:p>
            </p:txBody>
          </p:sp>
          <p:sp>
            <p:nvSpPr>
              <p:cNvPr id="24608" name="Line 17"/>
              <p:cNvSpPr>
                <a:spLocks noChangeShapeType="1"/>
              </p:cNvSpPr>
              <p:nvPr/>
            </p:nvSpPr>
            <p:spPr bwMode="auto">
              <a:xfrm>
                <a:off x="1008" y="1140"/>
                <a:ext cx="432" cy="0"/>
              </a:xfrm>
              <a:prstGeom prst="line">
                <a:avLst/>
              </a:prstGeom>
              <a:noFill/>
              <a:ln w="38100">
                <a:solidFill>
                  <a:schemeClr val="tx1"/>
                </a:solidFill>
                <a:round/>
                <a:headEnd/>
                <a:tailEnd/>
              </a:ln>
            </p:spPr>
            <p:txBody>
              <a:bodyPr wrap="none" anchor="ctr"/>
              <a:lstStyle/>
              <a:p>
                <a:endParaRPr lang="en-US"/>
              </a:p>
            </p:txBody>
          </p:sp>
          <p:sp>
            <p:nvSpPr>
              <p:cNvPr id="24609" name="Line 18"/>
              <p:cNvSpPr>
                <a:spLocks noChangeShapeType="1"/>
              </p:cNvSpPr>
              <p:nvPr/>
            </p:nvSpPr>
            <p:spPr bwMode="auto">
              <a:xfrm flipV="1">
                <a:off x="1200" y="1332"/>
                <a:ext cx="384" cy="192"/>
              </a:xfrm>
              <a:prstGeom prst="line">
                <a:avLst/>
              </a:prstGeom>
              <a:noFill/>
              <a:ln w="38100">
                <a:solidFill>
                  <a:schemeClr val="tx1"/>
                </a:solidFill>
                <a:round/>
                <a:headEnd/>
                <a:tailEnd/>
              </a:ln>
            </p:spPr>
            <p:txBody>
              <a:bodyPr wrap="none" anchor="ctr"/>
              <a:lstStyle/>
              <a:p>
                <a:endParaRPr lang="en-US"/>
              </a:p>
            </p:txBody>
          </p:sp>
        </p:grpSp>
        <p:grpSp>
          <p:nvGrpSpPr>
            <p:cNvPr id="4" name="Group 40"/>
            <p:cNvGrpSpPr>
              <a:grpSpLocks/>
            </p:cNvGrpSpPr>
            <p:nvPr/>
          </p:nvGrpSpPr>
          <p:grpSpPr bwMode="auto">
            <a:xfrm>
              <a:off x="6438900" y="1238250"/>
              <a:ext cx="1676400" cy="1676400"/>
              <a:chOff x="3984" y="612"/>
              <a:chExt cx="1056" cy="1056"/>
            </a:xfrm>
          </p:grpSpPr>
          <p:sp>
            <p:nvSpPr>
              <p:cNvPr id="24598" name="Oval 10"/>
              <p:cNvSpPr>
                <a:spLocks noChangeArrowheads="1"/>
              </p:cNvSpPr>
              <p:nvPr/>
            </p:nvSpPr>
            <p:spPr bwMode="auto">
              <a:xfrm>
                <a:off x="4608" y="996"/>
                <a:ext cx="432" cy="288"/>
              </a:xfrm>
              <a:prstGeom prst="ellipse">
                <a:avLst/>
              </a:prstGeom>
              <a:solidFill>
                <a:schemeClr val="bg1">
                  <a:alpha val="50195"/>
                </a:schemeClr>
              </a:solidFill>
              <a:ln w="38100">
                <a:solidFill>
                  <a:schemeClr val="tx1"/>
                </a:solidFill>
                <a:round/>
                <a:headEnd/>
                <a:tailEnd/>
              </a:ln>
            </p:spPr>
            <p:txBody>
              <a:bodyPr wrap="none" anchor="ctr"/>
              <a:lstStyle/>
              <a:p>
                <a:pPr algn="ctr"/>
                <a:r>
                  <a:rPr lang="ar-SA" b="1" u="sng">
                    <a:solidFill>
                      <a:schemeClr val="tx2"/>
                    </a:solidFill>
                    <a:latin typeface="Times New Roman" pitchFamily="18" charset="0"/>
                    <a:cs typeface="Times New Roman" pitchFamily="18" charset="0"/>
                  </a:rPr>
                  <a:t>رقم</a:t>
                </a:r>
                <a:endParaRPr lang="en-US" b="1" u="sng">
                  <a:solidFill>
                    <a:schemeClr val="tx2"/>
                  </a:solidFill>
                  <a:latin typeface="Times New Roman" pitchFamily="18" charset="0"/>
                  <a:cs typeface="Times New Roman" pitchFamily="18" charset="0"/>
                </a:endParaRPr>
              </a:p>
            </p:txBody>
          </p:sp>
          <p:sp>
            <p:nvSpPr>
              <p:cNvPr id="24599" name="Oval 11"/>
              <p:cNvSpPr>
                <a:spLocks noChangeArrowheads="1"/>
              </p:cNvSpPr>
              <p:nvPr/>
            </p:nvSpPr>
            <p:spPr bwMode="auto">
              <a:xfrm>
                <a:off x="4416" y="1380"/>
                <a:ext cx="432" cy="288"/>
              </a:xfrm>
              <a:prstGeom prst="ellipse">
                <a:avLst/>
              </a:prstGeom>
              <a:solidFill>
                <a:schemeClr val="bg1">
                  <a:alpha val="50195"/>
                </a:schemeClr>
              </a:solidFill>
              <a:ln w="38100">
                <a:solidFill>
                  <a:schemeClr val="tx1"/>
                </a:solidFill>
                <a:round/>
                <a:headEnd/>
                <a:tailEnd/>
              </a:ln>
            </p:spPr>
            <p:txBody>
              <a:bodyPr wrap="none" anchor="ctr"/>
              <a:lstStyle/>
              <a:p>
                <a:pPr algn="ctr"/>
                <a:r>
                  <a:rPr lang="ar-SA" b="1">
                    <a:solidFill>
                      <a:schemeClr val="tx2"/>
                    </a:solidFill>
                    <a:latin typeface="Times New Roman" pitchFamily="18" charset="0"/>
                    <a:cs typeface="Times New Roman" pitchFamily="18" charset="0"/>
                  </a:rPr>
                  <a:t>الاسم</a:t>
                </a:r>
                <a:endParaRPr lang="en-US" b="1">
                  <a:solidFill>
                    <a:schemeClr val="tx2"/>
                  </a:solidFill>
                  <a:latin typeface="Times New Roman" pitchFamily="18" charset="0"/>
                  <a:cs typeface="Times New Roman" pitchFamily="18" charset="0"/>
                </a:endParaRPr>
              </a:p>
            </p:txBody>
          </p:sp>
          <p:sp>
            <p:nvSpPr>
              <p:cNvPr id="24600" name="Oval 12"/>
              <p:cNvSpPr>
                <a:spLocks noChangeArrowheads="1"/>
              </p:cNvSpPr>
              <p:nvPr/>
            </p:nvSpPr>
            <p:spPr bwMode="auto">
              <a:xfrm>
                <a:off x="4368" y="612"/>
                <a:ext cx="432" cy="288"/>
              </a:xfrm>
              <a:prstGeom prst="ellipse">
                <a:avLst/>
              </a:prstGeom>
              <a:solidFill>
                <a:schemeClr val="bg1">
                  <a:alpha val="50195"/>
                </a:schemeClr>
              </a:solidFill>
              <a:ln w="38100">
                <a:solidFill>
                  <a:schemeClr val="tx1"/>
                </a:solidFill>
                <a:round/>
                <a:headEnd/>
                <a:tailEnd/>
              </a:ln>
            </p:spPr>
            <p:txBody>
              <a:bodyPr wrap="none" anchor="ctr"/>
              <a:lstStyle/>
              <a:p>
                <a:pPr algn="ctr"/>
                <a:r>
                  <a:rPr lang="ar-SA" b="1">
                    <a:solidFill>
                      <a:schemeClr val="tx2"/>
                    </a:solidFill>
                    <a:latin typeface="Times New Roman" pitchFamily="18" charset="0"/>
                    <a:cs typeface="Times New Roman" pitchFamily="18" charset="0"/>
                  </a:rPr>
                  <a:t>العنوان</a:t>
                </a:r>
                <a:endParaRPr lang="en-US" b="1">
                  <a:solidFill>
                    <a:schemeClr val="tx2"/>
                  </a:solidFill>
                  <a:latin typeface="Times New Roman" pitchFamily="18" charset="0"/>
                  <a:cs typeface="Times New Roman" pitchFamily="18" charset="0"/>
                </a:endParaRPr>
              </a:p>
            </p:txBody>
          </p:sp>
          <p:sp>
            <p:nvSpPr>
              <p:cNvPr id="24601" name="Line 19"/>
              <p:cNvSpPr>
                <a:spLocks noChangeShapeType="1"/>
              </p:cNvSpPr>
              <p:nvPr/>
            </p:nvSpPr>
            <p:spPr bwMode="auto">
              <a:xfrm flipH="1">
                <a:off x="4128" y="1140"/>
                <a:ext cx="480" cy="0"/>
              </a:xfrm>
              <a:prstGeom prst="line">
                <a:avLst/>
              </a:prstGeom>
              <a:noFill/>
              <a:ln w="38100">
                <a:solidFill>
                  <a:schemeClr val="tx1"/>
                </a:solidFill>
                <a:round/>
                <a:headEnd/>
                <a:tailEnd/>
              </a:ln>
            </p:spPr>
            <p:txBody>
              <a:bodyPr wrap="none" anchor="ctr"/>
              <a:lstStyle/>
              <a:p>
                <a:endParaRPr lang="en-US"/>
              </a:p>
            </p:txBody>
          </p:sp>
          <p:sp>
            <p:nvSpPr>
              <p:cNvPr id="24602" name="Line 20"/>
              <p:cNvSpPr>
                <a:spLocks noChangeShapeType="1"/>
              </p:cNvSpPr>
              <p:nvPr/>
            </p:nvSpPr>
            <p:spPr bwMode="auto">
              <a:xfrm flipH="1">
                <a:off x="3984" y="756"/>
                <a:ext cx="384" cy="240"/>
              </a:xfrm>
              <a:prstGeom prst="line">
                <a:avLst/>
              </a:prstGeom>
              <a:noFill/>
              <a:ln w="38100">
                <a:solidFill>
                  <a:schemeClr val="tx1"/>
                </a:solidFill>
                <a:round/>
                <a:headEnd/>
                <a:tailEnd/>
              </a:ln>
            </p:spPr>
            <p:txBody>
              <a:bodyPr wrap="none" anchor="ctr"/>
              <a:lstStyle/>
              <a:p>
                <a:endParaRPr lang="en-US"/>
              </a:p>
            </p:txBody>
          </p:sp>
          <p:sp>
            <p:nvSpPr>
              <p:cNvPr id="24603" name="Line 21"/>
              <p:cNvSpPr>
                <a:spLocks noChangeShapeType="1"/>
              </p:cNvSpPr>
              <p:nvPr/>
            </p:nvSpPr>
            <p:spPr bwMode="auto">
              <a:xfrm flipH="1" flipV="1">
                <a:off x="3984" y="1332"/>
                <a:ext cx="432" cy="192"/>
              </a:xfrm>
              <a:prstGeom prst="line">
                <a:avLst/>
              </a:prstGeom>
              <a:noFill/>
              <a:ln w="38100">
                <a:solidFill>
                  <a:schemeClr val="tx1"/>
                </a:solidFill>
                <a:round/>
                <a:headEnd/>
                <a:tailEnd/>
              </a:ln>
            </p:spPr>
            <p:txBody>
              <a:bodyPr wrap="none" anchor="ctr"/>
              <a:lstStyle/>
              <a:p>
                <a:endParaRPr lang="en-US"/>
              </a:p>
            </p:txBody>
          </p:sp>
        </p:grpSp>
        <p:grpSp>
          <p:nvGrpSpPr>
            <p:cNvPr id="5" name="Group 41"/>
            <p:cNvGrpSpPr>
              <a:grpSpLocks/>
            </p:cNvGrpSpPr>
            <p:nvPr/>
          </p:nvGrpSpPr>
          <p:grpSpPr bwMode="auto">
            <a:xfrm>
              <a:off x="3390900" y="1085850"/>
              <a:ext cx="2286000" cy="2057400"/>
              <a:chOff x="2064" y="516"/>
              <a:chExt cx="1440" cy="1296"/>
            </a:xfrm>
          </p:grpSpPr>
          <p:sp>
            <p:nvSpPr>
              <p:cNvPr id="24587" name="AutoShape 5"/>
              <p:cNvSpPr>
                <a:spLocks noChangeArrowheads="1"/>
              </p:cNvSpPr>
              <p:nvPr/>
            </p:nvSpPr>
            <p:spPr bwMode="auto">
              <a:xfrm>
                <a:off x="2304" y="996"/>
                <a:ext cx="960" cy="384"/>
              </a:xfrm>
              <a:prstGeom prst="flowChartDecision">
                <a:avLst/>
              </a:prstGeom>
              <a:solidFill>
                <a:schemeClr val="bg1">
                  <a:alpha val="50195"/>
                </a:schemeClr>
              </a:solidFill>
              <a:ln w="38100">
                <a:solidFill>
                  <a:schemeClr val="tx1"/>
                </a:solidFill>
                <a:miter lim="800000"/>
                <a:headEnd/>
                <a:tailEnd/>
              </a:ln>
            </p:spPr>
            <p:txBody>
              <a:bodyPr wrap="none" anchor="ctr"/>
              <a:lstStyle/>
              <a:p>
                <a:pPr algn="ctr" rtl="1"/>
                <a:r>
                  <a:rPr lang="ar-SA" b="1">
                    <a:solidFill>
                      <a:schemeClr val="tx2"/>
                    </a:solidFill>
                    <a:latin typeface="Times New Roman" pitchFamily="18" charset="0"/>
                    <a:cs typeface="Times New Roman" pitchFamily="18" charset="0"/>
                  </a:rPr>
                  <a:t>يسجل</a:t>
                </a:r>
                <a:endParaRPr lang="en-US" b="1">
                  <a:solidFill>
                    <a:schemeClr val="tx2"/>
                  </a:solidFill>
                  <a:latin typeface="Times New Roman" pitchFamily="18" charset="0"/>
                  <a:cs typeface="Times New Roman" pitchFamily="18" charset="0"/>
                </a:endParaRPr>
              </a:p>
            </p:txBody>
          </p:sp>
          <p:sp>
            <p:nvSpPr>
              <p:cNvPr id="24588" name="Line 8"/>
              <p:cNvSpPr>
                <a:spLocks noChangeShapeType="1"/>
              </p:cNvSpPr>
              <p:nvPr/>
            </p:nvSpPr>
            <p:spPr bwMode="auto">
              <a:xfrm flipH="1">
                <a:off x="2064" y="1188"/>
                <a:ext cx="240" cy="0"/>
              </a:xfrm>
              <a:prstGeom prst="line">
                <a:avLst/>
              </a:prstGeom>
              <a:noFill/>
              <a:ln w="38100">
                <a:solidFill>
                  <a:schemeClr val="tx1"/>
                </a:solidFill>
                <a:round/>
                <a:headEnd/>
                <a:tailEnd/>
              </a:ln>
            </p:spPr>
            <p:txBody>
              <a:bodyPr wrap="none" anchor="ctr"/>
              <a:lstStyle/>
              <a:p>
                <a:endParaRPr lang="en-US"/>
              </a:p>
            </p:txBody>
          </p:sp>
          <p:sp>
            <p:nvSpPr>
              <p:cNvPr id="24589" name="Line 9"/>
              <p:cNvSpPr>
                <a:spLocks noChangeShapeType="1"/>
              </p:cNvSpPr>
              <p:nvPr/>
            </p:nvSpPr>
            <p:spPr bwMode="auto">
              <a:xfrm>
                <a:off x="3264" y="1188"/>
                <a:ext cx="240" cy="0"/>
              </a:xfrm>
              <a:prstGeom prst="line">
                <a:avLst/>
              </a:prstGeom>
              <a:noFill/>
              <a:ln w="38100">
                <a:solidFill>
                  <a:schemeClr val="tx1"/>
                </a:solidFill>
                <a:round/>
                <a:headEnd/>
                <a:tailEnd/>
              </a:ln>
            </p:spPr>
            <p:txBody>
              <a:bodyPr wrap="none" anchor="ctr"/>
              <a:lstStyle/>
              <a:p>
                <a:endParaRPr lang="en-US"/>
              </a:p>
            </p:txBody>
          </p:sp>
          <p:sp>
            <p:nvSpPr>
              <p:cNvPr id="24590" name="Text Box 22"/>
              <p:cNvSpPr txBox="1">
                <a:spLocks noChangeArrowheads="1"/>
              </p:cNvSpPr>
              <p:nvPr/>
            </p:nvSpPr>
            <p:spPr bwMode="auto">
              <a:xfrm>
                <a:off x="3264" y="996"/>
                <a:ext cx="236" cy="231"/>
              </a:xfrm>
              <a:prstGeom prst="rect">
                <a:avLst/>
              </a:prstGeom>
              <a:noFill/>
              <a:ln w="38100">
                <a:noFill/>
                <a:miter lim="800000"/>
                <a:headEnd/>
                <a:tailEnd/>
              </a:ln>
            </p:spPr>
            <p:txBody>
              <a:bodyPr wrap="none">
                <a:spAutoFit/>
              </a:bodyPr>
              <a:lstStyle/>
              <a:p>
                <a:pPr algn="ctr"/>
                <a:r>
                  <a:rPr lang="en-US" b="1">
                    <a:solidFill>
                      <a:schemeClr val="tx2"/>
                    </a:solidFill>
                    <a:latin typeface="Times New Roman" pitchFamily="18" charset="0"/>
                    <a:cs typeface="Times New Roman" pitchFamily="18" charset="0"/>
                  </a:rPr>
                  <a:t>m</a:t>
                </a:r>
              </a:p>
            </p:txBody>
          </p:sp>
          <p:sp>
            <p:nvSpPr>
              <p:cNvPr id="24591" name="Text Box 23"/>
              <p:cNvSpPr txBox="1">
                <a:spLocks noChangeArrowheads="1"/>
              </p:cNvSpPr>
              <p:nvPr/>
            </p:nvSpPr>
            <p:spPr bwMode="auto">
              <a:xfrm>
                <a:off x="2084" y="996"/>
                <a:ext cx="196" cy="231"/>
              </a:xfrm>
              <a:prstGeom prst="rect">
                <a:avLst/>
              </a:prstGeom>
              <a:noFill/>
              <a:ln w="38100">
                <a:noFill/>
                <a:miter lim="800000"/>
                <a:headEnd/>
                <a:tailEnd/>
              </a:ln>
            </p:spPr>
            <p:txBody>
              <a:bodyPr wrap="none">
                <a:spAutoFit/>
              </a:bodyPr>
              <a:lstStyle/>
              <a:p>
                <a:pPr algn="ctr"/>
                <a:r>
                  <a:rPr lang="en-US" b="1">
                    <a:solidFill>
                      <a:schemeClr val="tx2"/>
                    </a:solidFill>
                    <a:latin typeface="Times New Roman" pitchFamily="18" charset="0"/>
                    <a:cs typeface="Times New Roman" pitchFamily="18" charset="0"/>
                  </a:rPr>
                  <a:t>n</a:t>
                </a:r>
              </a:p>
            </p:txBody>
          </p:sp>
          <p:sp>
            <p:nvSpPr>
              <p:cNvPr id="24592" name="Oval 24"/>
              <p:cNvSpPr>
                <a:spLocks noChangeArrowheads="1"/>
              </p:cNvSpPr>
              <p:nvPr/>
            </p:nvSpPr>
            <p:spPr bwMode="auto">
              <a:xfrm flipH="1">
                <a:off x="2784" y="516"/>
                <a:ext cx="432" cy="288"/>
              </a:xfrm>
              <a:prstGeom prst="ellipse">
                <a:avLst/>
              </a:prstGeom>
              <a:solidFill>
                <a:schemeClr val="bg1">
                  <a:alpha val="50195"/>
                </a:schemeClr>
              </a:solidFill>
              <a:ln w="38100">
                <a:solidFill>
                  <a:schemeClr val="tx1"/>
                </a:solidFill>
                <a:round/>
                <a:headEnd/>
                <a:tailEnd/>
              </a:ln>
            </p:spPr>
            <p:txBody>
              <a:bodyPr wrap="none" anchor="ctr"/>
              <a:lstStyle/>
              <a:p>
                <a:pPr algn="ctr"/>
                <a:r>
                  <a:rPr lang="ar-SA" b="1">
                    <a:solidFill>
                      <a:schemeClr val="tx2"/>
                    </a:solidFill>
                    <a:latin typeface="Times New Roman" pitchFamily="18" charset="0"/>
                    <a:cs typeface="Times New Roman" pitchFamily="18" charset="0"/>
                  </a:rPr>
                  <a:t>العام</a:t>
                </a:r>
                <a:endParaRPr lang="en-US" b="1">
                  <a:solidFill>
                    <a:schemeClr val="tx2"/>
                  </a:solidFill>
                  <a:latin typeface="Times New Roman" pitchFamily="18" charset="0"/>
                  <a:cs typeface="Times New Roman" pitchFamily="18" charset="0"/>
                </a:endParaRPr>
              </a:p>
            </p:txBody>
          </p:sp>
          <p:sp>
            <p:nvSpPr>
              <p:cNvPr id="24593" name="Oval 25"/>
              <p:cNvSpPr>
                <a:spLocks noChangeArrowheads="1"/>
              </p:cNvSpPr>
              <p:nvPr/>
            </p:nvSpPr>
            <p:spPr bwMode="auto">
              <a:xfrm flipH="1">
                <a:off x="2256" y="1524"/>
                <a:ext cx="432" cy="288"/>
              </a:xfrm>
              <a:prstGeom prst="ellipse">
                <a:avLst/>
              </a:prstGeom>
              <a:solidFill>
                <a:schemeClr val="bg1">
                  <a:alpha val="50195"/>
                </a:schemeClr>
              </a:solidFill>
              <a:ln w="38100">
                <a:solidFill>
                  <a:schemeClr val="tx1"/>
                </a:solidFill>
                <a:round/>
                <a:headEnd/>
                <a:tailEnd/>
              </a:ln>
            </p:spPr>
            <p:txBody>
              <a:bodyPr wrap="none" anchor="ctr"/>
              <a:lstStyle/>
              <a:p>
                <a:pPr algn="ctr"/>
                <a:r>
                  <a:rPr lang="ar-SA" b="1">
                    <a:solidFill>
                      <a:schemeClr val="tx2"/>
                    </a:solidFill>
                    <a:latin typeface="Times New Roman" pitchFamily="18" charset="0"/>
                    <a:cs typeface="Times New Roman" pitchFamily="18" charset="0"/>
                  </a:rPr>
                  <a:t>الشعبة</a:t>
                </a:r>
                <a:endParaRPr lang="en-US" b="1">
                  <a:solidFill>
                    <a:schemeClr val="tx2"/>
                  </a:solidFill>
                  <a:latin typeface="Times New Roman" pitchFamily="18" charset="0"/>
                  <a:cs typeface="Times New Roman" pitchFamily="18" charset="0"/>
                </a:endParaRPr>
              </a:p>
            </p:txBody>
          </p:sp>
          <p:sp>
            <p:nvSpPr>
              <p:cNvPr id="24594" name="Line 26"/>
              <p:cNvSpPr>
                <a:spLocks noChangeShapeType="1"/>
              </p:cNvSpPr>
              <p:nvPr/>
            </p:nvSpPr>
            <p:spPr bwMode="auto">
              <a:xfrm flipV="1">
                <a:off x="2448" y="1284"/>
                <a:ext cx="96" cy="240"/>
              </a:xfrm>
              <a:prstGeom prst="line">
                <a:avLst/>
              </a:prstGeom>
              <a:noFill/>
              <a:ln w="38100">
                <a:solidFill>
                  <a:schemeClr val="tx1"/>
                </a:solidFill>
                <a:round/>
                <a:headEnd/>
                <a:tailEnd/>
              </a:ln>
            </p:spPr>
            <p:txBody>
              <a:bodyPr wrap="none" anchor="ctr"/>
              <a:lstStyle/>
              <a:p>
                <a:endParaRPr lang="en-US"/>
              </a:p>
            </p:txBody>
          </p:sp>
          <p:sp>
            <p:nvSpPr>
              <p:cNvPr id="24595" name="Line 27"/>
              <p:cNvSpPr>
                <a:spLocks noChangeShapeType="1"/>
              </p:cNvSpPr>
              <p:nvPr/>
            </p:nvSpPr>
            <p:spPr bwMode="auto">
              <a:xfrm flipH="1">
                <a:off x="2928" y="804"/>
                <a:ext cx="108" cy="240"/>
              </a:xfrm>
              <a:prstGeom prst="line">
                <a:avLst/>
              </a:prstGeom>
              <a:noFill/>
              <a:ln w="38100">
                <a:solidFill>
                  <a:schemeClr val="tx1"/>
                </a:solidFill>
                <a:round/>
                <a:headEnd/>
                <a:tailEnd/>
              </a:ln>
            </p:spPr>
            <p:txBody>
              <a:bodyPr wrap="none" anchor="ctr"/>
              <a:lstStyle/>
              <a:p>
                <a:endParaRPr lang="en-US"/>
              </a:p>
            </p:txBody>
          </p:sp>
          <p:sp>
            <p:nvSpPr>
              <p:cNvPr id="24596" name="Oval 37"/>
              <p:cNvSpPr>
                <a:spLocks noChangeArrowheads="1"/>
              </p:cNvSpPr>
              <p:nvPr/>
            </p:nvSpPr>
            <p:spPr bwMode="auto">
              <a:xfrm flipH="1">
                <a:off x="2964" y="1524"/>
                <a:ext cx="432" cy="288"/>
              </a:xfrm>
              <a:prstGeom prst="ellipse">
                <a:avLst/>
              </a:prstGeom>
              <a:solidFill>
                <a:schemeClr val="bg1">
                  <a:alpha val="50195"/>
                </a:schemeClr>
              </a:solidFill>
              <a:ln w="38100">
                <a:solidFill>
                  <a:schemeClr val="tx1"/>
                </a:solidFill>
                <a:round/>
                <a:headEnd/>
                <a:tailEnd/>
              </a:ln>
            </p:spPr>
            <p:txBody>
              <a:bodyPr wrap="none" anchor="ctr"/>
              <a:lstStyle/>
              <a:p>
                <a:pPr algn="ctr"/>
                <a:r>
                  <a:rPr lang="ar-SA" b="1">
                    <a:solidFill>
                      <a:schemeClr val="tx2"/>
                    </a:solidFill>
                    <a:latin typeface="Times New Roman" pitchFamily="18" charset="0"/>
                    <a:cs typeface="Times New Roman" pitchFamily="18" charset="0"/>
                  </a:rPr>
                  <a:t>الفصل</a:t>
                </a:r>
                <a:endParaRPr lang="en-US" b="1">
                  <a:solidFill>
                    <a:schemeClr val="tx2"/>
                  </a:solidFill>
                  <a:latin typeface="Times New Roman" pitchFamily="18" charset="0"/>
                  <a:cs typeface="Times New Roman" pitchFamily="18" charset="0"/>
                </a:endParaRPr>
              </a:p>
            </p:txBody>
          </p:sp>
          <p:sp>
            <p:nvSpPr>
              <p:cNvPr id="24597" name="Line 38"/>
              <p:cNvSpPr>
                <a:spLocks noChangeShapeType="1"/>
              </p:cNvSpPr>
              <p:nvPr/>
            </p:nvSpPr>
            <p:spPr bwMode="auto">
              <a:xfrm flipH="1" flipV="1">
                <a:off x="3036" y="1296"/>
                <a:ext cx="156" cy="240"/>
              </a:xfrm>
              <a:prstGeom prst="line">
                <a:avLst/>
              </a:prstGeom>
              <a:noFill/>
              <a:ln w="38100">
                <a:solidFill>
                  <a:schemeClr val="tx1"/>
                </a:solidFill>
                <a:round/>
                <a:headEnd/>
                <a:tailEnd/>
              </a:ln>
            </p:spPr>
            <p:txBody>
              <a:bodyPr wrap="none" anchor="ctr"/>
              <a:lstStyle/>
              <a:p>
                <a:endParaRPr lang="en-US"/>
              </a:p>
            </p:txBody>
          </p:sp>
        </p:grpSp>
      </p:gr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10"/>
          </p:nvPr>
        </p:nvSpPr>
        <p:spPr/>
        <p:txBody>
          <a:bodyPr/>
          <a:lstStyle/>
          <a:p>
            <a:pPr>
              <a:defRPr/>
            </a:pPr>
            <a:fld id="{6688E224-B586-4B94-945A-1C330E9044AE}" type="slidenum">
              <a:rPr lang="en-US"/>
              <a:pPr>
                <a:defRPr/>
              </a:pPr>
              <a:t>34</a:t>
            </a:fld>
            <a:endParaRPr lang="en-US"/>
          </a:p>
        </p:txBody>
      </p:sp>
      <p:sp>
        <p:nvSpPr>
          <p:cNvPr id="156674" name="Rectangle 2"/>
          <p:cNvSpPr>
            <a:spLocks noGrp="1" noChangeArrowheads="1"/>
          </p:cNvSpPr>
          <p:nvPr>
            <p:ph type="title"/>
          </p:nvPr>
        </p:nvSpPr>
        <p:spPr>
          <a:xfrm>
            <a:off x="685800" y="514350"/>
            <a:ext cx="7772400" cy="476250"/>
          </a:xfrm>
        </p:spPr>
        <p:txBody>
          <a:bodyPr/>
          <a:lstStyle/>
          <a:p>
            <a:pPr rtl="1" eaLnBrk="1" hangingPunct="1">
              <a:defRPr/>
            </a:pPr>
            <a:r>
              <a:rPr lang="ar-SA" sz="4000" b="1" dirty="0" smtClean="0"/>
              <a:t>مثال رقم 3</a:t>
            </a:r>
            <a:endParaRPr lang="en-US" sz="4000" b="1" dirty="0" smtClean="0"/>
          </a:p>
        </p:txBody>
      </p:sp>
      <p:sp>
        <p:nvSpPr>
          <p:cNvPr id="156675" name="Rectangle 3"/>
          <p:cNvSpPr>
            <a:spLocks noGrp="1" noChangeArrowheads="1"/>
          </p:cNvSpPr>
          <p:nvPr>
            <p:ph type="body" idx="1"/>
          </p:nvPr>
        </p:nvSpPr>
        <p:spPr>
          <a:xfrm>
            <a:off x="0" y="1119193"/>
            <a:ext cx="8801100" cy="5257800"/>
          </a:xfrm>
        </p:spPr>
        <p:txBody>
          <a:bodyPr/>
          <a:lstStyle/>
          <a:p>
            <a:pPr algn="r" rtl="1" eaLnBrk="1" hangingPunct="1">
              <a:lnSpc>
                <a:spcPct val="90000"/>
              </a:lnSpc>
              <a:buFont typeface="Wingdings" pitchFamily="2" charset="2"/>
              <a:buNone/>
              <a:defRPr/>
            </a:pPr>
            <a:endParaRPr lang="ar-SA" sz="2000" b="1" dirty="0" smtClean="0"/>
          </a:p>
          <a:p>
            <a:pPr algn="just" rtl="1" eaLnBrk="1" hangingPunct="1">
              <a:lnSpc>
                <a:spcPct val="90000"/>
              </a:lnSpc>
              <a:buFont typeface="Wingdings" pitchFamily="2" charset="2"/>
              <a:buNone/>
              <a:defRPr/>
            </a:pPr>
            <a:r>
              <a:rPr lang="ar-SA" sz="2200" dirty="0" smtClean="0"/>
              <a:t>مركز صيانة أجهزة كهربية يقوم باستقبال </a:t>
            </a:r>
            <a:r>
              <a:rPr lang="ar-SA" sz="2200" dirty="0" err="1" smtClean="0"/>
              <a:t>اجهزة</a:t>
            </a:r>
            <a:r>
              <a:rPr lang="ar-SA" sz="2200" dirty="0" smtClean="0"/>
              <a:t> العملاء وتسجيلها في سجل الإصلاحات. ثم يقوم بتحديد الفني الذي بقوم </a:t>
            </a:r>
            <a:r>
              <a:rPr lang="ar-SA" sz="2200" dirty="0" err="1" smtClean="0"/>
              <a:t>باصلاح</a:t>
            </a:r>
            <a:r>
              <a:rPr lang="ar-SA" sz="2200" dirty="0" smtClean="0"/>
              <a:t> الجهاز وتسجيل قطع الغيار المطلوبة للجهاز والتي طلبها الفني من المخازن. فإذا كانت بيانات الجهاز هي رقمه المسلسل </a:t>
            </a:r>
            <a:r>
              <a:rPr lang="ar-SA" sz="2200" dirty="0" err="1" smtClean="0"/>
              <a:t>و</a:t>
            </a:r>
            <a:r>
              <a:rPr lang="ar-SA" sz="2200" dirty="0" smtClean="0"/>
              <a:t> اسم الصنف وبيانات العملاء هي رقمه واسمه ورقم الهاتف. والبيانات الخاصة بالفني هي رقمه واسمه وتخصصه وبيانات قطع الغيار هي رقم القطعة </a:t>
            </a:r>
            <a:r>
              <a:rPr lang="ar-SA" sz="2200" dirty="0" err="1" smtClean="0"/>
              <a:t>و</a:t>
            </a:r>
            <a:r>
              <a:rPr lang="ar-SA" sz="2200" dirty="0" smtClean="0"/>
              <a:t> سعرها ويتم تسجيل تاريخ دخول الجهاز لمركز الصيانة في سجل الإصلاحات </a:t>
            </a:r>
            <a:r>
              <a:rPr lang="ar-SA" sz="2200" dirty="0" err="1" smtClean="0"/>
              <a:t>و</a:t>
            </a:r>
            <a:r>
              <a:rPr lang="ar-SA" sz="2200" dirty="0" smtClean="0"/>
              <a:t> يتم تسجيل عدد قطع الغيار في سجل احتياجات الأجهزة.</a:t>
            </a:r>
          </a:p>
          <a:p>
            <a:pPr algn="just" rtl="1" eaLnBrk="1" hangingPunct="1">
              <a:lnSpc>
                <a:spcPct val="90000"/>
              </a:lnSpc>
              <a:buFont typeface="Wingdings" pitchFamily="2" charset="2"/>
              <a:buNone/>
              <a:defRPr/>
            </a:pPr>
            <a:r>
              <a:rPr lang="ar-SA" sz="2200" dirty="0" smtClean="0"/>
              <a:t>	اقترح نموذج بيانات لتمثيل بيانات مركز الصيانة. </a:t>
            </a:r>
          </a:p>
          <a:p>
            <a:pPr algn="ctr" rtl="1" eaLnBrk="1" hangingPunct="1">
              <a:lnSpc>
                <a:spcPct val="90000"/>
              </a:lnSpc>
              <a:buFont typeface="Wingdings" pitchFamily="2" charset="2"/>
              <a:buNone/>
              <a:defRPr/>
            </a:pPr>
            <a:r>
              <a:rPr lang="ar-SA" b="1" u="sng" dirty="0" smtClean="0"/>
              <a:t>الحل</a:t>
            </a:r>
          </a:p>
          <a:p>
            <a:pPr algn="r" rtl="1" eaLnBrk="1" hangingPunct="1">
              <a:lnSpc>
                <a:spcPct val="90000"/>
              </a:lnSpc>
              <a:buFont typeface="Wingdings" pitchFamily="2" charset="2"/>
              <a:buNone/>
              <a:defRPr/>
            </a:pPr>
            <a:r>
              <a:rPr lang="ar-SA" sz="2000" u="sng" dirty="0" smtClean="0">
                <a:solidFill>
                  <a:schemeClr val="bg1"/>
                </a:solidFill>
              </a:rPr>
              <a:t> 	</a:t>
            </a:r>
            <a:r>
              <a:rPr lang="ar-SA" sz="2000" u="sng" dirty="0" smtClean="0"/>
              <a:t>تحديد الكيانات:</a:t>
            </a:r>
          </a:p>
          <a:p>
            <a:pPr algn="r" rtl="1" eaLnBrk="1" hangingPunct="1">
              <a:lnSpc>
                <a:spcPct val="90000"/>
              </a:lnSpc>
              <a:buFont typeface="Wingdings" pitchFamily="2" charset="2"/>
              <a:buNone/>
              <a:defRPr/>
            </a:pPr>
            <a:r>
              <a:rPr lang="ar-SA" sz="2000" dirty="0" smtClean="0"/>
              <a:t>		العميل (اسم العميل – </a:t>
            </a:r>
            <a:r>
              <a:rPr lang="ar-SA" sz="2000" u="sng" dirty="0" smtClean="0"/>
              <a:t>رقم العميل</a:t>
            </a:r>
            <a:r>
              <a:rPr lang="ar-SA" sz="2000" dirty="0" smtClean="0"/>
              <a:t> – الهاتف)     -  الجهاز (</a:t>
            </a:r>
            <a:r>
              <a:rPr lang="ar-SA" sz="2000" u="sng" dirty="0" smtClean="0"/>
              <a:t>رقم الجهاز</a:t>
            </a:r>
            <a:r>
              <a:rPr lang="ar-SA" sz="2000" dirty="0" smtClean="0"/>
              <a:t> – اسم الصنف)</a:t>
            </a:r>
          </a:p>
          <a:p>
            <a:pPr algn="r" rtl="1" eaLnBrk="1" hangingPunct="1">
              <a:lnSpc>
                <a:spcPct val="90000"/>
              </a:lnSpc>
              <a:buFont typeface="Wingdings" pitchFamily="2" charset="2"/>
              <a:buNone/>
              <a:defRPr/>
            </a:pPr>
            <a:r>
              <a:rPr lang="ar-SA" sz="2000" dirty="0" smtClean="0"/>
              <a:t>		الفني  (</a:t>
            </a:r>
            <a:r>
              <a:rPr lang="ar-SA" sz="2000" u="sng" dirty="0" smtClean="0"/>
              <a:t>رقم الفني </a:t>
            </a:r>
            <a:r>
              <a:rPr lang="ar-SA" sz="2000" dirty="0" smtClean="0"/>
              <a:t>– اسم الفني – التخصص)     -قطعة الغيار  (</a:t>
            </a:r>
            <a:r>
              <a:rPr lang="ar-SA" sz="2000" u="sng" dirty="0" smtClean="0"/>
              <a:t>رقم القطعة</a:t>
            </a:r>
            <a:r>
              <a:rPr lang="ar-SA" sz="2000" dirty="0" smtClean="0"/>
              <a:t> – السعر )</a:t>
            </a:r>
            <a:endParaRPr lang="ar-SA" sz="2000" dirty="0" smtClean="0">
              <a:solidFill>
                <a:schemeClr val="bg1"/>
              </a:solidFill>
            </a:endParaRPr>
          </a:p>
          <a:p>
            <a:pPr algn="r" rtl="1" eaLnBrk="1" hangingPunct="1">
              <a:lnSpc>
                <a:spcPct val="90000"/>
              </a:lnSpc>
              <a:buFont typeface="Wingdings" pitchFamily="2" charset="2"/>
              <a:buNone/>
              <a:defRPr/>
            </a:pPr>
            <a:r>
              <a:rPr lang="ar-SA" sz="2000" u="sng" dirty="0" smtClean="0">
                <a:solidFill>
                  <a:schemeClr val="bg1"/>
                </a:solidFill>
              </a:rPr>
              <a:t>	</a:t>
            </a:r>
            <a:r>
              <a:rPr lang="ar-SA" sz="2000" u="sng" dirty="0" smtClean="0"/>
              <a:t>تحديد العلاقات:</a:t>
            </a:r>
          </a:p>
          <a:p>
            <a:pPr algn="r" rtl="1" eaLnBrk="1" hangingPunct="1">
              <a:lnSpc>
                <a:spcPct val="90000"/>
              </a:lnSpc>
              <a:buFont typeface="Wingdings" pitchFamily="2" charset="2"/>
              <a:buNone/>
              <a:defRPr/>
            </a:pPr>
            <a:r>
              <a:rPr lang="ar-SA" sz="2000" dirty="0" smtClean="0"/>
              <a:t>     	1-علاقة ملكية عميل لجهاز.	 		2-علاقة </a:t>
            </a:r>
            <a:r>
              <a:rPr lang="ar-SA" sz="2000" dirty="0" err="1" smtClean="0"/>
              <a:t>اصلاح</a:t>
            </a:r>
            <a:r>
              <a:rPr lang="ar-SA" sz="2000" dirty="0" smtClean="0"/>
              <a:t> الفني للجهاز.  </a:t>
            </a:r>
          </a:p>
          <a:p>
            <a:pPr algn="r" rtl="1" eaLnBrk="1" hangingPunct="1">
              <a:lnSpc>
                <a:spcPct val="90000"/>
              </a:lnSpc>
              <a:buFont typeface="Wingdings" pitchFamily="2" charset="2"/>
              <a:buNone/>
              <a:defRPr/>
            </a:pPr>
            <a:r>
              <a:rPr lang="ar-SA" sz="2000" dirty="0" smtClean="0"/>
              <a:t>     	3- علاقة احتياج الجهاز لقطع الغيار.</a:t>
            </a:r>
            <a:endParaRPr lang="en-US" sz="2000" dirty="0" smtClean="0"/>
          </a:p>
        </p:txBody>
      </p:sp>
      <p:sp>
        <p:nvSpPr>
          <p:cNvPr id="25606" name="Rectangle 4"/>
          <p:cNvSpPr>
            <a:spLocks noChangeArrowheads="1"/>
          </p:cNvSpPr>
          <p:nvPr/>
        </p:nvSpPr>
        <p:spPr bwMode="auto">
          <a:xfrm>
            <a:off x="685800" y="1219200"/>
            <a:ext cx="7772400" cy="4876800"/>
          </a:xfrm>
          <a:prstGeom prst="rect">
            <a:avLst/>
          </a:prstGeom>
          <a:noFill/>
          <a:ln w="9525">
            <a:noFill/>
            <a:miter lim="800000"/>
            <a:headEnd/>
            <a:tailEnd/>
          </a:ln>
        </p:spPr>
        <p:txBody>
          <a:bodyPr/>
          <a:lstStyle/>
          <a:p>
            <a:pPr marL="609600" indent="-609600">
              <a:spcBef>
                <a:spcPct val="20000"/>
              </a:spcBef>
            </a:pPr>
            <a:endParaRPr lang="ar-SA" sz="2400" b="1">
              <a:latin typeface="Times New Roman" pitchFamily="18" charset="0"/>
              <a:cs typeface="Times New Roman" pitchFamily="18" charset="0"/>
            </a:endParaRPr>
          </a:p>
          <a:p>
            <a:pPr marL="609600" indent="-609600">
              <a:spcBef>
                <a:spcPct val="20000"/>
              </a:spcBef>
            </a:pPr>
            <a:endParaRPr lang="ar-SA" sz="2400" b="1">
              <a:latin typeface="Times New Roman" pitchFamily="18" charset="0"/>
              <a:cs typeface="Times New Roman" pitchFamily="18" charset="0"/>
            </a:endParaRPr>
          </a:p>
          <a:p>
            <a:pPr marL="609600" indent="-609600">
              <a:spcBef>
                <a:spcPct val="20000"/>
              </a:spcBef>
            </a:pPr>
            <a:endParaRPr lang="ar-SA" sz="2400" b="1">
              <a:latin typeface="Times New Roman" pitchFamily="18" charset="0"/>
              <a:cs typeface="Times New Roman" pitchFamily="18" charset="0"/>
            </a:endParaRPr>
          </a:p>
          <a:p>
            <a:pPr marL="609600" indent="-609600">
              <a:spcBef>
                <a:spcPct val="20000"/>
              </a:spcBef>
            </a:pPr>
            <a:endParaRPr lang="en-US" sz="2400" b="1">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9" name="Slide Number Placeholder 3"/>
          <p:cNvSpPr>
            <a:spLocks noGrp="1"/>
          </p:cNvSpPr>
          <p:nvPr>
            <p:ph type="sldNum" sz="quarter" idx="10"/>
          </p:nvPr>
        </p:nvSpPr>
        <p:spPr/>
        <p:txBody>
          <a:bodyPr/>
          <a:lstStyle/>
          <a:p>
            <a:pPr>
              <a:defRPr/>
            </a:pPr>
            <a:fld id="{E34A4016-A621-4C26-9AFD-0D6EE78DF3EA}" type="slidenum">
              <a:rPr lang="en-US"/>
              <a:pPr>
                <a:defRPr/>
              </a:pPr>
              <a:t>35</a:t>
            </a:fld>
            <a:endParaRPr lang="en-US"/>
          </a:p>
        </p:txBody>
      </p:sp>
      <p:sp>
        <p:nvSpPr>
          <p:cNvPr id="155650" name="Rectangle 2"/>
          <p:cNvSpPr>
            <a:spLocks noGrp="1" noChangeArrowheads="1"/>
          </p:cNvSpPr>
          <p:nvPr>
            <p:ph type="title"/>
          </p:nvPr>
        </p:nvSpPr>
        <p:spPr>
          <a:xfrm>
            <a:off x="685800" y="228600"/>
            <a:ext cx="7772400" cy="381000"/>
          </a:xfrm>
        </p:spPr>
        <p:txBody>
          <a:bodyPr/>
          <a:lstStyle/>
          <a:p>
            <a:pPr rtl="1" eaLnBrk="1" hangingPunct="1">
              <a:defRPr/>
            </a:pPr>
            <a:r>
              <a:rPr lang="ar-SA" smtClean="0"/>
              <a:t>مثال رقم </a:t>
            </a:r>
            <a:r>
              <a:rPr lang="en-US" smtClean="0"/>
              <a:t>3</a:t>
            </a:r>
          </a:p>
        </p:txBody>
      </p:sp>
      <p:sp>
        <p:nvSpPr>
          <p:cNvPr id="155651" name="Rectangle 3"/>
          <p:cNvSpPr>
            <a:spLocks noGrp="1" noChangeArrowheads="1"/>
          </p:cNvSpPr>
          <p:nvPr>
            <p:ph type="body" idx="1"/>
          </p:nvPr>
        </p:nvSpPr>
        <p:spPr>
          <a:xfrm>
            <a:off x="410778" y="3524255"/>
            <a:ext cx="7514021" cy="2724145"/>
          </a:xfrm>
        </p:spPr>
        <p:txBody>
          <a:bodyPr/>
          <a:lstStyle/>
          <a:p>
            <a:pPr algn="r" rtl="1" eaLnBrk="1" hangingPunct="1">
              <a:buFont typeface="Wingdings" pitchFamily="2" charset="2"/>
              <a:buNone/>
              <a:defRPr/>
            </a:pPr>
            <a:r>
              <a:rPr lang="ar-SA" sz="2400" u="sng" dirty="0" smtClean="0"/>
              <a:t>ملاحظات:</a:t>
            </a:r>
          </a:p>
          <a:p>
            <a:pPr algn="r" rtl="1" eaLnBrk="1" hangingPunct="1">
              <a:defRPr/>
            </a:pPr>
            <a:r>
              <a:rPr lang="ar-SA" sz="2400" dirty="0" smtClean="0"/>
              <a:t>العميل قد يكون له عدة أجهزة</a:t>
            </a:r>
            <a:r>
              <a:rPr lang="en-US" sz="2400" dirty="0" smtClean="0"/>
              <a:t> </a:t>
            </a:r>
            <a:r>
              <a:rPr lang="ar-SA" sz="2400" dirty="0" smtClean="0"/>
              <a:t>(نوع العلاقة </a:t>
            </a:r>
            <a:r>
              <a:rPr lang="en-US" sz="2400" dirty="0" smtClean="0"/>
              <a:t>1:N</a:t>
            </a:r>
            <a:r>
              <a:rPr lang="ar-SA" sz="2400" dirty="0" smtClean="0"/>
              <a:t>).</a:t>
            </a:r>
          </a:p>
          <a:p>
            <a:pPr algn="r" rtl="1" eaLnBrk="1" hangingPunct="1">
              <a:defRPr/>
            </a:pPr>
            <a:r>
              <a:rPr lang="ar-SA" sz="2400" dirty="0" smtClean="0"/>
              <a:t>الفني يمكن أن يصلح عدة أجهزة (نوع العلاقة </a:t>
            </a:r>
            <a:r>
              <a:rPr lang="en-US" sz="2400" dirty="0" smtClean="0"/>
              <a:t>1:N</a:t>
            </a:r>
            <a:r>
              <a:rPr lang="ar-SA" sz="2400" dirty="0" smtClean="0"/>
              <a:t>).</a:t>
            </a:r>
            <a:endParaRPr lang="en-US" sz="2400" dirty="0" smtClean="0"/>
          </a:p>
          <a:p>
            <a:pPr algn="r" rtl="1" eaLnBrk="1" hangingPunct="1">
              <a:defRPr/>
            </a:pPr>
            <a:r>
              <a:rPr lang="ar-SA" sz="2400" dirty="0" smtClean="0"/>
              <a:t>الجهاز قد يحتاج لعدة قطع غيار (نوع العلاقة </a:t>
            </a:r>
            <a:r>
              <a:rPr lang="en-US" sz="2400" dirty="0" smtClean="0"/>
              <a:t>1:N</a:t>
            </a:r>
            <a:r>
              <a:rPr lang="ar-SA" sz="2400" dirty="0" smtClean="0"/>
              <a:t>).</a:t>
            </a:r>
          </a:p>
          <a:p>
            <a:pPr algn="r" rtl="1" eaLnBrk="1" hangingPunct="1">
              <a:defRPr/>
            </a:pPr>
            <a:r>
              <a:rPr lang="ar-SA" sz="2400" dirty="0" smtClean="0"/>
              <a:t>الجهاز لابد وأن يتبع عميل وأن يتم تعين فني لإصلاحه (اشتراك كلي).</a:t>
            </a:r>
          </a:p>
          <a:p>
            <a:pPr algn="r" rtl="1">
              <a:spcBef>
                <a:spcPct val="0"/>
              </a:spcBef>
              <a:defRPr/>
            </a:pPr>
            <a:r>
              <a:rPr lang="ar-SA" sz="2400" dirty="0" smtClean="0"/>
              <a:t>”التاريخ“ هي صفة للعلاقة ”يصلح“ ولذلك اضيفت لها. </a:t>
            </a:r>
          </a:p>
        </p:txBody>
      </p:sp>
      <p:grpSp>
        <p:nvGrpSpPr>
          <p:cNvPr id="2" name="مجموعة 60"/>
          <p:cNvGrpSpPr/>
          <p:nvPr/>
        </p:nvGrpSpPr>
        <p:grpSpPr>
          <a:xfrm>
            <a:off x="0" y="819150"/>
            <a:ext cx="8934450" cy="2724150"/>
            <a:chOff x="647700" y="819150"/>
            <a:chExt cx="8286750" cy="2724150"/>
          </a:xfrm>
        </p:grpSpPr>
        <p:sp>
          <p:nvSpPr>
            <p:cNvPr id="26679" name="Rectangle 6"/>
            <p:cNvSpPr>
              <a:spLocks noChangeArrowheads="1"/>
            </p:cNvSpPr>
            <p:nvPr/>
          </p:nvSpPr>
          <p:spPr bwMode="auto">
            <a:xfrm>
              <a:off x="2019300" y="1543050"/>
              <a:ext cx="990600" cy="533400"/>
            </a:xfrm>
            <a:prstGeom prst="rect">
              <a:avLst/>
            </a:prstGeom>
            <a:solidFill>
              <a:schemeClr val="bg1">
                <a:alpha val="50195"/>
              </a:schemeClr>
            </a:solidFill>
            <a:ln w="38100">
              <a:solidFill>
                <a:schemeClr val="tx1"/>
              </a:solidFill>
              <a:miter lim="800000"/>
              <a:headEnd/>
              <a:tailEnd/>
            </a:ln>
          </p:spPr>
          <p:txBody>
            <a:bodyPr wrap="none" anchor="ctr"/>
            <a:lstStyle/>
            <a:p>
              <a:pPr algn="ctr" rtl="1"/>
              <a:r>
                <a:rPr lang="ar-SA" b="1">
                  <a:solidFill>
                    <a:schemeClr val="tx2"/>
                  </a:solidFill>
                  <a:latin typeface="Times New Roman" pitchFamily="18" charset="0"/>
                  <a:cs typeface="Times New Roman" pitchFamily="18" charset="0"/>
                </a:rPr>
                <a:t>قطعة غيار</a:t>
              </a:r>
              <a:endParaRPr lang="en-US" b="1">
                <a:solidFill>
                  <a:schemeClr val="tx2"/>
                </a:solidFill>
                <a:latin typeface="Times New Roman" pitchFamily="18" charset="0"/>
                <a:cs typeface="Times New Roman" pitchFamily="18" charset="0"/>
              </a:endParaRPr>
            </a:p>
          </p:txBody>
        </p:sp>
        <p:grpSp>
          <p:nvGrpSpPr>
            <p:cNvPr id="3" name="Group 72"/>
            <p:cNvGrpSpPr>
              <a:grpSpLocks/>
            </p:cNvGrpSpPr>
            <p:nvPr/>
          </p:nvGrpSpPr>
          <p:grpSpPr bwMode="auto">
            <a:xfrm>
              <a:off x="647700" y="933450"/>
              <a:ext cx="1600200" cy="1066800"/>
              <a:chOff x="408" y="720"/>
              <a:chExt cx="1008" cy="672"/>
            </a:xfrm>
          </p:grpSpPr>
          <p:sp>
            <p:nvSpPr>
              <p:cNvPr id="26681" name="Oval 12"/>
              <p:cNvSpPr>
                <a:spLocks noChangeArrowheads="1"/>
              </p:cNvSpPr>
              <p:nvPr/>
            </p:nvSpPr>
            <p:spPr bwMode="auto">
              <a:xfrm flipH="1">
                <a:off x="408" y="1104"/>
                <a:ext cx="432" cy="288"/>
              </a:xfrm>
              <a:prstGeom prst="ellipse">
                <a:avLst/>
              </a:prstGeom>
              <a:solidFill>
                <a:schemeClr val="bg1">
                  <a:alpha val="50195"/>
                </a:schemeClr>
              </a:solidFill>
              <a:ln w="38100">
                <a:solidFill>
                  <a:schemeClr val="tx1"/>
                </a:solidFill>
                <a:round/>
                <a:headEnd/>
                <a:tailEnd/>
              </a:ln>
            </p:spPr>
            <p:txBody>
              <a:bodyPr wrap="none" anchor="ctr"/>
              <a:lstStyle/>
              <a:p>
                <a:pPr algn="ctr" rtl="1"/>
                <a:r>
                  <a:rPr lang="ar-SA" b="1">
                    <a:solidFill>
                      <a:schemeClr val="tx2"/>
                    </a:solidFill>
                    <a:latin typeface="Times New Roman" pitchFamily="18" charset="0"/>
                    <a:cs typeface="Times New Roman" pitchFamily="18" charset="0"/>
                  </a:rPr>
                  <a:t>السعر</a:t>
                </a:r>
                <a:endParaRPr lang="en-US" b="1">
                  <a:solidFill>
                    <a:schemeClr val="tx2"/>
                  </a:solidFill>
                  <a:latin typeface="Times New Roman" pitchFamily="18" charset="0"/>
                  <a:cs typeface="Times New Roman" pitchFamily="18" charset="0"/>
                </a:endParaRPr>
              </a:p>
            </p:txBody>
          </p:sp>
          <p:sp>
            <p:nvSpPr>
              <p:cNvPr id="26682" name="Oval 13"/>
              <p:cNvSpPr>
                <a:spLocks noChangeArrowheads="1"/>
              </p:cNvSpPr>
              <p:nvPr/>
            </p:nvSpPr>
            <p:spPr bwMode="auto">
              <a:xfrm flipH="1">
                <a:off x="648" y="720"/>
                <a:ext cx="432" cy="288"/>
              </a:xfrm>
              <a:prstGeom prst="ellipse">
                <a:avLst/>
              </a:prstGeom>
              <a:solidFill>
                <a:schemeClr val="bg1">
                  <a:alpha val="50195"/>
                </a:schemeClr>
              </a:solidFill>
              <a:ln w="38100">
                <a:solidFill>
                  <a:schemeClr val="tx1"/>
                </a:solidFill>
                <a:round/>
                <a:headEnd/>
                <a:tailEnd/>
              </a:ln>
            </p:spPr>
            <p:txBody>
              <a:bodyPr wrap="none" anchor="ctr"/>
              <a:lstStyle/>
              <a:p>
                <a:pPr algn="ctr"/>
                <a:r>
                  <a:rPr lang="ar-SA" b="1" u="sng">
                    <a:solidFill>
                      <a:schemeClr val="tx2"/>
                    </a:solidFill>
                    <a:latin typeface="Times New Roman" pitchFamily="18" charset="0"/>
                    <a:cs typeface="Times New Roman" pitchFamily="18" charset="0"/>
                  </a:rPr>
                  <a:t>رقم</a:t>
                </a:r>
                <a:endParaRPr lang="en-US" b="1" u="sng">
                  <a:solidFill>
                    <a:schemeClr val="tx2"/>
                  </a:solidFill>
                  <a:latin typeface="Times New Roman" pitchFamily="18" charset="0"/>
                  <a:cs typeface="Times New Roman" pitchFamily="18" charset="0"/>
                </a:endParaRPr>
              </a:p>
            </p:txBody>
          </p:sp>
          <p:sp>
            <p:nvSpPr>
              <p:cNvPr id="26683" name="Line 14"/>
              <p:cNvSpPr>
                <a:spLocks noChangeShapeType="1"/>
              </p:cNvSpPr>
              <p:nvPr/>
            </p:nvSpPr>
            <p:spPr bwMode="auto">
              <a:xfrm>
                <a:off x="1080" y="900"/>
                <a:ext cx="336" cy="192"/>
              </a:xfrm>
              <a:prstGeom prst="line">
                <a:avLst/>
              </a:prstGeom>
              <a:noFill/>
              <a:ln w="38100">
                <a:solidFill>
                  <a:schemeClr val="tx1"/>
                </a:solidFill>
                <a:round/>
                <a:headEnd/>
                <a:tailEnd/>
              </a:ln>
            </p:spPr>
            <p:txBody>
              <a:bodyPr wrap="none" anchor="ctr"/>
              <a:lstStyle/>
              <a:p>
                <a:endParaRPr lang="en-US"/>
              </a:p>
            </p:txBody>
          </p:sp>
          <p:sp>
            <p:nvSpPr>
              <p:cNvPr id="26684" name="Line 15"/>
              <p:cNvSpPr>
                <a:spLocks noChangeShapeType="1"/>
              </p:cNvSpPr>
              <p:nvPr/>
            </p:nvSpPr>
            <p:spPr bwMode="auto">
              <a:xfrm>
                <a:off x="840" y="1248"/>
                <a:ext cx="432" cy="0"/>
              </a:xfrm>
              <a:prstGeom prst="line">
                <a:avLst/>
              </a:prstGeom>
              <a:noFill/>
              <a:ln w="38100">
                <a:solidFill>
                  <a:schemeClr val="tx1"/>
                </a:solidFill>
                <a:round/>
                <a:headEnd/>
                <a:tailEnd/>
              </a:ln>
            </p:spPr>
            <p:txBody>
              <a:bodyPr wrap="none" anchor="ctr"/>
              <a:lstStyle/>
              <a:p>
                <a:endParaRPr lang="en-US"/>
              </a:p>
            </p:txBody>
          </p:sp>
        </p:grpSp>
        <p:sp>
          <p:nvSpPr>
            <p:cNvPr id="26673" name="Rectangle 7"/>
            <p:cNvSpPr>
              <a:spLocks noChangeArrowheads="1"/>
            </p:cNvSpPr>
            <p:nvPr/>
          </p:nvSpPr>
          <p:spPr bwMode="auto">
            <a:xfrm>
              <a:off x="4895850" y="1543050"/>
              <a:ext cx="990600" cy="533400"/>
            </a:xfrm>
            <a:prstGeom prst="rect">
              <a:avLst/>
            </a:prstGeom>
            <a:solidFill>
              <a:schemeClr val="bg1">
                <a:alpha val="50195"/>
              </a:schemeClr>
            </a:solidFill>
            <a:ln w="38100">
              <a:solidFill>
                <a:schemeClr val="tx1"/>
              </a:solidFill>
              <a:miter lim="800000"/>
              <a:headEnd/>
              <a:tailEnd/>
            </a:ln>
          </p:spPr>
          <p:txBody>
            <a:bodyPr wrap="none" anchor="ctr"/>
            <a:lstStyle/>
            <a:p>
              <a:pPr algn="ctr" rtl="1"/>
              <a:r>
                <a:rPr lang="ar-SA" b="1">
                  <a:solidFill>
                    <a:schemeClr val="tx2"/>
                  </a:solidFill>
                  <a:latin typeface="Times New Roman" pitchFamily="18" charset="0"/>
                  <a:cs typeface="Times New Roman" pitchFamily="18" charset="0"/>
                </a:rPr>
                <a:t>جهاز</a:t>
              </a:r>
              <a:endParaRPr lang="en-US" b="1">
                <a:solidFill>
                  <a:schemeClr val="tx2"/>
                </a:solidFill>
                <a:latin typeface="Times New Roman" pitchFamily="18" charset="0"/>
                <a:cs typeface="Times New Roman" pitchFamily="18" charset="0"/>
              </a:endParaRPr>
            </a:p>
          </p:txBody>
        </p:sp>
        <p:grpSp>
          <p:nvGrpSpPr>
            <p:cNvPr id="4" name="Group 70"/>
            <p:cNvGrpSpPr>
              <a:grpSpLocks/>
            </p:cNvGrpSpPr>
            <p:nvPr/>
          </p:nvGrpSpPr>
          <p:grpSpPr bwMode="auto">
            <a:xfrm>
              <a:off x="4495800" y="819150"/>
              <a:ext cx="1771650" cy="733425"/>
              <a:chOff x="2832" y="648"/>
              <a:chExt cx="1116" cy="462"/>
            </a:xfrm>
          </p:grpSpPr>
          <p:sp>
            <p:nvSpPr>
              <p:cNvPr id="26675" name="Oval 10"/>
              <p:cNvSpPr>
                <a:spLocks noChangeArrowheads="1"/>
              </p:cNvSpPr>
              <p:nvPr/>
            </p:nvSpPr>
            <p:spPr bwMode="auto">
              <a:xfrm>
                <a:off x="2832" y="648"/>
                <a:ext cx="432" cy="288"/>
              </a:xfrm>
              <a:prstGeom prst="ellipse">
                <a:avLst/>
              </a:prstGeom>
              <a:solidFill>
                <a:schemeClr val="bg1">
                  <a:alpha val="50195"/>
                </a:schemeClr>
              </a:solidFill>
              <a:ln w="38100">
                <a:solidFill>
                  <a:schemeClr val="tx1"/>
                </a:solidFill>
                <a:round/>
                <a:headEnd/>
                <a:tailEnd/>
              </a:ln>
            </p:spPr>
            <p:txBody>
              <a:bodyPr wrap="none" anchor="ctr"/>
              <a:lstStyle/>
              <a:p>
                <a:pPr algn="ctr"/>
                <a:r>
                  <a:rPr lang="ar-SA" b="1" u="sng">
                    <a:solidFill>
                      <a:schemeClr val="tx2"/>
                    </a:solidFill>
                    <a:latin typeface="Times New Roman" pitchFamily="18" charset="0"/>
                    <a:cs typeface="Times New Roman" pitchFamily="18" charset="0"/>
                  </a:rPr>
                  <a:t>رقم</a:t>
                </a:r>
                <a:endParaRPr lang="en-US" b="1" u="sng">
                  <a:solidFill>
                    <a:schemeClr val="tx2"/>
                  </a:solidFill>
                  <a:latin typeface="Times New Roman" pitchFamily="18" charset="0"/>
                  <a:cs typeface="Times New Roman" pitchFamily="18" charset="0"/>
                </a:endParaRPr>
              </a:p>
            </p:txBody>
          </p:sp>
          <p:sp>
            <p:nvSpPr>
              <p:cNvPr id="26676" name="Oval 11"/>
              <p:cNvSpPr>
                <a:spLocks noChangeArrowheads="1"/>
              </p:cNvSpPr>
              <p:nvPr/>
            </p:nvSpPr>
            <p:spPr bwMode="auto">
              <a:xfrm>
                <a:off x="3516" y="648"/>
                <a:ext cx="432" cy="288"/>
              </a:xfrm>
              <a:prstGeom prst="ellipse">
                <a:avLst/>
              </a:prstGeom>
              <a:solidFill>
                <a:schemeClr val="bg1">
                  <a:alpha val="50195"/>
                </a:schemeClr>
              </a:solidFill>
              <a:ln w="38100">
                <a:solidFill>
                  <a:schemeClr val="tx1"/>
                </a:solidFill>
                <a:round/>
                <a:headEnd/>
                <a:tailEnd/>
              </a:ln>
            </p:spPr>
            <p:txBody>
              <a:bodyPr wrap="none" anchor="ctr"/>
              <a:lstStyle/>
              <a:p>
                <a:pPr algn="ctr" rtl="1"/>
                <a:r>
                  <a:rPr lang="ar-SA" b="1">
                    <a:solidFill>
                      <a:schemeClr val="tx2"/>
                    </a:solidFill>
                    <a:latin typeface="Times New Roman" pitchFamily="18" charset="0"/>
                    <a:cs typeface="Times New Roman" pitchFamily="18" charset="0"/>
                  </a:rPr>
                  <a:t>الصنف</a:t>
                </a:r>
                <a:endParaRPr lang="en-US" b="1">
                  <a:solidFill>
                    <a:schemeClr val="tx2"/>
                  </a:solidFill>
                  <a:latin typeface="Times New Roman" pitchFamily="18" charset="0"/>
                  <a:cs typeface="Times New Roman" pitchFamily="18" charset="0"/>
                </a:endParaRPr>
              </a:p>
            </p:txBody>
          </p:sp>
          <p:sp>
            <p:nvSpPr>
              <p:cNvPr id="26677" name="Line 16"/>
              <p:cNvSpPr>
                <a:spLocks noChangeShapeType="1"/>
              </p:cNvSpPr>
              <p:nvPr/>
            </p:nvSpPr>
            <p:spPr bwMode="auto">
              <a:xfrm flipH="1">
                <a:off x="3588" y="930"/>
                <a:ext cx="132" cy="180"/>
              </a:xfrm>
              <a:prstGeom prst="line">
                <a:avLst/>
              </a:prstGeom>
              <a:noFill/>
              <a:ln w="38100">
                <a:solidFill>
                  <a:schemeClr val="tx1"/>
                </a:solidFill>
                <a:round/>
                <a:headEnd/>
                <a:tailEnd/>
              </a:ln>
            </p:spPr>
            <p:txBody>
              <a:bodyPr wrap="none" anchor="ctr"/>
              <a:lstStyle/>
              <a:p>
                <a:endParaRPr lang="en-US"/>
              </a:p>
            </p:txBody>
          </p:sp>
          <p:sp>
            <p:nvSpPr>
              <p:cNvPr id="26678" name="Line 17"/>
              <p:cNvSpPr>
                <a:spLocks noChangeShapeType="1"/>
              </p:cNvSpPr>
              <p:nvPr/>
            </p:nvSpPr>
            <p:spPr bwMode="auto">
              <a:xfrm>
                <a:off x="3036" y="924"/>
                <a:ext cx="216" cy="180"/>
              </a:xfrm>
              <a:prstGeom prst="line">
                <a:avLst/>
              </a:prstGeom>
              <a:noFill/>
              <a:ln w="38100">
                <a:solidFill>
                  <a:schemeClr val="tx1"/>
                </a:solidFill>
                <a:round/>
                <a:headEnd/>
                <a:tailEnd/>
              </a:ln>
            </p:spPr>
            <p:txBody>
              <a:bodyPr wrap="none" anchor="ctr"/>
              <a:lstStyle/>
              <a:p>
                <a:endParaRPr lang="en-US"/>
              </a:p>
            </p:txBody>
          </p:sp>
        </p:grpSp>
        <p:sp>
          <p:nvSpPr>
            <p:cNvPr id="26666" name="Oval 18"/>
            <p:cNvSpPr>
              <a:spLocks noChangeArrowheads="1"/>
            </p:cNvSpPr>
            <p:nvPr/>
          </p:nvSpPr>
          <p:spPr bwMode="auto">
            <a:xfrm flipH="1">
              <a:off x="5905500" y="2781300"/>
              <a:ext cx="685800" cy="457200"/>
            </a:xfrm>
            <a:prstGeom prst="ellipse">
              <a:avLst/>
            </a:prstGeom>
            <a:solidFill>
              <a:schemeClr val="bg1">
                <a:alpha val="50195"/>
              </a:schemeClr>
            </a:solidFill>
            <a:ln w="38100">
              <a:solidFill>
                <a:schemeClr val="tx1"/>
              </a:solidFill>
              <a:round/>
              <a:headEnd/>
              <a:tailEnd/>
            </a:ln>
          </p:spPr>
          <p:txBody>
            <a:bodyPr wrap="none" anchor="ctr"/>
            <a:lstStyle/>
            <a:p>
              <a:pPr algn="ctr" rtl="1"/>
              <a:r>
                <a:rPr lang="ar-SA" b="1">
                  <a:solidFill>
                    <a:schemeClr val="tx2"/>
                  </a:solidFill>
                  <a:latin typeface="Times New Roman" pitchFamily="18" charset="0"/>
                  <a:cs typeface="Times New Roman" pitchFamily="18" charset="0"/>
                </a:rPr>
                <a:t>التاريخ</a:t>
              </a:r>
              <a:endParaRPr lang="en-US" b="1">
                <a:solidFill>
                  <a:schemeClr val="tx2"/>
                </a:solidFill>
                <a:latin typeface="Times New Roman" pitchFamily="18" charset="0"/>
                <a:cs typeface="Times New Roman" pitchFamily="18" charset="0"/>
              </a:endParaRPr>
            </a:p>
          </p:txBody>
        </p:sp>
        <p:sp>
          <p:nvSpPr>
            <p:cNvPr id="26667" name="Line 19"/>
            <p:cNvSpPr>
              <a:spLocks noChangeShapeType="1"/>
            </p:cNvSpPr>
            <p:nvPr/>
          </p:nvSpPr>
          <p:spPr bwMode="auto">
            <a:xfrm>
              <a:off x="5619750" y="2857500"/>
              <a:ext cx="304800" cy="190500"/>
            </a:xfrm>
            <a:prstGeom prst="line">
              <a:avLst/>
            </a:prstGeom>
            <a:noFill/>
            <a:ln w="28575">
              <a:solidFill>
                <a:schemeClr val="tx1"/>
              </a:solidFill>
              <a:round/>
              <a:headEnd/>
              <a:tailEnd/>
            </a:ln>
          </p:spPr>
          <p:txBody>
            <a:bodyPr wrap="none" anchor="ctr"/>
            <a:lstStyle/>
            <a:p>
              <a:endParaRPr lang="en-US"/>
            </a:p>
          </p:txBody>
        </p:sp>
        <p:sp>
          <p:nvSpPr>
            <p:cNvPr id="26668" name="Line 25"/>
            <p:cNvSpPr>
              <a:spLocks noChangeShapeType="1"/>
            </p:cNvSpPr>
            <p:nvPr/>
          </p:nvSpPr>
          <p:spPr bwMode="auto">
            <a:xfrm flipH="1">
              <a:off x="4229100" y="2686050"/>
              <a:ext cx="552450" cy="0"/>
            </a:xfrm>
            <a:prstGeom prst="line">
              <a:avLst/>
            </a:prstGeom>
            <a:noFill/>
            <a:ln w="38100">
              <a:solidFill>
                <a:schemeClr val="tx1"/>
              </a:solidFill>
              <a:round/>
              <a:headEnd/>
              <a:tailEnd/>
            </a:ln>
          </p:spPr>
          <p:txBody>
            <a:bodyPr wrap="none" anchor="ctr"/>
            <a:lstStyle/>
            <a:p>
              <a:endParaRPr lang="en-US"/>
            </a:p>
          </p:txBody>
        </p:sp>
        <p:sp>
          <p:nvSpPr>
            <p:cNvPr id="26669" name="AutoShape 51"/>
            <p:cNvSpPr>
              <a:spLocks noChangeArrowheads="1"/>
            </p:cNvSpPr>
            <p:nvPr/>
          </p:nvSpPr>
          <p:spPr bwMode="auto">
            <a:xfrm>
              <a:off x="4800600" y="2400300"/>
              <a:ext cx="1162050" cy="552450"/>
            </a:xfrm>
            <a:prstGeom prst="flowChartDecision">
              <a:avLst/>
            </a:prstGeom>
            <a:solidFill>
              <a:schemeClr val="bg1">
                <a:alpha val="50195"/>
              </a:schemeClr>
            </a:solidFill>
            <a:ln w="38100">
              <a:solidFill>
                <a:schemeClr val="tx1"/>
              </a:solidFill>
              <a:miter lim="800000"/>
              <a:headEnd/>
              <a:tailEnd/>
            </a:ln>
          </p:spPr>
          <p:txBody>
            <a:bodyPr wrap="none" anchor="ctr"/>
            <a:lstStyle/>
            <a:p>
              <a:pPr algn="ctr" rtl="1"/>
              <a:r>
                <a:rPr lang="ar-SA" b="1" dirty="0">
                  <a:solidFill>
                    <a:schemeClr val="tx2"/>
                  </a:solidFill>
                  <a:latin typeface="Times New Roman" pitchFamily="18" charset="0"/>
                  <a:cs typeface="Times New Roman" pitchFamily="18" charset="0"/>
                </a:rPr>
                <a:t>يصلح</a:t>
              </a:r>
              <a:endParaRPr lang="en-US" b="1" dirty="0">
                <a:solidFill>
                  <a:schemeClr val="tx2"/>
                </a:solidFill>
                <a:latin typeface="Times New Roman" pitchFamily="18" charset="0"/>
                <a:cs typeface="Times New Roman" pitchFamily="18" charset="0"/>
              </a:endParaRPr>
            </a:p>
          </p:txBody>
        </p:sp>
        <p:sp>
          <p:nvSpPr>
            <p:cNvPr id="26670" name="Line 53"/>
            <p:cNvSpPr>
              <a:spLocks noChangeShapeType="1"/>
            </p:cNvSpPr>
            <p:nvPr/>
          </p:nvSpPr>
          <p:spPr bwMode="auto">
            <a:xfrm flipH="1">
              <a:off x="5391150" y="2076450"/>
              <a:ext cx="0" cy="323850"/>
            </a:xfrm>
            <a:prstGeom prst="line">
              <a:avLst/>
            </a:prstGeom>
            <a:noFill/>
            <a:ln w="38100" cmpd="dbl">
              <a:solidFill>
                <a:schemeClr val="tx1"/>
              </a:solidFill>
              <a:round/>
              <a:headEnd/>
              <a:tailEnd/>
            </a:ln>
          </p:spPr>
          <p:txBody>
            <a:bodyPr wrap="none" anchor="ctr"/>
            <a:lstStyle/>
            <a:p>
              <a:endParaRPr lang="en-US"/>
            </a:p>
          </p:txBody>
        </p:sp>
        <p:sp>
          <p:nvSpPr>
            <p:cNvPr id="26671" name="Text Box 56"/>
            <p:cNvSpPr txBox="1">
              <a:spLocks noChangeArrowheads="1"/>
            </p:cNvSpPr>
            <p:nvPr/>
          </p:nvSpPr>
          <p:spPr bwMode="auto">
            <a:xfrm>
              <a:off x="5391150" y="2152650"/>
              <a:ext cx="247650" cy="231775"/>
            </a:xfrm>
            <a:prstGeom prst="rect">
              <a:avLst/>
            </a:prstGeom>
            <a:noFill/>
            <a:ln w="38100">
              <a:noFill/>
              <a:miter lim="800000"/>
              <a:headEnd/>
              <a:tailEnd/>
            </a:ln>
          </p:spPr>
          <p:txBody>
            <a:bodyPr lIns="9144" tIns="9144" rIns="9144" bIns="9144">
              <a:spAutoFit/>
            </a:bodyPr>
            <a:lstStyle/>
            <a:p>
              <a:pPr algn="ctr">
                <a:spcBef>
                  <a:spcPct val="50000"/>
                </a:spcBef>
              </a:pPr>
              <a:r>
                <a:rPr lang="en-US" sz="1400" b="1">
                  <a:solidFill>
                    <a:schemeClr val="tx2"/>
                  </a:solidFill>
                  <a:latin typeface="Times New Roman" pitchFamily="18" charset="0"/>
                  <a:cs typeface="Times New Roman" pitchFamily="18" charset="0"/>
                </a:rPr>
                <a:t>N</a:t>
              </a:r>
            </a:p>
          </p:txBody>
        </p:sp>
        <p:sp>
          <p:nvSpPr>
            <p:cNvPr id="26672" name="Text Box 57"/>
            <p:cNvSpPr txBox="1">
              <a:spLocks noChangeArrowheads="1"/>
            </p:cNvSpPr>
            <p:nvPr/>
          </p:nvSpPr>
          <p:spPr bwMode="auto">
            <a:xfrm>
              <a:off x="4429125" y="2417763"/>
              <a:ext cx="184150" cy="231775"/>
            </a:xfrm>
            <a:prstGeom prst="rect">
              <a:avLst/>
            </a:prstGeom>
            <a:noFill/>
            <a:ln w="38100">
              <a:noFill/>
              <a:miter lim="800000"/>
              <a:headEnd/>
              <a:tailEnd/>
            </a:ln>
          </p:spPr>
          <p:txBody>
            <a:bodyPr lIns="9144" tIns="9144" rIns="9144" bIns="9144">
              <a:spAutoFit/>
            </a:bodyPr>
            <a:lstStyle/>
            <a:p>
              <a:pPr algn="ctr">
                <a:spcBef>
                  <a:spcPct val="50000"/>
                </a:spcBef>
              </a:pPr>
              <a:r>
                <a:rPr lang="ar-SA" sz="1400" b="1">
                  <a:solidFill>
                    <a:schemeClr val="tx2"/>
                  </a:solidFill>
                  <a:latin typeface="Times New Roman" pitchFamily="18" charset="0"/>
                  <a:cs typeface="Times New Roman" pitchFamily="18" charset="0"/>
                </a:rPr>
                <a:t>1</a:t>
              </a:r>
              <a:endParaRPr lang="en-US" sz="1400" b="1">
                <a:solidFill>
                  <a:schemeClr val="tx2"/>
                </a:solidFill>
                <a:latin typeface="Times New Roman" pitchFamily="18" charset="0"/>
                <a:cs typeface="Times New Roman" pitchFamily="18" charset="0"/>
              </a:endParaRPr>
            </a:p>
          </p:txBody>
        </p:sp>
        <p:sp>
          <p:nvSpPr>
            <p:cNvPr id="26658" name="AutoShape 5"/>
            <p:cNvSpPr>
              <a:spLocks noChangeArrowheads="1"/>
            </p:cNvSpPr>
            <p:nvPr/>
          </p:nvSpPr>
          <p:spPr bwMode="auto">
            <a:xfrm>
              <a:off x="3371850" y="1581150"/>
              <a:ext cx="1143000" cy="533400"/>
            </a:xfrm>
            <a:prstGeom prst="flowChartDecision">
              <a:avLst/>
            </a:prstGeom>
            <a:solidFill>
              <a:schemeClr val="bg1">
                <a:alpha val="50195"/>
              </a:schemeClr>
            </a:solidFill>
            <a:ln w="38100">
              <a:solidFill>
                <a:schemeClr val="tx1"/>
              </a:solidFill>
              <a:miter lim="800000"/>
              <a:headEnd/>
              <a:tailEnd/>
            </a:ln>
          </p:spPr>
          <p:txBody>
            <a:bodyPr wrap="none" anchor="ctr"/>
            <a:lstStyle/>
            <a:p>
              <a:pPr algn="ctr" rtl="1"/>
              <a:r>
                <a:rPr lang="ar-SA" b="1">
                  <a:solidFill>
                    <a:schemeClr val="tx2"/>
                  </a:solidFill>
                  <a:latin typeface="Times New Roman" pitchFamily="18" charset="0"/>
                  <a:cs typeface="Times New Roman" pitchFamily="18" charset="0"/>
                </a:rPr>
                <a:t>يحتاج</a:t>
              </a:r>
              <a:endParaRPr lang="en-US" b="1">
                <a:solidFill>
                  <a:schemeClr val="tx2"/>
                </a:solidFill>
                <a:latin typeface="Times New Roman" pitchFamily="18" charset="0"/>
                <a:cs typeface="Times New Roman" pitchFamily="18" charset="0"/>
              </a:endParaRPr>
            </a:p>
          </p:txBody>
        </p:sp>
        <p:sp>
          <p:nvSpPr>
            <p:cNvPr id="26659" name="Line 8"/>
            <p:cNvSpPr>
              <a:spLocks noChangeShapeType="1"/>
            </p:cNvSpPr>
            <p:nvPr/>
          </p:nvSpPr>
          <p:spPr bwMode="auto">
            <a:xfrm flipH="1">
              <a:off x="3009900" y="1847850"/>
              <a:ext cx="381000" cy="0"/>
            </a:xfrm>
            <a:prstGeom prst="line">
              <a:avLst/>
            </a:prstGeom>
            <a:noFill/>
            <a:ln w="38100">
              <a:solidFill>
                <a:schemeClr val="tx1"/>
              </a:solidFill>
              <a:round/>
              <a:headEnd/>
              <a:tailEnd/>
            </a:ln>
          </p:spPr>
          <p:txBody>
            <a:bodyPr wrap="none" anchor="ctr"/>
            <a:lstStyle/>
            <a:p>
              <a:endParaRPr lang="en-US"/>
            </a:p>
          </p:txBody>
        </p:sp>
        <p:sp>
          <p:nvSpPr>
            <p:cNvPr id="26660" name="Line 9"/>
            <p:cNvSpPr>
              <a:spLocks noChangeShapeType="1"/>
            </p:cNvSpPr>
            <p:nvPr/>
          </p:nvSpPr>
          <p:spPr bwMode="auto">
            <a:xfrm>
              <a:off x="4514850" y="1847850"/>
              <a:ext cx="381000" cy="0"/>
            </a:xfrm>
            <a:prstGeom prst="line">
              <a:avLst/>
            </a:prstGeom>
            <a:noFill/>
            <a:ln w="38100">
              <a:solidFill>
                <a:schemeClr val="tx1"/>
              </a:solidFill>
              <a:round/>
              <a:headEnd/>
              <a:tailEnd/>
            </a:ln>
          </p:spPr>
          <p:txBody>
            <a:bodyPr wrap="none" anchor="ctr"/>
            <a:lstStyle/>
            <a:p>
              <a:endParaRPr lang="en-US"/>
            </a:p>
          </p:txBody>
        </p:sp>
        <p:sp>
          <p:nvSpPr>
            <p:cNvPr id="26661" name="Line 22"/>
            <p:cNvSpPr>
              <a:spLocks noChangeShapeType="1"/>
            </p:cNvSpPr>
            <p:nvPr/>
          </p:nvSpPr>
          <p:spPr bwMode="auto">
            <a:xfrm>
              <a:off x="3829050" y="2152650"/>
              <a:ext cx="0" cy="0"/>
            </a:xfrm>
            <a:prstGeom prst="line">
              <a:avLst/>
            </a:prstGeom>
            <a:noFill/>
            <a:ln w="9525">
              <a:solidFill>
                <a:schemeClr val="tx1"/>
              </a:solidFill>
              <a:round/>
              <a:headEnd/>
              <a:tailEnd/>
            </a:ln>
          </p:spPr>
          <p:txBody>
            <a:bodyPr/>
            <a:lstStyle/>
            <a:p>
              <a:endParaRPr lang="en-US"/>
            </a:p>
          </p:txBody>
        </p:sp>
        <p:sp>
          <p:nvSpPr>
            <p:cNvPr id="26662" name="Text Box 59"/>
            <p:cNvSpPr txBox="1">
              <a:spLocks noChangeArrowheads="1"/>
            </p:cNvSpPr>
            <p:nvPr/>
          </p:nvSpPr>
          <p:spPr bwMode="auto">
            <a:xfrm>
              <a:off x="3152775" y="1598613"/>
              <a:ext cx="184150" cy="231775"/>
            </a:xfrm>
            <a:prstGeom prst="rect">
              <a:avLst/>
            </a:prstGeom>
            <a:noFill/>
            <a:ln w="38100">
              <a:noFill/>
              <a:miter lim="800000"/>
              <a:headEnd/>
              <a:tailEnd/>
            </a:ln>
          </p:spPr>
          <p:txBody>
            <a:bodyPr lIns="9144" tIns="9144" rIns="9144" bIns="9144">
              <a:spAutoFit/>
            </a:bodyPr>
            <a:lstStyle/>
            <a:p>
              <a:pPr algn="ctr">
                <a:spcBef>
                  <a:spcPct val="50000"/>
                </a:spcBef>
              </a:pPr>
              <a:r>
                <a:rPr lang="en-US" sz="1400" b="1">
                  <a:solidFill>
                    <a:schemeClr val="tx2"/>
                  </a:solidFill>
                  <a:latin typeface="Times New Roman" pitchFamily="18" charset="0"/>
                  <a:cs typeface="Times New Roman" pitchFamily="18" charset="0"/>
                </a:rPr>
                <a:t>N</a:t>
              </a:r>
            </a:p>
          </p:txBody>
        </p:sp>
        <p:sp>
          <p:nvSpPr>
            <p:cNvPr id="26663" name="Text Box 60"/>
            <p:cNvSpPr txBox="1">
              <a:spLocks noChangeArrowheads="1"/>
            </p:cNvSpPr>
            <p:nvPr/>
          </p:nvSpPr>
          <p:spPr bwMode="auto">
            <a:xfrm>
              <a:off x="4581525" y="1598613"/>
              <a:ext cx="184150" cy="231775"/>
            </a:xfrm>
            <a:prstGeom prst="rect">
              <a:avLst/>
            </a:prstGeom>
            <a:noFill/>
            <a:ln w="38100">
              <a:noFill/>
              <a:miter lim="800000"/>
              <a:headEnd/>
              <a:tailEnd/>
            </a:ln>
          </p:spPr>
          <p:txBody>
            <a:bodyPr lIns="9144" tIns="9144" rIns="9144" bIns="9144">
              <a:spAutoFit/>
            </a:bodyPr>
            <a:lstStyle/>
            <a:p>
              <a:pPr algn="ctr">
                <a:spcBef>
                  <a:spcPct val="50000"/>
                </a:spcBef>
              </a:pPr>
              <a:r>
                <a:rPr lang="en-US" sz="1400" b="1">
                  <a:solidFill>
                    <a:schemeClr val="tx2"/>
                  </a:solidFill>
                  <a:latin typeface="Times New Roman" pitchFamily="18" charset="0"/>
                  <a:cs typeface="Times New Roman" pitchFamily="18" charset="0"/>
                </a:rPr>
                <a:t>1</a:t>
              </a:r>
            </a:p>
          </p:txBody>
        </p:sp>
        <p:sp>
          <p:nvSpPr>
            <p:cNvPr id="26664" name="Oval 61"/>
            <p:cNvSpPr>
              <a:spLocks noChangeArrowheads="1"/>
            </p:cNvSpPr>
            <p:nvPr/>
          </p:nvSpPr>
          <p:spPr bwMode="auto">
            <a:xfrm flipH="1">
              <a:off x="3200400" y="857250"/>
              <a:ext cx="685800" cy="457200"/>
            </a:xfrm>
            <a:prstGeom prst="ellipse">
              <a:avLst/>
            </a:prstGeom>
            <a:solidFill>
              <a:schemeClr val="bg1">
                <a:alpha val="50195"/>
              </a:schemeClr>
            </a:solidFill>
            <a:ln w="38100">
              <a:solidFill>
                <a:schemeClr val="tx1"/>
              </a:solidFill>
              <a:round/>
              <a:headEnd/>
              <a:tailEnd/>
            </a:ln>
          </p:spPr>
          <p:txBody>
            <a:bodyPr wrap="none" anchor="ctr"/>
            <a:lstStyle/>
            <a:p>
              <a:pPr algn="ctr" rtl="1"/>
              <a:r>
                <a:rPr lang="ar-SA" b="1">
                  <a:solidFill>
                    <a:schemeClr val="tx2"/>
                  </a:solidFill>
                  <a:latin typeface="Times New Roman" pitchFamily="18" charset="0"/>
                  <a:cs typeface="Times New Roman" pitchFamily="18" charset="0"/>
                </a:rPr>
                <a:t>العدد</a:t>
              </a:r>
              <a:endParaRPr lang="en-US" b="1">
                <a:solidFill>
                  <a:schemeClr val="tx2"/>
                </a:solidFill>
                <a:latin typeface="Times New Roman" pitchFamily="18" charset="0"/>
                <a:cs typeface="Times New Roman" pitchFamily="18" charset="0"/>
              </a:endParaRPr>
            </a:p>
          </p:txBody>
        </p:sp>
        <p:sp>
          <p:nvSpPr>
            <p:cNvPr id="26665" name="Line 62"/>
            <p:cNvSpPr>
              <a:spLocks noChangeShapeType="1"/>
            </p:cNvSpPr>
            <p:nvPr/>
          </p:nvSpPr>
          <p:spPr bwMode="auto">
            <a:xfrm>
              <a:off x="3638550" y="1295400"/>
              <a:ext cx="209550" cy="342900"/>
            </a:xfrm>
            <a:prstGeom prst="line">
              <a:avLst/>
            </a:prstGeom>
            <a:noFill/>
            <a:ln w="38100">
              <a:solidFill>
                <a:schemeClr val="tx1"/>
              </a:solidFill>
              <a:round/>
              <a:headEnd/>
              <a:tailEnd/>
            </a:ln>
          </p:spPr>
          <p:txBody>
            <a:bodyPr wrap="none" anchor="ctr"/>
            <a:lstStyle/>
            <a:p>
              <a:endParaRPr lang="en-US"/>
            </a:p>
          </p:txBody>
        </p:sp>
        <p:grpSp>
          <p:nvGrpSpPr>
            <p:cNvPr id="5" name="Group 69"/>
            <p:cNvGrpSpPr>
              <a:grpSpLocks/>
            </p:cNvGrpSpPr>
            <p:nvPr/>
          </p:nvGrpSpPr>
          <p:grpSpPr bwMode="auto">
            <a:xfrm>
              <a:off x="5867400" y="1562100"/>
              <a:ext cx="1695450" cy="571500"/>
              <a:chOff x="3696" y="1116"/>
              <a:chExt cx="1068" cy="360"/>
            </a:xfrm>
          </p:grpSpPr>
          <p:sp>
            <p:nvSpPr>
              <p:cNvPr id="26654" name="AutoShape 35"/>
              <p:cNvSpPr>
                <a:spLocks noChangeArrowheads="1"/>
              </p:cNvSpPr>
              <p:nvPr/>
            </p:nvSpPr>
            <p:spPr bwMode="auto">
              <a:xfrm>
                <a:off x="3984" y="1116"/>
                <a:ext cx="624" cy="360"/>
              </a:xfrm>
              <a:prstGeom prst="flowChartDecision">
                <a:avLst/>
              </a:prstGeom>
              <a:solidFill>
                <a:schemeClr val="bg1">
                  <a:alpha val="50195"/>
                </a:schemeClr>
              </a:solidFill>
              <a:ln w="38100">
                <a:solidFill>
                  <a:schemeClr val="tx1"/>
                </a:solidFill>
                <a:miter lim="800000"/>
                <a:headEnd/>
                <a:tailEnd/>
              </a:ln>
            </p:spPr>
            <p:txBody>
              <a:bodyPr wrap="none" anchor="ctr"/>
              <a:lstStyle/>
              <a:p>
                <a:pPr algn="ctr" rtl="1"/>
                <a:r>
                  <a:rPr lang="ar-SA" b="1" dirty="0">
                    <a:solidFill>
                      <a:schemeClr val="tx2"/>
                    </a:solidFill>
                    <a:latin typeface="Times New Roman" pitchFamily="18" charset="0"/>
                    <a:cs typeface="Times New Roman" pitchFamily="18" charset="0"/>
                  </a:rPr>
                  <a:t>يملك</a:t>
                </a:r>
                <a:endParaRPr lang="en-US" b="1" dirty="0">
                  <a:solidFill>
                    <a:schemeClr val="tx2"/>
                  </a:solidFill>
                  <a:latin typeface="Times New Roman" pitchFamily="18" charset="0"/>
                  <a:cs typeface="Times New Roman" pitchFamily="18" charset="0"/>
                </a:endParaRPr>
              </a:p>
            </p:txBody>
          </p:sp>
          <p:sp>
            <p:nvSpPr>
              <p:cNvPr id="26655" name="Line 37"/>
              <p:cNvSpPr>
                <a:spLocks noChangeShapeType="1"/>
              </p:cNvSpPr>
              <p:nvPr/>
            </p:nvSpPr>
            <p:spPr bwMode="auto">
              <a:xfrm>
                <a:off x="3696" y="1296"/>
                <a:ext cx="282" cy="0"/>
              </a:xfrm>
              <a:prstGeom prst="line">
                <a:avLst/>
              </a:prstGeom>
              <a:noFill/>
              <a:ln w="38100" cmpd="dbl">
                <a:solidFill>
                  <a:schemeClr val="tx1"/>
                </a:solidFill>
                <a:round/>
                <a:headEnd/>
                <a:tailEnd/>
              </a:ln>
            </p:spPr>
            <p:txBody>
              <a:bodyPr wrap="none" anchor="ctr"/>
              <a:lstStyle/>
              <a:p>
                <a:endParaRPr lang="en-US"/>
              </a:p>
            </p:txBody>
          </p:sp>
          <p:sp>
            <p:nvSpPr>
              <p:cNvPr id="26656" name="Text Box 45"/>
              <p:cNvSpPr txBox="1">
                <a:spLocks noChangeArrowheads="1"/>
              </p:cNvSpPr>
              <p:nvPr/>
            </p:nvSpPr>
            <p:spPr bwMode="auto">
              <a:xfrm>
                <a:off x="4608" y="1140"/>
                <a:ext cx="156" cy="146"/>
              </a:xfrm>
              <a:prstGeom prst="rect">
                <a:avLst/>
              </a:prstGeom>
              <a:noFill/>
              <a:ln w="38100">
                <a:noFill/>
                <a:miter lim="800000"/>
                <a:headEnd/>
                <a:tailEnd/>
              </a:ln>
            </p:spPr>
            <p:txBody>
              <a:bodyPr lIns="9144" tIns="9144" rIns="9144" bIns="9144">
                <a:spAutoFit/>
              </a:bodyPr>
              <a:lstStyle/>
              <a:p>
                <a:pPr algn="ctr">
                  <a:spcBef>
                    <a:spcPct val="50000"/>
                  </a:spcBef>
                </a:pPr>
                <a:r>
                  <a:rPr lang="en-US" sz="1400" b="1">
                    <a:solidFill>
                      <a:schemeClr val="tx2"/>
                    </a:solidFill>
                    <a:latin typeface="Times New Roman" pitchFamily="18" charset="0"/>
                    <a:cs typeface="Times New Roman" pitchFamily="18" charset="0"/>
                  </a:rPr>
                  <a:t>1</a:t>
                </a:r>
              </a:p>
            </p:txBody>
          </p:sp>
          <p:sp>
            <p:nvSpPr>
              <p:cNvPr id="26657" name="Text Box 49"/>
              <p:cNvSpPr txBox="1">
                <a:spLocks noChangeArrowheads="1"/>
              </p:cNvSpPr>
              <p:nvPr/>
            </p:nvSpPr>
            <p:spPr bwMode="auto">
              <a:xfrm>
                <a:off x="3834" y="1139"/>
                <a:ext cx="116" cy="146"/>
              </a:xfrm>
              <a:prstGeom prst="rect">
                <a:avLst/>
              </a:prstGeom>
              <a:noFill/>
              <a:ln w="38100">
                <a:noFill/>
                <a:miter lim="800000"/>
                <a:headEnd/>
                <a:tailEnd/>
              </a:ln>
            </p:spPr>
            <p:txBody>
              <a:bodyPr lIns="9144" tIns="9144" rIns="9144" bIns="9144">
                <a:spAutoFit/>
              </a:bodyPr>
              <a:lstStyle/>
              <a:p>
                <a:pPr algn="ctr">
                  <a:spcBef>
                    <a:spcPct val="50000"/>
                  </a:spcBef>
                </a:pPr>
                <a:r>
                  <a:rPr lang="en-US" sz="1400" b="1">
                    <a:solidFill>
                      <a:schemeClr val="tx2"/>
                    </a:solidFill>
                    <a:latin typeface="Times New Roman" pitchFamily="18" charset="0"/>
                    <a:cs typeface="Times New Roman" pitchFamily="18" charset="0"/>
                  </a:rPr>
                  <a:t>N</a:t>
                </a:r>
              </a:p>
            </p:txBody>
          </p:sp>
        </p:grpSp>
        <p:sp>
          <p:nvSpPr>
            <p:cNvPr id="26653" name="Line 64"/>
            <p:cNvSpPr>
              <a:spLocks noChangeShapeType="1"/>
            </p:cNvSpPr>
            <p:nvPr/>
          </p:nvSpPr>
          <p:spPr bwMode="auto">
            <a:xfrm>
              <a:off x="7286625" y="1847850"/>
              <a:ext cx="419100" cy="0"/>
            </a:xfrm>
            <a:prstGeom prst="line">
              <a:avLst/>
            </a:prstGeom>
            <a:noFill/>
            <a:ln w="38100">
              <a:solidFill>
                <a:schemeClr val="tx1"/>
              </a:solidFill>
              <a:round/>
              <a:headEnd/>
              <a:tailEnd/>
            </a:ln>
          </p:spPr>
          <p:txBody>
            <a:bodyPr wrap="none" anchor="ctr"/>
            <a:lstStyle/>
            <a:p>
              <a:endParaRPr lang="en-US"/>
            </a:p>
          </p:txBody>
        </p:sp>
        <p:sp>
          <p:nvSpPr>
            <p:cNvPr id="26644" name="Rectangle 34"/>
            <p:cNvSpPr>
              <a:spLocks noChangeArrowheads="1"/>
            </p:cNvSpPr>
            <p:nvPr/>
          </p:nvSpPr>
          <p:spPr bwMode="auto">
            <a:xfrm>
              <a:off x="7715250" y="1543050"/>
              <a:ext cx="990600" cy="533400"/>
            </a:xfrm>
            <a:prstGeom prst="rect">
              <a:avLst/>
            </a:prstGeom>
            <a:solidFill>
              <a:schemeClr val="bg1">
                <a:alpha val="50195"/>
              </a:schemeClr>
            </a:solidFill>
            <a:ln w="38100">
              <a:solidFill>
                <a:schemeClr val="tx1"/>
              </a:solidFill>
              <a:miter lim="800000"/>
              <a:headEnd/>
              <a:tailEnd/>
            </a:ln>
          </p:spPr>
          <p:txBody>
            <a:bodyPr wrap="none" anchor="ctr"/>
            <a:lstStyle/>
            <a:p>
              <a:pPr algn="ctr" rtl="1"/>
              <a:r>
                <a:rPr lang="ar-SA" b="1">
                  <a:solidFill>
                    <a:schemeClr val="tx2"/>
                  </a:solidFill>
                  <a:latin typeface="Times New Roman" pitchFamily="18" charset="0"/>
                  <a:cs typeface="Times New Roman" pitchFamily="18" charset="0"/>
                </a:rPr>
                <a:t>عميل</a:t>
              </a:r>
              <a:endParaRPr lang="en-US" b="1">
                <a:solidFill>
                  <a:schemeClr val="tx2"/>
                </a:solidFill>
                <a:latin typeface="Times New Roman" pitchFamily="18" charset="0"/>
                <a:cs typeface="Times New Roman" pitchFamily="18" charset="0"/>
              </a:endParaRPr>
            </a:p>
          </p:txBody>
        </p:sp>
        <p:grpSp>
          <p:nvGrpSpPr>
            <p:cNvPr id="6" name="Group 75"/>
            <p:cNvGrpSpPr>
              <a:grpSpLocks/>
            </p:cNvGrpSpPr>
            <p:nvPr/>
          </p:nvGrpSpPr>
          <p:grpSpPr bwMode="auto">
            <a:xfrm>
              <a:off x="7162800" y="819150"/>
              <a:ext cx="1771650" cy="1981200"/>
              <a:chOff x="4512" y="648"/>
              <a:chExt cx="1116" cy="1248"/>
            </a:xfrm>
          </p:grpSpPr>
          <p:sp>
            <p:nvSpPr>
              <p:cNvPr id="26646" name="Oval 38"/>
              <p:cNvSpPr>
                <a:spLocks noChangeArrowheads="1"/>
              </p:cNvSpPr>
              <p:nvPr/>
            </p:nvSpPr>
            <p:spPr bwMode="auto">
              <a:xfrm>
                <a:off x="4512" y="648"/>
                <a:ext cx="432" cy="288"/>
              </a:xfrm>
              <a:prstGeom prst="ellipse">
                <a:avLst/>
              </a:prstGeom>
              <a:solidFill>
                <a:schemeClr val="bg1">
                  <a:alpha val="50195"/>
                </a:schemeClr>
              </a:solidFill>
              <a:ln w="38100">
                <a:solidFill>
                  <a:schemeClr val="tx1"/>
                </a:solidFill>
                <a:round/>
                <a:headEnd/>
                <a:tailEnd/>
              </a:ln>
            </p:spPr>
            <p:txBody>
              <a:bodyPr wrap="none" anchor="ctr"/>
              <a:lstStyle/>
              <a:p>
                <a:pPr algn="ctr"/>
                <a:r>
                  <a:rPr lang="ar-SA" b="1" u="sng">
                    <a:solidFill>
                      <a:schemeClr val="tx2"/>
                    </a:solidFill>
                    <a:latin typeface="Times New Roman" pitchFamily="18" charset="0"/>
                    <a:cs typeface="Times New Roman" pitchFamily="18" charset="0"/>
                  </a:rPr>
                  <a:t>رقم</a:t>
                </a:r>
                <a:endParaRPr lang="en-US" b="1" u="sng">
                  <a:solidFill>
                    <a:schemeClr val="tx2"/>
                  </a:solidFill>
                  <a:latin typeface="Times New Roman" pitchFamily="18" charset="0"/>
                  <a:cs typeface="Times New Roman" pitchFamily="18" charset="0"/>
                </a:endParaRPr>
              </a:p>
            </p:txBody>
          </p:sp>
          <p:sp>
            <p:nvSpPr>
              <p:cNvPr id="26647" name="Oval 39"/>
              <p:cNvSpPr>
                <a:spLocks noChangeArrowheads="1"/>
              </p:cNvSpPr>
              <p:nvPr/>
            </p:nvSpPr>
            <p:spPr bwMode="auto">
              <a:xfrm>
                <a:off x="5196" y="648"/>
                <a:ext cx="432" cy="288"/>
              </a:xfrm>
              <a:prstGeom prst="ellipse">
                <a:avLst/>
              </a:prstGeom>
              <a:solidFill>
                <a:schemeClr val="bg1">
                  <a:alpha val="50195"/>
                </a:schemeClr>
              </a:solidFill>
              <a:ln w="38100">
                <a:solidFill>
                  <a:schemeClr val="tx1"/>
                </a:solidFill>
                <a:round/>
                <a:headEnd/>
                <a:tailEnd/>
              </a:ln>
            </p:spPr>
            <p:txBody>
              <a:bodyPr wrap="none" anchor="ctr"/>
              <a:lstStyle/>
              <a:p>
                <a:pPr algn="ctr" rtl="1"/>
                <a:r>
                  <a:rPr lang="ar-SA" b="1">
                    <a:solidFill>
                      <a:schemeClr val="tx2"/>
                    </a:solidFill>
                    <a:latin typeface="Times New Roman" pitchFamily="18" charset="0"/>
                    <a:cs typeface="Times New Roman" pitchFamily="18" charset="0"/>
                  </a:rPr>
                  <a:t>الاسم</a:t>
                </a:r>
                <a:endParaRPr lang="en-US" b="1">
                  <a:solidFill>
                    <a:schemeClr val="tx2"/>
                  </a:solidFill>
                  <a:latin typeface="Times New Roman" pitchFamily="18" charset="0"/>
                  <a:cs typeface="Times New Roman" pitchFamily="18" charset="0"/>
                </a:endParaRPr>
              </a:p>
            </p:txBody>
          </p:sp>
          <p:sp>
            <p:nvSpPr>
              <p:cNvPr id="26648" name="Line 40"/>
              <p:cNvSpPr>
                <a:spLocks noChangeShapeType="1"/>
              </p:cNvSpPr>
              <p:nvPr/>
            </p:nvSpPr>
            <p:spPr bwMode="auto">
              <a:xfrm flipH="1">
                <a:off x="5256" y="930"/>
                <a:ext cx="120" cy="174"/>
              </a:xfrm>
              <a:prstGeom prst="line">
                <a:avLst/>
              </a:prstGeom>
              <a:noFill/>
              <a:ln w="38100">
                <a:solidFill>
                  <a:schemeClr val="tx1"/>
                </a:solidFill>
                <a:round/>
                <a:headEnd/>
                <a:tailEnd/>
              </a:ln>
            </p:spPr>
            <p:txBody>
              <a:bodyPr wrap="none" anchor="ctr"/>
              <a:lstStyle/>
              <a:p>
                <a:endParaRPr lang="en-US"/>
              </a:p>
            </p:txBody>
          </p:sp>
          <p:sp>
            <p:nvSpPr>
              <p:cNvPr id="26649" name="Oval 42"/>
              <p:cNvSpPr>
                <a:spLocks noChangeArrowheads="1"/>
              </p:cNvSpPr>
              <p:nvPr/>
            </p:nvSpPr>
            <p:spPr bwMode="auto">
              <a:xfrm>
                <a:off x="4968" y="1608"/>
                <a:ext cx="432" cy="288"/>
              </a:xfrm>
              <a:prstGeom prst="ellipse">
                <a:avLst/>
              </a:prstGeom>
              <a:solidFill>
                <a:schemeClr val="bg1">
                  <a:alpha val="50195"/>
                </a:schemeClr>
              </a:solidFill>
              <a:ln w="38100">
                <a:solidFill>
                  <a:schemeClr val="tx1"/>
                </a:solidFill>
                <a:round/>
                <a:headEnd/>
                <a:tailEnd/>
              </a:ln>
            </p:spPr>
            <p:txBody>
              <a:bodyPr wrap="none" anchor="ctr"/>
              <a:lstStyle/>
              <a:p>
                <a:pPr algn="ctr" rtl="1"/>
                <a:r>
                  <a:rPr lang="ar-SA" b="1">
                    <a:solidFill>
                      <a:schemeClr val="tx2"/>
                    </a:solidFill>
                    <a:latin typeface="Times New Roman" pitchFamily="18" charset="0"/>
                    <a:cs typeface="Times New Roman" pitchFamily="18" charset="0"/>
                  </a:rPr>
                  <a:t>الهاتف</a:t>
                </a:r>
                <a:endParaRPr lang="en-US" b="1">
                  <a:solidFill>
                    <a:schemeClr val="tx2"/>
                  </a:solidFill>
                  <a:latin typeface="Times New Roman" pitchFamily="18" charset="0"/>
                  <a:cs typeface="Times New Roman" pitchFamily="18" charset="0"/>
                </a:endParaRPr>
              </a:p>
            </p:txBody>
          </p:sp>
          <p:sp>
            <p:nvSpPr>
              <p:cNvPr id="26650" name="Line 65"/>
              <p:cNvSpPr>
                <a:spLocks noChangeShapeType="1"/>
              </p:cNvSpPr>
              <p:nvPr/>
            </p:nvSpPr>
            <p:spPr bwMode="auto">
              <a:xfrm>
                <a:off x="4812" y="924"/>
                <a:ext cx="174" cy="186"/>
              </a:xfrm>
              <a:prstGeom prst="line">
                <a:avLst/>
              </a:prstGeom>
              <a:noFill/>
              <a:ln w="38100">
                <a:solidFill>
                  <a:schemeClr val="tx1"/>
                </a:solidFill>
                <a:round/>
                <a:headEnd/>
                <a:tailEnd/>
              </a:ln>
            </p:spPr>
            <p:txBody>
              <a:bodyPr wrap="none" anchor="ctr"/>
              <a:lstStyle/>
              <a:p>
                <a:endParaRPr lang="en-US"/>
              </a:p>
            </p:txBody>
          </p:sp>
          <p:sp>
            <p:nvSpPr>
              <p:cNvPr id="26651" name="Line 66"/>
              <p:cNvSpPr>
                <a:spLocks noChangeShapeType="1"/>
              </p:cNvSpPr>
              <p:nvPr/>
            </p:nvSpPr>
            <p:spPr bwMode="auto">
              <a:xfrm>
                <a:off x="5178" y="1434"/>
                <a:ext cx="6" cy="180"/>
              </a:xfrm>
              <a:prstGeom prst="line">
                <a:avLst/>
              </a:prstGeom>
              <a:noFill/>
              <a:ln w="38100">
                <a:solidFill>
                  <a:schemeClr val="tx1"/>
                </a:solidFill>
                <a:round/>
                <a:headEnd/>
                <a:tailEnd/>
              </a:ln>
            </p:spPr>
            <p:txBody>
              <a:bodyPr wrap="none" anchor="ctr"/>
              <a:lstStyle/>
              <a:p>
                <a:endParaRPr lang="en-US"/>
              </a:p>
            </p:txBody>
          </p:sp>
        </p:grpSp>
        <p:sp>
          <p:nvSpPr>
            <p:cNvPr id="26637" name="Rectangle 20"/>
            <p:cNvSpPr>
              <a:spLocks noChangeArrowheads="1"/>
            </p:cNvSpPr>
            <p:nvPr/>
          </p:nvSpPr>
          <p:spPr bwMode="auto">
            <a:xfrm>
              <a:off x="3257550" y="2457450"/>
              <a:ext cx="990600" cy="533400"/>
            </a:xfrm>
            <a:prstGeom prst="rect">
              <a:avLst/>
            </a:prstGeom>
            <a:solidFill>
              <a:schemeClr val="bg1">
                <a:alpha val="50195"/>
              </a:schemeClr>
            </a:solidFill>
            <a:ln w="38100">
              <a:solidFill>
                <a:schemeClr val="tx1"/>
              </a:solidFill>
              <a:miter lim="800000"/>
              <a:headEnd/>
              <a:tailEnd/>
            </a:ln>
          </p:spPr>
          <p:txBody>
            <a:bodyPr wrap="none" anchor="ctr"/>
            <a:lstStyle/>
            <a:p>
              <a:pPr algn="ctr" rtl="1"/>
              <a:r>
                <a:rPr lang="ar-SA" b="1">
                  <a:solidFill>
                    <a:schemeClr val="tx2"/>
                  </a:solidFill>
                  <a:latin typeface="Times New Roman" pitchFamily="18" charset="0"/>
                  <a:cs typeface="Times New Roman" pitchFamily="18" charset="0"/>
                </a:rPr>
                <a:t>فني</a:t>
              </a:r>
              <a:endParaRPr lang="en-US" b="1">
                <a:solidFill>
                  <a:schemeClr val="tx2"/>
                </a:solidFill>
                <a:latin typeface="Times New Roman" pitchFamily="18" charset="0"/>
                <a:cs typeface="Times New Roman" pitchFamily="18" charset="0"/>
              </a:endParaRPr>
            </a:p>
          </p:txBody>
        </p:sp>
        <p:sp>
          <p:nvSpPr>
            <p:cNvPr id="26638" name="Oval 21"/>
            <p:cNvSpPr>
              <a:spLocks noChangeArrowheads="1"/>
            </p:cNvSpPr>
            <p:nvPr/>
          </p:nvSpPr>
          <p:spPr bwMode="auto">
            <a:xfrm>
              <a:off x="1847850" y="2133600"/>
              <a:ext cx="800100" cy="457200"/>
            </a:xfrm>
            <a:prstGeom prst="ellipse">
              <a:avLst/>
            </a:prstGeom>
            <a:solidFill>
              <a:schemeClr val="bg1">
                <a:alpha val="50195"/>
              </a:schemeClr>
            </a:solidFill>
            <a:ln w="38100">
              <a:solidFill>
                <a:schemeClr val="tx1"/>
              </a:solidFill>
              <a:round/>
              <a:headEnd/>
              <a:tailEnd/>
            </a:ln>
          </p:spPr>
          <p:txBody>
            <a:bodyPr wrap="none" anchor="ctr"/>
            <a:lstStyle/>
            <a:p>
              <a:pPr algn="ctr" rtl="1"/>
              <a:r>
                <a:rPr lang="ar-SA" b="1">
                  <a:solidFill>
                    <a:schemeClr val="tx2"/>
                  </a:solidFill>
                  <a:latin typeface="Times New Roman" pitchFamily="18" charset="0"/>
                  <a:cs typeface="Times New Roman" pitchFamily="18" charset="0"/>
                </a:rPr>
                <a:t>التخصص</a:t>
              </a:r>
              <a:endParaRPr lang="en-US" b="1">
                <a:solidFill>
                  <a:schemeClr val="tx2"/>
                </a:solidFill>
                <a:latin typeface="Times New Roman" pitchFamily="18" charset="0"/>
                <a:cs typeface="Times New Roman" pitchFamily="18" charset="0"/>
              </a:endParaRPr>
            </a:p>
          </p:txBody>
        </p:sp>
        <p:sp>
          <p:nvSpPr>
            <p:cNvPr id="26639" name="Line 24"/>
            <p:cNvSpPr>
              <a:spLocks noChangeShapeType="1"/>
            </p:cNvSpPr>
            <p:nvPr/>
          </p:nvSpPr>
          <p:spPr bwMode="auto">
            <a:xfrm flipH="1" flipV="1">
              <a:off x="2628900" y="2419350"/>
              <a:ext cx="628650" cy="266700"/>
            </a:xfrm>
            <a:prstGeom prst="line">
              <a:avLst/>
            </a:prstGeom>
            <a:noFill/>
            <a:ln w="38100">
              <a:solidFill>
                <a:schemeClr val="tx1"/>
              </a:solidFill>
              <a:round/>
              <a:headEnd/>
              <a:tailEnd/>
            </a:ln>
          </p:spPr>
          <p:txBody>
            <a:bodyPr wrap="none" anchor="ctr"/>
            <a:lstStyle/>
            <a:p>
              <a:endParaRPr lang="en-US"/>
            </a:p>
          </p:txBody>
        </p:sp>
        <p:sp>
          <p:nvSpPr>
            <p:cNvPr id="26640" name="Oval 26"/>
            <p:cNvSpPr>
              <a:spLocks noChangeArrowheads="1"/>
            </p:cNvSpPr>
            <p:nvPr/>
          </p:nvSpPr>
          <p:spPr bwMode="auto">
            <a:xfrm>
              <a:off x="1847850" y="2800350"/>
              <a:ext cx="800100" cy="457200"/>
            </a:xfrm>
            <a:prstGeom prst="ellipse">
              <a:avLst/>
            </a:prstGeom>
            <a:solidFill>
              <a:schemeClr val="bg1">
                <a:alpha val="50195"/>
              </a:schemeClr>
            </a:solidFill>
            <a:ln w="38100">
              <a:solidFill>
                <a:schemeClr val="tx1"/>
              </a:solidFill>
              <a:round/>
              <a:headEnd/>
              <a:tailEnd/>
            </a:ln>
          </p:spPr>
          <p:txBody>
            <a:bodyPr wrap="none" anchor="ctr"/>
            <a:lstStyle/>
            <a:p>
              <a:pPr algn="ctr" rtl="1"/>
              <a:r>
                <a:rPr lang="ar-SA" b="1" u="sng">
                  <a:solidFill>
                    <a:schemeClr val="tx2"/>
                  </a:solidFill>
                  <a:latin typeface="Times New Roman" pitchFamily="18" charset="0"/>
                  <a:cs typeface="Times New Roman" pitchFamily="18" charset="0"/>
                </a:rPr>
                <a:t>رقم الفني</a:t>
              </a:r>
              <a:endParaRPr lang="en-US" b="1" u="sng">
                <a:solidFill>
                  <a:schemeClr val="tx2"/>
                </a:solidFill>
                <a:latin typeface="Times New Roman" pitchFamily="18" charset="0"/>
                <a:cs typeface="Times New Roman" pitchFamily="18" charset="0"/>
              </a:endParaRPr>
            </a:p>
          </p:txBody>
        </p:sp>
        <p:sp>
          <p:nvSpPr>
            <p:cNvPr id="26641" name="Line 52"/>
            <p:cNvSpPr>
              <a:spLocks noChangeShapeType="1"/>
            </p:cNvSpPr>
            <p:nvPr/>
          </p:nvSpPr>
          <p:spPr bwMode="auto">
            <a:xfrm flipH="1">
              <a:off x="2667000" y="2838450"/>
              <a:ext cx="609600" cy="190500"/>
            </a:xfrm>
            <a:prstGeom prst="line">
              <a:avLst/>
            </a:prstGeom>
            <a:noFill/>
            <a:ln w="38100">
              <a:solidFill>
                <a:schemeClr val="tx1"/>
              </a:solidFill>
              <a:round/>
              <a:headEnd/>
              <a:tailEnd/>
            </a:ln>
          </p:spPr>
          <p:txBody>
            <a:bodyPr wrap="none" anchor="ctr"/>
            <a:lstStyle/>
            <a:p>
              <a:endParaRPr lang="en-US"/>
            </a:p>
          </p:txBody>
        </p:sp>
        <p:sp>
          <p:nvSpPr>
            <p:cNvPr id="26642" name="Oval 81"/>
            <p:cNvSpPr>
              <a:spLocks noChangeArrowheads="1"/>
            </p:cNvSpPr>
            <p:nvPr/>
          </p:nvSpPr>
          <p:spPr bwMode="auto">
            <a:xfrm>
              <a:off x="3333750" y="3086100"/>
              <a:ext cx="800100" cy="457200"/>
            </a:xfrm>
            <a:prstGeom prst="ellipse">
              <a:avLst/>
            </a:prstGeom>
            <a:solidFill>
              <a:schemeClr val="bg1">
                <a:alpha val="50195"/>
              </a:schemeClr>
            </a:solidFill>
            <a:ln w="38100">
              <a:solidFill>
                <a:schemeClr val="tx1"/>
              </a:solidFill>
              <a:round/>
              <a:headEnd/>
              <a:tailEnd/>
            </a:ln>
          </p:spPr>
          <p:txBody>
            <a:bodyPr wrap="none" anchor="ctr"/>
            <a:lstStyle/>
            <a:p>
              <a:pPr algn="ctr" rtl="1"/>
              <a:r>
                <a:rPr lang="ar-SA" b="1">
                  <a:solidFill>
                    <a:schemeClr val="tx2"/>
                  </a:solidFill>
                  <a:latin typeface="Times New Roman" pitchFamily="18" charset="0"/>
                  <a:cs typeface="Times New Roman" pitchFamily="18" charset="0"/>
                </a:rPr>
                <a:t>الاسم</a:t>
              </a:r>
              <a:endParaRPr lang="en-US" b="1">
                <a:solidFill>
                  <a:schemeClr val="tx2"/>
                </a:solidFill>
                <a:latin typeface="Times New Roman" pitchFamily="18" charset="0"/>
                <a:cs typeface="Times New Roman" pitchFamily="18" charset="0"/>
              </a:endParaRPr>
            </a:p>
          </p:txBody>
        </p:sp>
        <p:sp>
          <p:nvSpPr>
            <p:cNvPr id="26643" name="Line 82"/>
            <p:cNvSpPr>
              <a:spLocks noChangeShapeType="1"/>
            </p:cNvSpPr>
            <p:nvPr/>
          </p:nvSpPr>
          <p:spPr bwMode="auto">
            <a:xfrm>
              <a:off x="3733800" y="2995613"/>
              <a:ext cx="0" cy="95250"/>
            </a:xfrm>
            <a:prstGeom prst="line">
              <a:avLst/>
            </a:prstGeom>
            <a:noFill/>
            <a:ln w="38100">
              <a:solidFill>
                <a:schemeClr val="tx1"/>
              </a:solidFill>
              <a:round/>
              <a:headEnd/>
              <a:tailEnd/>
            </a:ln>
          </p:spPr>
          <p:txBody>
            <a:bodyPr>
              <a:spAutoFit/>
            </a:bodyPr>
            <a:lstStyle/>
            <a:p>
              <a:endParaRPr lang="en-US"/>
            </a:p>
          </p:txBody>
        </p:sp>
      </p:gr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10"/>
          </p:nvPr>
        </p:nvSpPr>
        <p:spPr/>
        <p:txBody>
          <a:bodyPr/>
          <a:lstStyle/>
          <a:p>
            <a:pPr>
              <a:defRPr/>
            </a:pPr>
            <a:fld id="{006B6597-AC20-4FF5-869D-8D0CDC993229}" type="slidenum">
              <a:rPr lang="en-US"/>
              <a:pPr>
                <a:defRPr/>
              </a:pPr>
              <a:t>36</a:t>
            </a:fld>
            <a:endParaRPr lang="en-US"/>
          </a:p>
        </p:txBody>
      </p:sp>
      <p:sp>
        <p:nvSpPr>
          <p:cNvPr id="157698" name="Rectangle 2"/>
          <p:cNvSpPr>
            <a:spLocks noGrp="1" noChangeArrowheads="1"/>
          </p:cNvSpPr>
          <p:nvPr>
            <p:ph type="title"/>
          </p:nvPr>
        </p:nvSpPr>
        <p:spPr>
          <a:xfrm>
            <a:off x="685800" y="742950"/>
            <a:ext cx="7772400" cy="476250"/>
          </a:xfrm>
        </p:spPr>
        <p:txBody>
          <a:bodyPr/>
          <a:lstStyle/>
          <a:p>
            <a:pPr>
              <a:defRPr/>
            </a:pPr>
            <a:r>
              <a:rPr lang="ar-SA" sz="4000" b="1" dirty="0" smtClean="0"/>
              <a:t>تمرين 1</a:t>
            </a:r>
            <a:endParaRPr lang="en-US" sz="4000" b="1" dirty="0" smtClean="0"/>
          </a:p>
        </p:txBody>
      </p:sp>
      <p:sp>
        <p:nvSpPr>
          <p:cNvPr id="157699" name="Rectangle 3"/>
          <p:cNvSpPr>
            <a:spLocks noGrp="1" noChangeArrowheads="1"/>
          </p:cNvSpPr>
          <p:nvPr>
            <p:ph type="body" idx="1"/>
          </p:nvPr>
        </p:nvSpPr>
        <p:spPr>
          <a:xfrm>
            <a:off x="361950" y="2162174"/>
            <a:ext cx="8439150" cy="2943225"/>
          </a:xfrm>
        </p:spPr>
        <p:txBody>
          <a:bodyPr/>
          <a:lstStyle/>
          <a:p>
            <a:pPr algn="just" rtl="1" eaLnBrk="1" hangingPunct="1">
              <a:buFont typeface="Wingdings" pitchFamily="2" charset="2"/>
              <a:buNone/>
              <a:defRPr/>
            </a:pPr>
            <a:r>
              <a:rPr lang="ar-SA" sz="2400" dirty="0" smtClean="0"/>
              <a:t>مركز طبي يقوم باستقبال المرضي ويقوم الطبيب المختص بالكشف على المريض ومن الممكن أن يطلب الطبيب بعض التحاليل للمريض. بيانات </a:t>
            </a:r>
            <a:r>
              <a:rPr lang="ar-SA" sz="2400" dirty="0" err="1" smtClean="0"/>
              <a:t>الاطباء</a:t>
            </a:r>
            <a:r>
              <a:rPr lang="ar-SA" sz="2400" dirty="0" smtClean="0"/>
              <a:t> هي الاسم والرقم الوظيفي والتخصص بينما يتم تسجيل هذه البيانات للمريض: الاسم ورقم المريض، وعند كل زيارة يتم تسجيل تاريخ الزيارة. وبيانات التحليل هي اسم التحليل ورقمه وتكلفته وأيضا يتم تسجيل تاريخ إجراء التحليل. ويحتوي المركز على أماكن للتنويم ويتم تسجيل تاريخ الدخول والخروج ومسلسل التسجيل ورقم الغرفة.</a:t>
            </a:r>
          </a:p>
          <a:p>
            <a:pPr algn="just" rtl="1" eaLnBrk="1" hangingPunct="1">
              <a:buFont typeface="Wingdings" pitchFamily="2" charset="2"/>
              <a:buNone/>
              <a:defRPr/>
            </a:pPr>
            <a:r>
              <a:rPr lang="ar-SA" sz="2400" dirty="0" smtClean="0"/>
              <a:t>	اقترح نموذج بيانات لتمثيل بيانات المركز الطبي. </a:t>
            </a:r>
          </a:p>
        </p:txBody>
      </p:sp>
      <p:sp>
        <p:nvSpPr>
          <p:cNvPr id="27654" name="Rectangle 4"/>
          <p:cNvSpPr>
            <a:spLocks noChangeArrowheads="1"/>
          </p:cNvSpPr>
          <p:nvPr/>
        </p:nvSpPr>
        <p:spPr bwMode="auto">
          <a:xfrm>
            <a:off x="685800" y="1219200"/>
            <a:ext cx="7772400" cy="4876800"/>
          </a:xfrm>
          <a:prstGeom prst="rect">
            <a:avLst/>
          </a:prstGeom>
          <a:noFill/>
          <a:ln w="9525">
            <a:noFill/>
            <a:miter lim="800000"/>
            <a:headEnd/>
            <a:tailEnd/>
          </a:ln>
        </p:spPr>
        <p:txBody>
          <a:bodyPr/>
          <a:lstStyle/>
          <a:p>
            <a:pPr marL="609600" indent="-609600">
              <a:spcBef>
                <a:spcPct val="20000"/>
              </a:spcBef>
            </a:pPr>
            <a:endParaRPr lang="ar-SA" sz="2400" b="1">
              <a:latin typeface="Times New Roman" pitchFamily="18" charset="0"/>
              <a:cs typeface="Times New Roman" pitchFamily="18" charset="0"/>
            </a:endParaRPr>
          </a:p>
          <a:p>
            <a:pPr marL="609600" indent="-609600">
              <a:spcBef>
                <a:spcPct val="20000"/>
              </a:spcBef>
            </a:pPr>
            <a:endParaRPr lang="ar-SA" sz="2400" b="1">
              <a:latin typeface="Times New Roman" pitchFamily="18" charset="0"/>
              <a:cs typeface="Times New Roman" pitchFamily="18" charset="0"/>
            </a:endParaRPr>
          </a:p>
          <a:p>
            <a:pPr marL="609600" indent="-609600">
              <a:spcBef>
                <a:spcPct val="20000"/>
              </a:spcBef>
            </a:pPr>
            <a:endParaRPr lang="ar-SA" sz="2400" b="1">
              <a:latin typeface="Times New Roman" pitchFamily="18" charset="0"/>
              <a:cs typeface="Times New Roman" pitchFamily="18" charset="0"/>
            </a:endParaRPr>
          </a:p>
          <a:p>
            <a:pPr marL="609600" indent="-609600">
              <a:spcBef>
                <a:spcPct val="20000"/>
              </a:spcBef>
            </a:pPr>
            <a:endParaRPr lang="en-US" sz="2400" b="1">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10"/>
          </p:nvPr>
        </p:nvSpPr>
        <p:spPr/>
        <p:txBody>
          <a:bodyPr/>
          <a:lstStyle/>
          <a:p>
            <a:pPr>
              <a:defRPr/>
            </a:pPr>
            <a:fld id="{F098513D-3196-4D21-93BF-1BD3372AFA79}" type="slidenum">
              <a:rPr lang="en-US"/>
              <a:pPr>
                <a:defRPr/>
              </a:pPr>
              <a:t>37</a:t>
            </a:fld>
            <a:endParaRPr lang="en-US"/>
          </a:p>
        </p:txBody>
      </p:sp>
      <p:sp>
        <p:nvSpPr>
          <p:cNvPr id="159746" name="Rectangle 2"/>
          <p:cNvSpPr>
            <a:spLocks noGrp="1" noChangeArrowheads="1"/>
          </p:cNvSpPr>
          <p:nvPr>
            <p:ph type="title"/>
          </p:nvPr>
        </p:nvSpPr>
        <p:spPr>
          <a:xfrm>
            <a:off x="685800" y="628650"/>
            <a:ext cx="7772400" cy="476250"/>
          </a:xfrm>
        </p:spPr>
        <p:txBody>
          <a:bodyPr/>
          <a:lstStyle/>
          <a:p>
            <a:pPr rtl="1" eaLnBrk="1" hangingPunct="1">
              <a:defRPr/>
            </a:pPr>
            <a:r>
              <a:rPr lang="ar-SA" sz="4000" b="1" dirty="0" smtClean="0"/>
              <a:t>تمرين 2</a:t>
            </a:r>
            <a:endParaRPr lang="en-US" sz="4000" b="1" dirty="0" smtClean="0"/>
          </a:p>
        </p:txBody>
      </p:sp>
      <p:sp>
        <p:nvSpPr>
          <p:cNvPr id="159747" name="Rectangle 3"/>
          <p:cNvSpPr>
            <a:spLocks noGrp="1" noChangeArrowheads="1"/>
          </p:cNvSpPr>
          <p:nvPr>
            <p:ph type="body" idx="1"/>
          </p:nvPr>
        </p:nvSpPr>
        <p:spPr>
          <a:xfrm>
            <a:off x="361950" y="2162175"/>
            <a:ext cx="8439150" cy="2533650"/>
          </a:xfrm>
        </p:spPr>
        <p:txBody>
          <a:bodyPr/>
          <a:lstStyle/>
          <a:p>
            <a:pPr algn="just" rtl="1" eaLnBrk="1" hangingPunct="1">
              <a:lnSpc>
                <a:spcPct val="90000"/>
              </a:lnSpc>
              <a:buFont typeface="Wingdings" pitchFamily="2" charset="2"/>
              <a:buNone/>
              <a:defRPr/>
            </a:pPr>
            <a:r>
              <a:rPr lang="ar-SA" sz="2400" dirty="0" smtClean="0"/>
              <a:t>شركة صناعية تريد أن تبني قاعدة بيانات للموظفين والأقسام والمشاريع التي تديرها هذه الأقسام. بيانات الموظفون هي الاسم والرقم الوظيفي بينما يتم تسجيل تاريخ العمل لكل موظف. وبيانات القسم هي  الاسم ورقم القسم والهاتف وبيانات المشاريع هي الاسم والرقم وتاريخ بداية المشروع. و تقوم الشركة بتسجيل بيانات </a:t>
            </a:r>
            <a:r>
              <a:rPr lang="ar-SA" sz="2400" dirty="0" err="1" smtClean="0"/>
              <a:t>ابناء</a:t>
            </a:r>
            <a:r>
              <a:rPr lang="ar-SA" sz="2400" dirty="0" smtClean="0"/>
              <a:t> الموظف وذلك بتسجيل الاسم وتاريخ الميلاد والجنس.</a:t>
            </a:r>
          </a:p>
          <a:p>
            <a:pPr algn="just" rtl="1" eaLnBrk="1" hangingPunct="1">
              <a:lnSpc>
                <a:spcPct val="90000"/>
              </a:lnSpc>
              <a:buFont typeface="Wingdings" pitchFamily="2" charset="2"/>
              <a:buNone/>
              <a:defRPr/>
            </a:pPr>
            <a:r>
              <a:rPr lang="ar-SA" sz="2400" dirty="0" smtClean="0"/>
              <a:t>	 	اقترح نموذج بيانات لتمثيل بيانات هذه الشركة. </a:t>
            </a:r>
          </a:p>
        </p:txBody>
      </p:sp>
      <p:sp>
        <p:nvSpPr>
          <p:cNvPr id="29702" name="Rectangle 4"/>
          <p:cNvSpPr>
            <a:spLocks noChangeArrowheads="1"/>
          </p:cNvSpPr>
          <p:nvPr/>
        </p:nvSpPr>
        <p:spPr bwMode="auto">
          <a:xfrm>
            <a:off x="685800" y="1219200"/>
            <a:ext cx="7772400" cy="4876800"/>
          </a:xfrm>
          <a:prstGeom prst="rect">
            <a:avLst/>
          </a:prstGeom>
          <a:noFill/>
          <a:ln w="9525">
            <a:noFill/>
            <a:miter lim="800000"/>
            <a:headEnd/>
            <a:tailEnd/>
          </a:ln>
        </p:spPr>
        <p:txBody>
          <a:bodyPr/>
          <a:lstStyle/>
          <a:p>
            <a:pPr marL="609600" indent="-609600">
              <a:spcBef>
                <a:spcPct val="20000"/>
              </a:spcBef>
            </a:pPr>
            <a:endParaRPr lang="ar-SA" sz="2400" b="1">
              <a:latin typeface="Times New Roman" pitchFamily="18" charset="0"/>
              <a:cs typeface="Times New Roman" pitchFamily="18" charset="0"/>
            </a:endParaRPr>
          </a:p>
          <a:p>
            <a:pPr marL="609600" indent="-609600">
              <a:spcBef>
                <a:spcPct val="20000"/>
              </a:spcBef>
            </a:pPr>
            <a:endParaRPr lang="ar-SA" sz="2400" b="1">
              <a:latin typeface="Times New Roman" pitchFamily="18" charset="0"/>
              <a:cs typeface="Times New Roman" pitchFamily="18" charset="0"/>
            </a:endParaRPr>
          </a:p>
          <a:p>
            <a:pPr marL="609600" indent="-609600">
              <a:spcBef>
                <a:spcPct val="20000"/>
              </a:spcBef>
            </a:pPr>
            <a:endParaRPr lang="ar-SA" sz="2400" b="1">
              <a:latin typeface="Times New Roman" pitchFamily="18" charset="0"/>
              <a:cs typeface="Times New Roman" pitchFamily="18" charset="0"/>
            </a:endParaRPr>
          </a:p>
          <a:p>
            <a:pPr marL="609600" indent="-609600">
              <a:spcBef>
                <a:spcPct val="20000"/>
              </a:spcBef>
            </a:pPr>
            <a:endParaRPr lang="en-US" sz="2400" b="1">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kfu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1779</TotalTime>
  <Words>1915</Words>
  <Application>Microsoft Office PowerPoint</Application>
  <PresentationFormat>Letter Paper (8.5x11 in)‎</PresentationFormat>
  <Paragraphs>264</Paragraphs>
  <Slides>37</Slides>
  <Notes>3</Notes>
  <HiddenSlides>0</HiddenSlides>
  <MMClips>0</MMClips>
  <ScaleCrop>false</ScaleCrop>
  <HeadingPairs>
    <vt:vector size="4" baseType="variant">
      <vt:variant>
        <vt:lpstr>سمة</vt:lpstr>
      </vt:variant>
      <vt:variant>
        <vt:i4>1</vt:i4>
      </vt:variant>
      <vt:variant>
        <vt:lpstr>عناوين الشرائح</vt:lpstr>
      </vt:variant>
      <vt:variant>
        <vt:i4>37</vt:i4>
      </vt:variant>
    </vt:vector>
  </HeadingPairs>
  <TitlesOfParts>
    <vt:vector size="38" baseType="lpstr">
      <vt:lpstr>kfu_template</vt:lpstr>
      <vt:lpstr>الشريحة 1</vt:lpstr>
      <vt:lpstr>محاضرة رقم 3</vt:lpstr>
      <vt:lpstr>في هذ المحاضرة</vt:lpstr>
      <vt:lpstr>ما هو نموذج/مخطط الكينونة العلائقي؟ E-R Model  /Entity Relationship Model  </vt:lpstr>
      <vt:lpstr>مكونات مخطط الكينونة  العلائقي</vt:lpstr>
      <vt:lpstr>مكونات مخطط الكينونة  العلائقي</vt:lpstr>
      <vt:lpstr>مكونات مخطط الكينونة  العلائقي</vt:lpstr>
      <vt:lpstr>مكونات مخطط الكينونة  العلائقي</vt:lpstr>
      <vt:lpstr>مكونات مخطط الكينونة  العلائقي</vt:lpstr>
      <vt:lpstr>مكونات مخطط الكينونة  العلائقي</vt:lpstr>
      <vt:lpstr>مكونات مخطط الكينونة  العلائقي</vt:lpstr>
      <vt:lpstr>مكونات مخطط الكينونة  العلائقي</vt:lpstr>
      <vt:lpstr>مكونات مخطط الكينونة  العلائقي</vt:lpstr>
      <vt:lpstr>مكونات مخطط الكينونة  العلائقي</vt:lpstr>
      <vt:lpstr>مكونات مخطط الكينونة  العلائقي</vt:lpstr>
      <vt:lpstr>مكونات مخطط الكينونة  العلائقي</vt:lpstr>
      <vt:lpstr>مكونات مخطط الكينونة  العلائقي</vt:lpstr>
      <vt:lpstr>مكونات مخطط الكينونة  العلائقي</vt:lpstr>
      <vt:lpstr>مكونات مخطط الكينونة  العلائقي</vt:lpstr>
      <vt:lpstr>مكونات مخطط الكينونة  العلائقي</vt:lpstr>
      <vt:lpstr>مكونات مخطط الكينونة  العلائقي</vt:lpstr>
      <vt:lpstr>مكونات مخطط الكينونة  العلائقي</vt:lpstr>
      <vt:lpstr>مكونات مخطط الكينونة  العلائقي</vt:lpstr>
      <vt:lpstr>لاشتراك الكلي (Total participation)</vt:lpstr>
      <vt:lpstr>ویتم تمثیل قید الاشتراك الكلي، برسم خط مزدوج، یربط الكیانات المرتبطة بھذه العلاقة، من جھة الكیان المعتمد على الاشتراك الكلي </vt:lpstr>
      <vt:lpstr>الاشتراك الجزئي (Partial participation)</vt:lpstr>
      <vt:lpstr>مكونات مخطط الكينونة  العلائقي</vt:lpstr>
      <vt:lpstr>مثال على أنواع الارتباط</vt:lpstr>
      <vt:lpstr>مكونات مخطط الكينونة  العلائقي</vt:lpstr>
      <vt:lpstr>مثال رقم 1</vt:lpstr>
      <vt:lpstr>مثال رقم 1</vt:lpstr>
      <vt:lpstr>مثال رقم 2</vt:lpstr>
      <vt:lpstr>مثال رقم 2</vt:lpstr>
      <vt:lpstr>مثال رقم 3</vt:lpstr>
      <vt:lpstr>مثال رقم 3</vt:lpstr>
      <vt:lpstr>تمرين 1</vt:lpstr>
      <vt:lpstr>تمرين 2</vt:lpstr>
    </vt:vector>
  </TitlesOfParts>
  <Company>©2007 Pearson Addison-Wesley. All rights reserved</Company>
  <LinksUpToDate>false</LinksUpToDate>
  <SharedDoc>false</SharedDoc>
  <HyperlinkBase/>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dc:title>
  <dc:subject>Introduction: Databases and Database Users</dc:subject>
  <dc:creator>Elmasri/Navathe</dc:creator>
  <cp:lastModifiedBy>Sara Mohamad</cp:lastModifiedBy>
  <cp:revision>196</cp:revision>
  <cp:lastPrinted>2001-11-04T00:51:13Z</cp:lastPrinted>
  <dcterms:created xsi:type="dcterms:W3CDTF">2005-02-25T19:46:41Z</dcterms:created>
  <dcterms:modified xsi:type="dcterms:W3CDTF">2011-11-02T14:03:20Z</dcterms:modified>
</cp:coreProperties>
</file>