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68" r:id="rId6"/>
    <p:sldId id="269" r:id="rId7"/>
    <p:sldId id="270" r:id="rId8"/>
    <p:sldId id="271" r:id="rId9"/>
    <p:sldId id="272" r:id="rId10"/>
    <p:sldId id="274" r:id="rId11"/>
    <p:sldId id="275" r:id="rId12"/>
    <p:sldId id="276" r:id="rId13"/>
    <p:sldId id="277" r:id="rId14"/>
    <p:sldId id="278"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KW" b="1" dirty="0" smtClean="0">
                <a:solidFill>
                  <a:schemeClr val="tx1"/>
                </a:solidFill>
                <a:cs typeface="Arial" pitchFamily="34" charset="0"/>
              </a:rPr>
              <a:t>تعريف التفسير والفرق بينه وبين التأويل</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KW" b="1" dirty="0" smtClean="0">
                <a:cs typeface="Arial" pitchFamily="34" charset="0"/>
              </a:rPr>
              <a:t>1-تعريف التفسير لغة واصطلاحا</a:t>
            </a:r>
          </a:p>
          <a:p>
            <a:pPr rtl="1" eaLnBrk="1" hangingPunct="1">
              <a:buFont typeface="Arial" pitchFamily="34" charset="0"/>
              <a:buChar char="•"/>
            </a:pPr>
            <a:r>
              <a:rPr lang="ar-KW" b="1" dirty="0" smtClean="0">
                <a:cs typeface="Arial" pitchFamily="34" charset="0"/>
              </a:rPr>
              <a:t>2-تعريف التأويل لغة واصطلاحا</a:t>
            </a:r>
          </a:p>
          <a:p>
            <a:pPr rtl="1" eaLnBrk="1" hangingPunct="1">
              <a:buFont typeface="Arial" pitchFamily="34" charset="0"/>
              <a:buChar char="•"/>
            </a:pPr>
            <a:r>
              <a:rPr lang="ar-KW" b="1" dirty="0" smtClean="0">
                <a:cs typeface="Arial" pitchFamily="34" charset="0"/>
              </a:rPr>
              <a:t>3-استخدام لفظ التأويل بين المتقدمين والمتأخرين</a:t>
            </a:r>
          </a:p>
          <a:p>
            <a:pPr rtl="1" eaLnBrk="1" hangingPunct="1">
              <a:buFont typeface="Arial" pitchFamily="34" charset="0"/>
              <a:buChar char="•"/>
            </a:pPr>
            <a:r>
              <a:rPr lang="ar-KW" b="1" dirty="0" smtClean="0">
                <a:cs typeface="Arial" pitchFamily="34" charset="0"/>
              </a:rPr>
              <a:t>4-الفرق بين التفسير والتأويل</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KW" dirty="0" smtClean="0">
                <a:solidFill>
                  <a:schemeClr val="tx2">
                    <a:lumMod val="75000"/>
                  </a:schemeClr>
                </a:solidFill>
                <a:cs typeface="Arial" pitchFamily="34" charset="0"/>
              </a:rPr>
              <a:t>تعريف التفسير</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eaLnBrk="1" hangingPunct="1"/>
            <a:r>
              <a:rPr lang="ar-KW" b="1" dirty="0" smtClean="0">
                <a:cs typeface="Arial" pitchFamily="34" charset="0"/>
              </a:rPr>
              <a:t>التفسير في اللغة هو الإيضاح والتبيين، قال تعالى (ولا يأتونك بمل إلا جئناك بالحق وأحسن تفسيرا) أي وأحسن بيانا وتفصيلا</a:t>
            </a:r>
          </a:p>
          <a:p>
            <a:pPr rtl="1" eaLnBrk="1" hangingPunct="1"/>
            <a:r>
              <a:rPr lang="ar-KW" b="1" dirty="0" smtClean="0">
                <a:cs typeface="Arial" pitchFamily="34" charset="0"/>
              </a:rPr>
              <a:t>وهو مأخوذ من </a:t>
            </a:r>
            <a:r>
              <a:rPr lang="ar-KW" b="1" dirty="0" err="1" smtClean="0">
                <a:cs typeface="Arial" pitchFamily="34" charset="0"/>
              </a:rPr>
              <a:t>الفسر</a:t>
            </a:r>
            <a:r>
              <a:rPr lang="ar-KW" b="1" dirty="0" smtClean="0">
                <a:cs typeface="Arial" pitchFamily="34" charset="0"/>
              </a:rPr>
              <a:t> الذي هو الإبانة والكشف.</a:t>
            </a:r>
          </a:p>
          <a:p>
            <a:pPr rtl="1" eaLnBrk="1" hangingPunct="1"/>
            <a:r>
              <a:rPr lang="ar-KW" b="1" dirty="0" smtClean="0">
                <a:cs typeface="Arial" pitchFamily="34" charset="0"/>
              </a:rPr>
              <a:t>يقال فسر الشيء يفسره – بضم السين وكسرها-  أي كشف الغطاء.</a:t>
            </a:r>
          </a:p>
          <a:p>
            <a:pPr rtl="1" eaLnBrk="1" hangingPunct="1"/>
            <a:r>
              <a:rPr lang="ar-KW" b="1" dirty="0" smtClean="0">
                <a:cs typeface="Arial" pitchFamily="34" charset="0"/>
              </a:rPr>
              <a:t>فمن هذا يتبين أن التفسير يستعمل </a:t>
            </a:r>
            <a:r>
              <a:rPr lang="ar-SA" b="1" dirty="0" smtClean="0">
                <a:cs typeface="Arial" pitchFamily="34" charset="0"/>
              </a:rPr>
              <a:t>لغة في الكشف الحسي وفي الكشف المعنوي..</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 الاصطلاحي:</a:t>
            </a:r>
            <a:endParaRPr lang="en-US" dirty="0"/>
          </a:p>
        </p:txBody>
      </p:sp>
      <p:sp>
        <p:nvSpPr>
          <p:cNvPr id="3" name="عنصر نائب للمحتوى 2"/>
          <p:cNvSpPr>
            <a:spLocks noGrp="1"/>
          </p:cNvSpPr>
          <p:nvPr>
            <p:ph idx="1"/>
          </p:nvPr>
        </p:nvSpPr>
        <p:spPr/>
        <p:txBody>
          <a:bodyPr/>
          <a:lstStyle/>
          <a:p>
            <a:pPr rtl="1"/>
            <a:r>
              <a:rPr lang="ar-SA" dirty="0" smtClean="0"/>
              <a:t> عرفه أبو حيان بقوله:  </a:t>
            </a:r>
          </a:p>
          <a:p>
            <a:pPr rtl="1"/>
            <a:r>
              <a:rPr lang="ar-SA" dirty="0" smtClean="0"/>
              <a:t>علم يبحث عن كيفية النطق بألفاظ القرآن ومدلولاتها وأحكامها الانفرادية والتركيبية ومعانيها التي تحمل عليها حالة التركيب </a:t>
            </a:r>
            <a:r>
              <a:rPr lang="ar-SA" dirty="0" err="1" smtClean="0"/>
              <a:t>وتتمات</a:t>
            </a:r>
            <a:r>
              <a:rPr lang="ar-SA" dirty="0" smtClean="0"/>
              <a:t> ذلك..</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وعرفه </a:t>
            </a:r>
            <a:r>
              <a:rPr lang="ar-SA" dirty="0" err="1" smtClean="0"/>
              <a:t>الزركشي</a:t>
            </a:r>
            <a:r>
              <a:rPr lang="ar-SA" dirty="0" smtClean="0"/>
              <a:t> : بأنه علم يفهم </a:t>
            </a:r>
            <a:r>
              <a:rPr lang="ar-SA" dirty="0" err="1" smtClean="0"/>
              <a:t>به</a:t>
            </a:r>
            <a:r>
              <a:rPr lang="ar-SA" dirty="0" smtClean="0"/>
              <a:t> كتاب الله عز وجل المنزل على نبيه محمد صلى الله عليه وسلم وبيان معانيه واستخراج أحكامه وحكمه..</a:t>
            </a:r>
          </a:p>
          <a:p>
            <a:r>
              <a:rPr lang="ar-SA" dirty="0" smtClean="0"/>
              <a:t>وقد عرفه بعضهم بأنه:</a:t>
            </a:r>
          </a:p>
          <a:p>
            <a:r>
              <a:rPr lang="ar-SA" dirty="0" smtClean="0"/>
              <a:t>علم نزول الآيات وشئونها </a:t>
            </a:r>
            <a:r>
              <a:rPr lang="ar-SA" dirty="0" err="1" smtClean="0"/>
              <a:t>واقاصيصها</a:t>
            </a:r>
            <a:r>
              <a:rPr lang="ar-SA" dirty="0" smtClean="0"/>
              <a:t> والأسباب النازلة فيها </a:t>
            </a:r>
            <a:r>
              <a:rPr lang="ar-KW" dirty="0" smtClean="0"/>
              <a:t>ث</a:t>
            </a:r>
            <a:r>
              <a:rPr lang="ar-SA" dirty="0" smtClean="0"/>
              <a:t>م </a:t>
            </a:r>
            <a:r>
              <a:rPr lang="ar-SA" dirty="0" smtClean="0"/>
              <a:t>ترتيب مكيها ومدنيها ومحكمها ومتشابهها وناسخها </a:t>
            </a:r>
            <a:r>
              <a:rPr lang="ar-SA" dirty="0" err="1" smtClean="0"/>
              <a:t>ومنسوخها</a:t>
            </a:r>
            <a:r>
              <a:rPr lang="ar-SA" dirty="0" smtClean="0"/>
              <a:t> </a:t>
            </a:r>
            <a:r>
              <a:rPr lang="ar-SA" dirty="0" err="1" smtClean="0"/>
              <a:t>وخاصها</a:t>
            </a:r>
            <a:r>
              <a:rPr lang="ar-SA" dirty="0" smtClean="0"/>
              <a:t> وعامها ومطلقها ومقيدها ومجملها </a:t>
            </a:r>
            <a:r>
              <a:rPr lang="ar-SA" dirty="0" err="1" smtClean="0"/>
              <a:t>ومفسرهاوحلالها</a:t>
            </a:r>
            <a:r>
              <a:rPr lang="ar-SA" dirty="0" smtClean="0"/>
              <a:t> وحرامها ووعدها ووعيدها وأمرها ونهيها وعبرها وأمثالها.</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 الموجز للتفسير:</a:t>
            </a:r>
            <a:endParaRPr lang="en-US" dirty="0"/>
          </a:p>
        </p:txBody>
      </p:sp>
      <p:sp>
        <p:nvSpPr>
          <p:cNvPr id="3" name="عنصر نائب للمحتوى 2"/>
          <p:cNvSpPr>
            <a:spLocks noGrp="1"/>
          </p:cNvSpPr>
          <p:nvPr>
            <p:ph idx="1"/>
          </p:nvPr>
        </p:nvSpPr>
        <p:spPr/>
        <p:txBody>
          <a:bodyPr/>
          <a:lstStyle/>
          <a:p>
            <a:r>
              <a:rPr lang="ar-SA" dirty="0" smtClean="0"/>
              <a:t>نستطيع أن نلخص من هذه </a:t>
            </a:r>
            <a:r>
              <a:rPr lang="ar-SA" dirty="0" err="1" smtClean="0"/>
              <a:t>التعاريف</a:t>
            </a:r>
            <a:r>
              <a:rPr lang="ar-SA" dirty="0" smtClean="0"/>
              <a:t> تعريفا جامعا مانعا مختصرا فنقول:</a:t>
            </a:r>
          </a:p>
          <a:p>
            <a:r>
              <a:rPr lang="ar-SA" dirty="0" smtClean="0"/>
              <a:t>هو علم يبحث عن مراد الله عز وجل بقدر الطاقة البشرية </a:t>
            </a:r>
          </a:p>
          <a:p>
            <a:r>
              <a:rPr lang="ar-SA" dirty="0" smtClean="0"/>
              <a:t>فيدخل فيه كل </a:t>
            </a:r>
            <a:r>
              <a:rPr lang="ar-SA" dirty="0" smtClean="0"/>
              <a:t>ما</a:t>
            </a:r>
            <a:r>
              <a:rPr lang="ar-KW" dirty="0" smtClean="0"/>
              <a:t> </a:t>
            </a:r>
            <a:r>
              <a:rPr lang="ar-SA" dirty="0" smtClean="0"/>
              <a:t>يحتاجه </a:t>
            </a:r>
            <a:r>
              <a:rPr lang="ar-SA" dirty="0" smtClean="0"/>
              <a:t>المفسر من علوم </a:t>
            </a:r>
            <a:r>
              <a:rPr lang="ar-SA" dirty="0" err="1" smtClean="0"/>
              <a:t>وفهوم</a:t>
            </a:r>
            <a:r>
              <a:rPr lang="ar-SA" dirty="0" smtClean="0"/>
              <a:t> للوقوف على معنى الآية الكريمة</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التأويل لغة:</a:t>
            </a:r>
            <a:endParaRPr lang="en-US" dirty="0"/>
          </a:p>
        </p:txBody>
      </p:sp>
      <p:sp>
        <p:nvSpPr>
          <p:cNvPr id="3" name="عنصر نائب للمحتوى 2"/>
          <p:cNvSpPr>
            <a:spLocks noGrp="1"/>
          </p:cNvSpPr>
          <p:nvPr>
            <p:ph idx="1"/>
          </p:nvPr>
        </p:nvSpPr>
        <p:spPr/>
        <p:txBody>
          <a:bodyPr/>
          <a:lstStyle/>
          <a:p>
            <a:r>
              <a:rPr lang="ar-SA" dirty="0" smtClean="0"/>
              <a:t>التأويل مأخوذ من الأَوْلِ، وهو الرجوع، قال صاحب القاموس: آل إليه أولا ومآلا أي رجع..وأوّل الكلام تأويلا وتأوله أي دبره وقدره وفسره، والتأويل يطلق عن عبارة الرؤيا</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ورود التأويل في القرآن الكريم</a:t>
            </a:r>
            <a:endParaRPr lang="en-US" dirty="0"/>
          </a:p>
        </p:txBody>
      </p:sp>
      <p:sp>
        <p:nvSpPr>
          <p:cNvPr id="3" name="عنصر نائب للمحتوى 2"/>
          <p:cNvSpPr>
            <a:spLocks noGrp="1"/>
          </p:cNvSpPr>
          <p:nvPr>
            <p:ph idx="1"/>
          </p:nvPr>
        </p:nvSpPr>
        <p:spPr/>
        <p:txBody>
          <a:bodyPr/>
          <a:lstStyle/>
          <a:p>
            <a:r>
              <a:rPr lang="ar-SA" dirty="0" smtClean="0"/>
              <a:t>وردت الكلمة بمعان مختلفة:</a:t>
            </a:r>
          </a:p>
          <a:p>
            <a:r>
              <a:rPr lang="ar-SA" dirty="0" smtClean="0"/>
              <a:t>1- بمعنى التفسير والتعيين كما في قوله تعالى (فأما الذين في قلوبهم زيغ فيتبعون ما تشابه منه ابتغاء الفتنة وابتغاء تأويله وما يعلم تأويله إلا الله)</a:t>
            </a:r>
          </a:p>
          <a:p>
            <a:r>
              <a:rPr lang="ar-SA" dirty="0" smtClean="0"/>
              <a:t>2-بمعنى العاقبة والمصير كما في قوله تعالى( فإن تنازعتم في شيء فردوه إلى الله والرسول إن كنتم تؤمنون بالله واليوم الآخر ذلك خير وأحسن تأويلا)</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3-بمعنى وقوع المخبر </a:t>
            </a:r>
            <a:r>
              <a:rPr lang="ar-SA" dirty="0" err="1" smtClean="0"/>
              <a:t>به</a:t>
            </a:r>
            <a:r>
              <a:rPr lang="ar-SA" dirty="0" smtClean="0"/>
              <a:t> كما في قوله تعالى (هل ينظرون إلا تأويله )</a:t>
            </a:r>
          </a:p>
          <a:p>
            <a:r>
              <a:rPr lang="ar-SA" dirty="0" smtClean="0"/>
              <a:t>4- وبمعنى تعبير الرؤيا كما في آيات سورة يوسف ومنها (ويعلمك من تأويل الأحاديث..)</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التأويل عند السلف</a:t>
            </a:r>
            <a:endParaRPr lang="en-US" dirty="0"/>
          </a:p>
        </p:txBody>
      </p:sp>
      <p:sp>
        <p:nvSpPr>
          <p:cNvPr id="3" name="عنصر نائب للمحتوى 2"/>
          <p:cNvSpPr>
            <a:spLocks noGrp="1"/>
          </p:cNvSpPr>
          <p:nvPr>
            <p:ph idx="1"/>
          </p:nvPr>
        </p:nvSpPr>
        <p:spPr/>
        <p:txBody>
          <a:bodyPr/>
          <a:lstStyle/>
          <a:p>
            <a:r>
              <a:rPr lang="ar-SA" dirty="0" smtClean="0"/>
              <a:t>للتأويل عند السلف معنيان:</a:t>
            </a:r>
          </a:p>
          <a:p>
            <a:r>
              <a:rPr lang="ar-SA" dirty="0" smtClean="0"/>
              <a:t>1- الأول: التفسير ، فهو مرادف عندهم للتفسير، ولذلك يقول ابن جرير في تفسيره: القول في تأويل قوله تعالى كذا وكذا، أي القول في تفسير هذه الآية.</a:t>
            </a:r>
          </a:p>
          <a:p>
            <a:r>
              <a:rPr lang="ar-SA" dirty="0" smtClean="0"/>
              <a:t>2- الثاني: نفس المراد بالكلام، فإن كان الكلام طلبا كان التأويل نفس الفعل المطلوب، وإن كان خبرا كان التأويل نفس الشيء المخبر </a:t>
            </a:r>
            <a:r>
              <a:rPr lang="ar-SA" dirty="0" err="1" smtClean="0"/>
              <a:t>به</a:t>
            </a:r>
            <a:endParaRPr lang="ar-SA" dirty="0" smtClean="0"/>
          </a:p>
          <a:p>
            <a:r>
              <a:rPr lang="ar-SA" dirty="0" smtClean="0"/>
              <a:t>فإذا قيل طلعت الشمس فتأويله هو نفس طلوعها وهكذا.</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التأويل عند المتكلمين :</a:t>
            </a:r>
            <a:endParaRPr lang="en-US" dirty="0"/>
          </a:p>
        </p:txBody>
      </p:sp>
      <p:sp>
        <p:nvSpPr>
          <p:cNvPr id="3" name="عنصر نائب للمحتوى 2"/>
          <p:cNvSpPr>
            <a:spLocks noGrp="1"/>
          </p:cNvSpPr>
          <p:nvPr>
            <p:ph idx="1"/>
          </p:nvPr>
        </p:nvSpPr>
        <p:spPr/>
        <p:txBody>
          <a:bodyPr/>
          <a:lstStyle/>
          <a:p>
            <a:r>
              <a:rPr lang="ar-SA" dirty="0" smtClean="0"/>
              <a:t>التأويل عند المتأخرين: هو صرف اللفظ عن المعنى الراجح إلى المعنى المرجوح لدليل يقترن </a:t>
            </a:r>
            <a:r>
              <a:rPr lang="ar-SA" dirty="0" err="1" smtClean="0"/>
              <a:t>به</a:t>
            </a:r>
            <a:endParaRPr lang="ar-SA" dirty="0" smtClean="0"/>
          </a:p>
          <a:p>
            <a:r>
              <a:rPr lang="ar-SA" dirty="0" smtClean="0"/>
              <a:t>وهذا التأويل الذي يتكلمون عليه في أصول الفقه..</a:t>
            </a:r>
          </a:p>
          <a:p>
            <a:r>
              <a:rPr lang="ar-SA" dirty="0" smtClean="0"/>
              <a:t>ولكي يكون التأويل صحيحا لا بد من أمرين:</a:t>
            </a:r>
          </a:p>
          <a:p>
            <a:r>
              <a:rPr lang="ar-SA" dirty="0" smtClean="0"/>
              <a:t>1-احتمال اللفظ للمعنى الذي حمله عليه</a:t>
            </a:r>
          </a:p>
          <a:p>
            <a:r>
              <a:rPr lang="ar-SA" dirty="0" smtClean="0"/>
              <a:t>2-قيام الدليل الذي أوجب أن يصرف اللفظ عن معناه الراجح إلى المرجوح </a:t>
            </a:r>
          </a:p>
          <a:p>
            <a:r>
              <a:rPr lang="ar-SA" dirty="0" smtClean="0"/>
              <a:t>          بدون هذين الأمرين يكون التأويل باطلا</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الفرق بين التفسير والتأويل</a:t>
            </a:r>
            <a:endParaRPr lang="en-US" dirty="0"/>
          </a:p>
        </p:txBody>
      </p:sp>
      <p:sp>
        <p:nvSpPr>
          <p:cNvPr id="3" name="عنصر نائب للمحتوى 2"/>
          <p:cNvSpPr>
            <a:spLocks noGrp="1"/>
          </p:cNvSpPr>
          <p:nvPr>
            <p:ph idx="1"/>
          </p:nvPr>
        </p:nvSpPr>
        <p:spPr/>
        <p:txBody>
          <a:bodyPr/>
          <a:lstStyle/>
          <a:p>
            <a:r>
              <a:rPr lang="ar-SA" dirty="0" smtClean="0"/>
              <a:t>هناك عدة أقوال للفرق بينهما نختار منها ما يلي:</a:t>
            </a:r>
          </a:p>
          <a:p>
            <a:r>
              <a:rPr lang="ar-SA" dirty="0" smtClean="0"/>
              <a:t>1-قال </a:t>
            </a:r>
            <a:r>
              <a:rPr lang="ar-SA" dirty="0" err="1" smtClean="0"/>
              <a:t>ابو</a:t>
            </a:r>
            <a:r>
              <a:rPr lang="ar-SA" dirty="0" smtClean="0"/>
              <a:t> عبيد وطائفة من علماء السلف: التفسير والتأويل بمعنى واحد فهما مترادفان.</a:t>
            </a:r>
          </a:p>
          <a:p>
            <a:r>
              <a:rPr lang="ar-SA" dirty="0" smtClean="0"/>
              <a:t>2-قال الراغب الأصفهاني: التفسير أعم من التأويل وهو يستخدم في الألفاظ وفي بيان </a:t>
            </a:r>
            <a:r>
              <a:rPr lang="ar-SA" dirty="0" err="1" smtClean="0"/>
              <a:t>غريبها</a:t>
            </a:r>
            <a:r>
              <a:rPr lang="ar-SA" dirty="0" smtClean="0"/>
              <a:t> (مثل البحيرة </a:t>
            </a:r>
            <a:r>
              <a:rPr lang="ar-SA" dirty="0" err="1" smtClean="0"/>
              <a:t>والسائبة</a:t>
            </a:r>
            <a:r>
              <a:rPr lang="ar-SA" dirty="0" smtClean="0"/>
              <a:t> </a:t>
            </a:r>
            <a:r>
              <a:rPr lang="ar-SA" dirty="0" err="1" smtClean="0"/>
              <a:t>والوصيلة</a:t>
            </a:r>
            <a:r>
              <a:rPr lang="ar-SA" dirty="0" smtClean="0"/>
              <a:t> ) بينما التأويل يستخدم في المعاني، والجمل.</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3-قال </a:t>
            </a:r>
            <a:r>
              <a:rPr lang="ar-SA" dirty="0" err="1" smtClean="0"/>
              <a:t>الماتوريدي</a:t>
            </a:r>
            <a:r>
              <a:rPr lang="ar-SA" dirty="0" smtClean="0"/>
              <a:t>: التفسير القطع على أن المراد من اللفظ هذا، بينما التأويل ترجيح أحد المحتملات بدون قطع..</a:t>
            </a:r>
          </a:p>
          <a:p>
            <a:r>
              <a:rPr lang="ar-SA" dirty="0" smtClean="0"/>
              <a:t>4- وقيل إن التفسير ما يتعلق بالرواية بينما التأويل ما يتعلق بالدراية</a:t>
            </a:r>
          </a:p>
          <a:p>
            <a:r>
              <a:rPr lang="ar-SA" dirty="0" smtClean="0"/>
              <a:t>وهذا الذي رجحه المتأخرون مراعاة للمعنى اللغوي للكلمتين فالتفسير هو الكشف والبيان عن مراد الله ولا يتم هذا إلا بنقل صحيح عن رسول الله صلى الله عليه وسلم، بينما التأويل ترجيح </a:t>
            </a:r>
            <a:r>
              <a:rPr lang="ar-SA" dirty="0" err="1" smtClean="0"/>
              <a:t>امر</a:t>
            </a:r>
            <a:r>
              <a:rPr lang="ar-SA" dirty="0" smtClean="0"/>
              <a:t> على أمر لوجود ما يرجح فهو يعتمد على الاجتهاد والدراية</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1419</TotalTime>
  <Words>650</Words>
  <Application>Microsoft Office PowerPoint</Application>
  <PresentationFormat>A4 Paper (210x297 mm)‎</PresentationFormat>
  <Paragraphs>62</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عنوان المحاضرة</vt:lpstr>
      <vt:lpstr>عناصر المحاضرة</vt:lpstr>
      <vt:lpstr>تعريف التفسير</vt:lpstr>
      <vt:lpstr>التعريف الاصطلاحي:</vt:lpstr>
      <vt:lpstr>الشريحة 6</vt:lpstr>
      <vt:lpstr>التعريف الموجز للتفسير:</vt:lpstr>
      <vt:lpstr>التأويل لغة:</vt:lpstr>
      <vt:lpstr>ورود التأويل في القرآن الكريم</vt:lpstr>
      <vt:lpstr>الشريحة 10</vt:lpstr>
      <vt:lpstr>التأويل عند السلف</vt:lpstr>
      <vt:lpstr>التأويل عند المتكلمين :</vt:lpstr>
      <vt:lpstr>الفرق بين التفسير والتأويل</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95</cp:revision>
  <dcterms:created xsi:type="dcterms:W3CDTF">2009-10-14T19:14:34Z</dcterms:created>
  <dcterms:modified xsi:type="dcterms:W3CDTF">2011-02-05T20:18:12Z</dcterms:modified>
</cp:coreProperties>
</file>