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68" r:id="rId5"/>
    <p:sldId id="269" r:id="rId6"/>
    <p:sldId id="270" r:id="rId7"/>
    <p:sldId id="271" r:id="rId8"/>
    <p:sldId id="272" r:id="rId9"/>
    <p:sldId id="273" r:id="rId10"/>
    <p:sldId id="274" r:id="rId11"/>
    <p:sldId id="275" r:id="rId12"/>
    <p:sldId id="286" r:id="rId13"/>
    <p:sldId id="277" r:id="rId14"/>
    <p:sldId id="278" r:id="rId15"/>
    <p:sldId id="279" r:id="rId16"/>
    <p:sldId id="280" r:id="rId17"/>
    <p:sldId id="281" r:id="rId18"/>
    <p:sldId id="282" r:id="rId19"/>
    <p:sldId id="283" r:id="rId20"/>
    <p:sldId id="284" r:id="rId21"/>
    <p:sldId id="285"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التفسير في عصر التابعين</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KW" b="1" dirty="0" smtClean="0">
                <a:cs typeface="Arial" pitchFamily="34" charset="0"/>
              </a:rPr>
              <a:t>1- ابتداء المرحلة</a:t>
            </a:r>
          </a:p>
          <a:p>
            <a:pPr rtl="1" eaLnBrk="1" hangingPunct="1"/>
            <a:r>
              <a:rPr lang="ar-KW" b="1" dirty="0" smtClean="0">
                <a:cs typeface="Arial" pitchFamily="34" charset="0"/>
              </a:rPr>
              <a:t>2- مصادر التفسير في هذا العصر</a:t>
            </a:r>
          </a:p>
          <a:p>
            <a:pPr rtl="1" eaLnBrk="1" hangingPunct="1"/>
            <a:r>
              <a:rPr lang="ar-KW" b="1" dirty="0" smtClean="0">
                <a:cs typeface="Arial" pitchFamily="34" charset="0"/>
              </a:rPr>
              <a:t>3- مدارس التفسير في عصر التابعين</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ابتداء هذه المرحلة:</a:t>
            </a:r>
            <a:endParaRPr lang="en-US" dirty="0"/>
          </a:p>
        </p:txBody>
      </p:sp>
      <p:sp>
        <p:nvSpPr>
          <p:cNvPr id="3" name="عنصر نائب للمحتوى 2"/>
          <p:cNvSpPr>
            <a:spLocks noGrp="1"/>
          </p:cNvSpPr>
          <p:nvPr>
            <p:ph idx="1"/>
          </p:nvPr>
        </p:nvSpPr>
        <p:spPr/>
        <p:txBody>
          <a:bodyPr/>
          <a:lstStyle/>
          <a:p>
            <a:r>
              <a:rPr lang="ar-KW" dirty="0" smtClean="0"/>
              <a:t>تنتهي المرحلة الأولى للتفسير بانصرام عهد الصحابة </a:t>
            </a:r>
          </a:p>
          <a:p>
            <a:r>
              <a:rPr lang="ar-KW" dirty="0" smtClean="0"/>
              <a:t>وتبدأ المرحلة الثانية للتفسير من عصر التابعين</a:t>
            </a:r>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مصادر التفسير في هذا العصر</a:t>
            </a:r>
            <a:endParaRPr lang="en-US" dirty="0"/>
          </a:p>
        </p:txBody>
      </p:sp>
      <p:sp>
        <p:nvSpPr>
          <p:cNvPr id="3" name="عنصر نائب للمحتوى 2"/>
          <p:cNvSpPr>
            <a:spLocks noGrp="1"/>
          </p:cNvSpPr>
          <p:nvPr>
            <p:ph idx="1"/>
          </p:nvPr>
        </p:nvSpPr>
        <p:spPr/>
        <p:txBody>
          <a:bodyPr/>
          <a:lstStyle/>
          <a:p>
            <a:r>
              <a:rPr lang="ar-KW" dirty="0" smtClean="0"/>
              <a:t>1-فهمهم لكتاب الله تعالى</a:t>
            </a:r>
          </a:p>
          <a:p>
            <a:r>
              <a:rPr lang="ar-KW" dirty="0" smtClean="0"/>
              <a:t>2-الروايات المأثورة</a:t>
            </a:r>
          </a:p>
          <a:p>
            <a:r>
              <a:rPr lang="ar-KW" dirty="0" smtClean="0"/>
              <a:t>3-الاستفادة من بعض الأحبار الذين اسلموا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مدارس التفسير في عهد التابعين</a:t>
            </a:r>
            <a:endParaRPr lang="en-US" dirty="0"/>
          </a:p>
        </p:txBody>
      </p:sp>
      <p:sp>
        <p:nvSpPr>
          <p:cNvPr id="3" name="عنصر نائب للمحتوى 2"/>
          <p:cNvSpPr>
            <a:spLocks noGrp="1"/>
          </p:cNvSpPr>
          <p:nvPr>
            <p:ph idx="1"/>
          </p:nvPr>
        </p:nvSpPr>
        <p:spPr/>
        <p:txBody>
          <a:bodyPr/>
          <a:lstStyle/>
          <a:p>
            <a:r>
              <a:rPr lang="ar-KW" dirty="0" smtClean="0"/>
              <a:t>ثلاثة مدارس:</a:t>
            </a:r>
          </a:p>
          <a:p>
            <a:r>
              <a:rPr lang="ar-KW" dirty="0" smtClean="0"/>
              <a:t>مدرسة التفسير بمكة</a:t>
            </a:r>
          </a:p>
          <a:p>
            <a:r>
              <a:rPr lang="ar-KW" dirty="0" smtClean="0"/>
              <a:t>مدرسة التفسير بالمدينة</a:t>
            </a:r>
          </a:p>
          <a:p>
            <a:r>
              <a:rPr lang="ar-KW" dirty="0" smtClean="0"/>
              <a:t>مدرسة التفسير بالعراق</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مدرسة التفسير بمكة</a:t>
            </a:r>
            <a:endParaRPr lang="en-US" dirty="0"/>
          </a:p>
        </p:txBody>
      </p:sp>
      <p:sp>
        <p:nvSpPr>
          <p:cNvPr id="3" name="عنصر نائب للمحتوى 2"/>
          <p:cNvSpPr>
            <a:spLocks noGrp="1"/>
          </p:cNvSpPr>
          <p:nvPr>
            <p:ph idx="1"/>
          </p:nvPr>
        </p:nvSpPr>
        <p:spPr/>
        <p:txBody>
          <a:bodyPr/>
          <a:lstStyle/>
          <a:p>
            <a:r>
              <a:rPr lang="ar-KW" dirty="0" err="1" smtClean="0"/>
              <a:t>استاذها</a:t>
            </a:r>
            <a:r>
              <a:rPr lang="ar-KW" dirty="0" smtClean="0"/>
              <a:t> هو ابن عباس رضي الله عنه.</a:t>
            </a:r>
          </a:p>
          <a:p>
            <a:r>
              <a:rPr lang="ar-KW" dirty="0" smtClean="0"/>
              <a:t>أشهر رجالها:</a:t>
            </a:r>
          </a:p>
          <a:p>
            <a:r>
              <a:rPr lang="ar-KW" dirty="0" smtClean="0"/>
              <a:t>1-سعيد بن </a:t>
            </a:r>
            <a:r>
              <a:rPr lang="ar-KW" dirty="0" err="1" smtClean="0"/>
              <a:t>جبير</a:t>
            </a:r>
            <a:endParaRPr lang="ar-KW" dirty="0" smtClean="0"/>
          </a:p>
          <a:p>
            <a:r>
              <a:rPr lang="ar-KW" dirty="0" smtClean="0"/>
              <a:t>هو </a:t>
            </a:r>
            <a:r>
              <a:rPr lang="ar-KW" dirty="0" err="1" smtClean="0"/>
              <a:t>ابو</a:t>
            </a:r>
            <a:r>
              <a:rPr lang="ar-KW" dirty="0" smtClean="0"/>
              <a:t> محمد سعيد بن </a:t>
            </a:r>
            <a:r>
              <a:rPr lang="ar-KW" dirty="0" err="1" smtClean="0"/>
              <a:t>جبير</a:t>
            </a:r>
            <a:r>
              <a:rPr lang="ar-KW" dirty="0" smtClean="0"/>
              <a:t> </a:t>
            </a:r>
            <a:r>
              <a:rPr lang="ar-KW" dirty="0" err="1" smtClean="0"/>
              <a:t>الأسدي</a:t>
            </a:r>
            <a:r>
              <a:rPr lang="ar-KW" dirty="0" smtClean="0"/>
              <a:t>، حبشي الأصل، قتله الحجاج  في شعبان سنة 95 بعد مناظرة حصلت بينهما.</a:t>
            </a:r>
          </a:p>
          <a:p>
            <a:r>
              <a:rPr lang="ar-KW" dirty="0" smtClean="0"/>
              <a:t>قال الإمام أحمد: مات سعيد بن </a:t>
            </a:r>
            <a:r>
              <a:rPr lang="ar-KW" dirty="0" err="1" smtClean="0"/>
              <a:t>جبير</a:t>
            </a:r>
            <a:r>
              <a:rPr lang="ar-KW" dirty="0" smtClean="0"/>
              <a:t> يوم مات وما على ظهر الأرض أحد إلا وهو محتاج إلى علمه</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علمه بالتفسير:</a:t>
            </a:r>
          </a:p>
          <a:p>
            <a:r>
              <a:rPr lang="ar-KW" dirty="0" smtClean="0"/>
              <a:t>كان سعيد بن </a:t>
            </a:r>
            <a:r>
              <a:rPr lang="ar-KW" dirty="0" err="1" smtClean="0"/>
              <a:t>جبير</a:t>
            </a:r>
            <a:r>
              <a:rPr lang="ar-KW" dirty="0" smtClean="0"/>
              <a:t> من كبار العلماء بالفقه والحديث والتفسير لازم ابن عباس كثيرا، وقد جمع القراءات  عن الصحابة الثقات وكان يقرأ </a:t>
            </a:r>
            <a:r>
              <a:rPr lang="ar-KW" dirty="0" err="1" smtClean="0"/>
              <a:t>بها</a:t>
            </a:r>
            <a:r>
              <a:rPr lang="ar-KW" dirty="0" smtClean="0"/>
              <a:t> في رمضان</a:t>
            </a:r>
          </a:p>
          <a:p>
            <a:r>
              <a:rPr lang="ar-KW" dirty="0" smtClean="0"/>
              <a:t>وكان هو المقدم في التفسير من بين أصحاب ابن عباس</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2-مجاهد بن جبر</a:t>
            </a:r>
          </a:p>
          <a:p>
            <a:r>
              <a:rPr lang="ar-KW" dirty="0" smtClean="0"/>
              <a:t>هو مجاهد بن جبر المكي أبو الحجاج المخزومي ولدسنة21 بمكة ومات سنة 104 وهو ساجد</a:t>
            </a:r>
          </a:p>
          <a:p>
            <a:r>
              <a:rPr lang="ar-KW" dirty="0" smtClean="0"/>
              <a:t>مكانته في التفسير:</a:t>
            </a:r>
          </a:p>
          <a:p>
            <a:r>
              <a:rPr lang="ar-KW" dirty="0" smtClean="0"/>
              <a:t>كان مجاهد من أوثق </a:t>
            </a:r>
            <a:r>
              <a:rPr lang="ar-KW" dirty="0" err="1" smtClean="0"/>
              <a:t>اصحاب</a:t>
            </a:r>
            <a:r>
              <a:rPr lang="ar-KW" dirty="0" smtClean="0"/>
              <a:t> ابن عباس وأقلهم رواية عنه في التفسير.</a:t>
            </a:r>
          </a:p>
          <a:p>
            <a:r>
              <a:rPr lang="ar-KW" dirty="0" smtClean="0"/>
              <a:t>جاء عنه أنه قال: عرضت القرآن على ابن عباس ثلاث </a:t>
            </a:r>
            <a:r>
              <a:rPr lang="ar-KW" dirty="0" err="1" smtClean="0"/>
              <a:t>عرضات</a:t>
            </a:r>
            <a:r>
              <a:rPr lang="ar-KW" dirty="0" smtClean="0"/>
              <a:t> أقف عند كل </a:t>
            </a:r>
            <a:r>
              <a:rPr lang="ar-KW" dirty="0" err="1" smtClean="0"/>
              <a:t>آيه</a:t>
            </a:r>
            <a:r>
              <a:rPr lang="ar-KW" dirty="0" smtClean="0"/>
              <a:t> </a:t>
            </a:r>
            <a:r>
              <a:rPr lang="ar-KW" dirty="0" err="1" smtClean="0"/>
              <a:t>اساله</a:t>
            </a:r>
            <a:r>
              <a:rPr lang="ar-KW" dirty="0" smtClean="0"/>
              <a:t> فيم نزلت وكيف كانت</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وقال ابن </a:t>
            </a:r>
            <a:r>
              <a:rPr lang="ar-KW" dirty="0" err="1" smtClean="0"/>
              <a:t>ابي</a:t>
            </a:r>
            <a:r>
              <a:rPr lang="ar-KW" dirty="0" smtClean="0"/>
              <a:t> </a:t>
            </a:r>
            <a:r>
              <a:rPr lang="ar-KW" dirty="0" err="1" smtClean="0"/>
              <a:t>مليكة</a:t>
            </a:r>
            <a:r>
              <a:rPr lang="ar-KW" dirty="0" smtClean="0"/>
              <a:t>: رأيت مجاهدا سأل ابن عباس عن تفسير القرآن ومعه ألواحه فقال ابن عباس اكتب حتى سأله عن التفسير كله.</a:t>
            </a:r>
          </a:p>
          <a:p>
            <a:r>
              <a:rPr lang="ar-KW" dirty="0" smtClean="0"/>
              <a:t>وقال الثوري:إذا </a:t>
            </a:r>
            <a:r>
              <a:rPr lang="ar-KW" dirty="0" err="1" smtClean="0"/>
              <a:t>جاءك</a:t>
            </a:r>
            <a:r>
              <a:rPr lang="ar-KW" dirty="0" smtClean="0"/>
              <a:t> التفسير عن مجاهد فحسبك </a:t>
            </a:r>
            <a:r>
              <a:rPr lang="ar-KW" dirty="0" err="1" smtClean="0"/>
              <a:t>به</a:t>
            </a:r>
            <a:endParaRPr lang="ar-KW" dirty="0" smtClean="0"/>
          </a:p>
          <a:p>
            <a:r>
              <a:rPr lang="ar-KW" dirty="0" smtClean="0"/>
              <a:t>لكنه كان يسأل </a:t>
            </a:r>
            <a:r>
              <a:rPr lang="ar-KW" dirty="0" err="1" smtClean="0"/>
              <a:t>اهل</a:t>
            </a:r>
            <a:r>
              <a:rPr lang="ar-KW" dirty="0" smtClean="0"/>
              <a:t> الكتاب كثيرا ويروي عنهم ولذلك ربما خالف في تفسيره</a:t>
            </a:r>
          </a:p>
          <a:p>
            <a:r>
              <a:rPr lang="ar-KW" dirty="0" smtClean="0"/>
              <a:t>قال ابن مجاهد جاء رجل إلى أبي فقال: أنت الذي تفسر القرآن </a:t>
            </a:r>
            <a:r>
              <a:rPr lang="ar-KW" dirty="0" err="1" smtClean="0"/>
              <a:t>برايك</a:t>
            </a:r>
            <a:r>
              <a:rPr lang="ar-KW" dirty="0" smtClean="0"/>
              <a:t> فبكى </a:t>
            </a:r>
            <a:r>
              <a:rPr lang="ar-KW" dirty="0" err="1" smtClean="0"/>
              <a:t>ابي</a:t>
            </a:r>
            <a:r>
              <a:rPr lang="ar-KW" dirty="0" smtClean="0"/>
              <a:t> وقال: إني إذاً لجريء لقد حملت التفسير عن بضعة عشر رجلا من أصحاب النبي صلى الله عليه وسلم</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3-عكرمة .</a:t>
            </a:r>
          </a:p>
          <a:p>
            <a:r>
              <a:rPr lang="ar-KW" dirty="0" smtClean="0"/>
              <a:t>هو أبو </a:t>
            </a:r>
            <a:r>
              <a:rPr lang="ar-KW" dirty="0" err="1" smtClean="0"/>
              <a:t>عبدالله</a:t>
            </a:r>
            <a:r>
              <a:rPr lang="ar-KW" dirty="0" smtClean="0"/>
              <a:t> عكرمة البربري مولى ابن عباس، وهو من الثقات الذين خرج لهم البخاري في </a:t>
            </a:r>
            <a:r>
              <a:rPr lang="ar-KW" dirty="0" err="1" smtClean="0"/>
              <a:t>صحيحه</a:t>
            </a:r>
            <a:r>
              <a:rPr lang="ar-KW" dirty="0" smtClean="0"/>
              <a:t>. توفي سنة 104</a:t>
            </a:r>
          </a:p>
          <a:p>
            <a:r>
              <a:rPr lang="ar-KW" dirty="0" smtClean="0"/>
              <a:t>مكانته في العلم:</a:t>
            </a:r>
          </a:p>
          <a:p>
            <a:r>
              <a:rPr lang="ar-KW" dirty="0" smtClean="0"/>
              <a:t>أخذ العلم عن سيده ابن عباس وكان ابن عباس يوثقه بالقيد كي لا يهرب وهو صغير ويعلمه العلم فما كبر حتى صار للناس إماما</a:t>
            </a:r>
          </a:p>
          <a:p>
            <a:r>
              <a:rPr lang="ar-KW" dirty="0" smtClean="0"/>
              <a:t>وصار له فهما في القرآن الكريم لدرجة </a:t>
            </a:r>
            <a:r>
              <a:rPr lang="ar-KW" dirty="0" err="1" smtClean="0"/>
              <a:t>ان</a:t>
            </a:r>
            <a:r>
              <a:rPr lang="ar-KW" dirty="0" smtClean="0"/>
              <a:t> ابن عباس سئل عن قوله تعالى( لم تعظون قوما الله مهلكهم أو معذبهم عذابا شديدا)</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ابن عباس: لا أدري أنجا هؤلاء أم هلكوا؟ قال: فما زلت أبين له حتى عرف أنهم نجو فكساني حلة.</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مدرسة التفسير بالمدينة:</a:t>
            </a:r>
            <a:endParaRPr lang="en-US" dirty="0"/>
          </a:p>
        </p:txBody>
      </p:sp>
      <p:sp>
        <p:nvSpPr>
          <p:cNvPr id="3" name="عنصر نائب للمحتوى 2"/>
          <p:cNvSpPr>
            <a:spLocks noGrp="1"/>
          </p:cNvSpPr>
          <p:nvPr>
            <p:ph idx="1"/>
          </p:nvPr>
        </p:nvSpPr>
        <p:spPr/>
        <p:txBody>
          <a:bodyPr/>
          <a:lstStyle/>
          <a:p>
            <a:r>
              <a:rPr lang="ar-KW" dirty="0" smtClean="0"/>
              <a:t>قامت على يد أبي بن كعب وزيد بن ثابت وأبي هريرة والخلفاء الراشدين وأمهات المؤمنين لا </a:t>
            </a:r>
            <a:r>
              <a:rPr lang="ar-KW" dirty="0" err="1" smtClean="0"/>
              <a:t>سيما</a:t>
            </a:r>
            <a:r>
              <a:rPr lang="ar-KW" dirty="0" smtClean="0"/>
              <a:t> عائشة رضي الله عنهم أجمعين.</a:t>
            </a:r>
          </a:p>
          <a:p>
            <a:r>
              <a:rPr lang="ar-KW" dirty="0" smtClean="0"/>
              <a:t>أشهر رجالها:</a:t>
            </a:r>
          </a:p>
          <a:p>
            <a:r>
              <a:rPr lang="ar-KW" dirty="0" smtClean="0"/>
              <a:t>1- </a:t>
            </a:r>
            <a:r>
              <a:rPr lang="ar-KW" dirty="0" err="1" smtClean="0"/>
              <a:t>ابو</a:t>
            </a:r>
            <a:r>
              <a:rPr lang="ar-KW" dirty="0" smtClean="0"/>
              <a:t> العالية:</a:t>
            </a:r>
          </a:p>
          <a:p>
            <a:r>
              <a:rPr lang="ar-KW" dirty="0" smtClean="0"/>
              <a:t>هو رفيع بن مهران </a:t>
            </a:r>
            <a:r>
              <a:rPr lang="ar-KW" dirty="0" err="1" smtClean="0"/>
              <a:t>الرياحي</a:t>
            </a:r>
            <a:r>
              <a:rPr lang="ar-KW" dirty="0" smtClean="0"/>
              <a:t> مولاهم، أدرك الجاهلية، وأسلم بعد وفاة النبي بسنتين، وتوفي سنة 90 هـ</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مبلغه من العلم:</a:t>
            </a:r>
          </a:p>
          <a:p>
            <a:r>
              <a:rPr lang="ar-KW" dirty="0" smtClean="0"/>
              <a:t>كان ثقة اتفق عليه العلماء،قال: قرأت القرآن بعد وفاة نبيكم بعشر سنين</a:t>
            </a:r>
          </a:p>
          <a:p>
            <a:r>
              <a:rPr lang="ar-KW" dirty="0" smtClean="0"/>
              <a:t>وهو يروي التفسير عن أبي بن كعب ، وهي نسخة من التفسير رواها عنه الربيع بن أنس</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مدرسة التفسير بالعراق</a:t>
            </a:r>
            <a:endParaRPr lang="en-US" dirty="0"/>
          </a:p>
        </p:txBody>
      </p:sp>
      <p:sp>
        <p:nvSpPr>
          <p:cNvPr id="3" name="عنصر نائب للمحتوى 2"/>
          <p:cNvSpPr>
            <a:spLocks noGrp="1"/>
          </p:cNvSpPr>
          <p:nvPr>
            <p:ph idx="1"/>
          </p:nvPr>
        </p:nvSpPr>
        <p:spPr/>
        <p:txBody>
          <a:bodyPr/>
          <a:lstStyle/>
          <a:p>
            <a:r>
              <a:rPr lang="ar-KW" dirty="0" smtClean="0"/>
              <a:t>قامت على يد ابن مسعود وعلي بن أبي طالب وأبي موسى الأشعري وسلمان الفارسي وعمار رضي الله عنهم أجمعين.</a:t>
            </a:r>
          </a:p>
          <a:p>
            <a:r>
              <a:rPr lang="ar-KW" dirty="0" smtClean="0"/>
              <a:t>أشهر رجالها:</a:t>
            </a:r>
          </a:p>
          <a:p>
            <a:r>
              <a:rPr lang="ar-KW" dirty="0" smtClean="0"/>
              <a:t>1-مسروق</a:t>
            </a:r>
          </a:p>
          <a:p>
            <a:r>
              <a:rPr lang="ar-KW" dirty="0" smtClean="0"/>
              <a:t>هو مسروق بن الأجدع </a:t>
            </a:r>
            <a:r>
              <a:rPr lang="ar-KW" dirty="0" err="1" smtClean="0"/>
              <a:t>الهمداني</a:t>
            </a:r>
            <a:r>
              <a:rPr lang="ar-KW" dirty="0" smtClean="0"/>
              <a:t>، أبو عائشة روى عن الخلفاء الأربعة وهو من كبار العلماء، قال بعض العلماء: أفضل التابعين مسروق، مات سنة 63</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2- الحسن البصري:</a:t>
            </a:r>
          </a:p>
          <a:p>
            <a:r>
              <a:rPr lang="ar-KW" dirty="0" smtClean="0"/>
              <a:t>وهو </a:t>
            </a:r>
            <a:r>
              <a:rPr lang="ar-KW" dirty="0" err="1" smtClean="0"/>
              <a:t>ابو</a:t>
            </a:r>
            <a:r>
              <a:rPr lang="ar-KW" dirty="0" smtClean="0"/>
              <a:t> سعيد الحسن بن </a:t>
            </a:r>
            <a:r>
              <a:rPr lang="ar-KW" dirty="0" err="1" smtClean="0"/>
              <a:t>ابي</a:t>
            </a:r>
            <a:r>
              <a:rPr lang="ar-KW" dirty="0" smtClean="0"/>
              <a:t> الحسن البصري، احد الأئمة المشهورين، ولد لسنتين بقيتا من خلافة عمر ومات سنة 110.</a:t>
            </a:r>
          </a:p>
          <a:p>
            <a:r>
              <a:rPr lang="ar-KW" dirty="0" smtClean="0"/>
              <a:t>وقد استفاد من الصحابة والتابعين والروايات التفسيرية عنه في كتاب ابن جرير وغيره</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3- قتادة بن دعامة </a:t>
            </a:r>
            <a:r>
              <a:rPr lang="ar-KW" dirty="0" err="1" smtClean="0"/>
              <a:t>السدوسي</a:t>
            </a:r>
            <a:endParaRPr lang="ar-KW" dirty="0" smtClean="0"/>
          </a:p>
          <a:p>
            <a:r>
              <a:rPr lang="ar-KW" dirty="0" smtClean="0"/>
              <a:t>وهو من صغار التابعين، عربي الأصل، فصيح اللسان، وكانت وفاته سنة 117 هـ</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قيمة التفسير المأثور عن التابعين</a:t>
            </a:r>
            <a:endParaRPr lang="en-US" dirty="0"/>
          </a:p>
        </p:txBody>
      </p:sp>
      <p:sp>
        <p:nvSpPr>
          <p:cNvPr id="3" name="عنصر نائب للمحتوى 2"/>
          <p:cNvSpPr>
            <a:spLocks noGrp="1"/>
          </p:cNvSpPr>
          <p:nvPr>
            <p:ph idx="1"/>
          </p:nvPr>
        </p:nvSpPr>
        <p:spPr/>
        <p:txBody>
          <a:bodyPr/>
          <a:lstStyle/>
          <a:p>
            <a:r>
              <a:rPr lang="ar-KW" dirty="0" smtClean="0"/>
              <a:t>اختلف العلماء في الرجوع إلى تفسير التابعين والأخذ منه:</a:t>
            </a:r>
          </a:p>
          <a:p>
            <a:r>
              <a:rPr lang="ar-KW" dirty="0" smtClean="0"/>
              <a:t>قال قوم: ليس بحجة، أي أنه ليس بملزم، وهذا القول رواية عن الإمام أحمد وحكي عن شعبة وابن </a:t>
            </a:r>
            <a:r>
              <a:rPr lang="ar-KW" dirty="0" err="1" smtClean="0"/>
              <a:t>عقيل</a:t>
            </a:r>
            <a:r>
              <a:rPr lang="ar-KW" dirty="0" smtClean="0"/>
              <a:t> الحنبلي.</a:t>
            </a:r>
          </a:p>
          <a:p>
            <a:r>
              <a:rPr lang="ar-KW" dirty="0" smtClean="0"/>
              <a:t>حجتهم: </a:t>
            </a:r>
            <a:r>
              <a:rPr lang="ar-KW" dirty="0" err="1" smtClean="0"/>
              <a:t>ان</a:t>
            </a:r>
            <a:r>
              <a:rPr lang="ar-KW" dirty="0" smtClean="0"/>
              <a:t> التابعين ليس لهم سماع من النبي صلى الله عليه وسلم، لهم يشاهدوا القرائن والأحوال التي نزل القرآن عليها </a:t>
            </a:r>
            <a:r>
              <a:rPr lang="ar-KW" dirty="0" err="1" smtClean="0"/>
              <a:t>فيجوزعليهم</a:t>
            </a:r>
            <a:r>
              <a:rPr lang="ar-KW" dirty="0" smtClean="0"/>
              <a:t> الخطأ.، لا </a:t>
            </a:r>
            <a:r>
              <a:rPr lang="ar-KW" dirty="0" err="1" smtClean="0"/>
              <a:t>سيما</a:t>
            </a:r>
            <a:r>
              <a:rPr lang="ar-KW" dirty="0" smtClean="0"/>
              <a:t> </a:t>
            </a:r>
            <a:r>
              <a:rPr lang="ar-KW" dirty="0" err="1" smtClean="0"/>
              <a:t>ان</a:t>
            </a:r>
            <a:r>
              <a:rPr lang="ar-KW" dirty="0" smtClean="0"/>
              <a:t> عدالة التابعين ليست منصوصا عليها كعدالة الصحابة</a:t>
            </a:r>
          </a:p>
          <a:p>
            <a:r>
              <a:rPr lang="ar-KW" dirty="0" smtClean="0"/>
              <a:t>ولذلك قال الإمام أبو حنيفة: ما جاء عن رسول  الله صلى الله عليه</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فعلى العين والرأس، </a:t>
            </a:r>
            <a:r>
              <a:rPr lang="ar-KW" dirty="0" err="1" smtClean="0"/>
              <a:t>وماجاء</a:t>
            </a:r>
            <a:r>
              <a:rPr lang="ar-KW" dirty="0" smtClean="0"/>
              <a:t> عن الصحابة تخيرنا وما جاء عن التابعين فهم رجال ونحن رجال</a:t>
            </a:r>
          </a:p>
          <a:p>
            <a:r>
              <a:rPr lang="ar-KW" dirty="0" smtClean="0"/>
              <a:t>القول الثاني:أن تفسير التابعين </a:t>
            </a:r>
            <a:r>
              <a:rPr lang="ar-KW" dirty="0" err="1" smtClean="0"/>
              <a:t>يوخذ</a:t>
            </a:r>
            <a:r>
              <a:rPr lang="ar-KW" dirty="0" smtClean="0"/>
              <a:t> </a:t>
            </a:r>
            <a:r>
              <a:rPr lang="ar-KW" dirty="0" err="1" smtClean="0"/>
              <a:t>به</a:t>
            </a:r>
            <a:endParaRPr lang="ar-KW" dirty="0" smtClean="0"/>
          </a:p>
          <a:p>
            <a:r>
              <a:rPr lang="ar-KW" dirty="0" smtClean="0"/>
              <a:t>وهو قول غالب المفسرين</a:t>
            </a:r>
          </a:p>
          <a:p>
            <a:r>
              <a:rPr lang="ar-KW" dirty="0" smtClean="0"/>
              <a:t>لأنهم تلقوا غالب التفسير عن الصحابة.</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ابن تيمية:</a:t>
            </a:r>
          </a:p>
          <a:p>
            <a:r>
              <a:rPr lang="ar-SA" dirty="0" smtClean="0"/>
              <a:t>وقال شعبة بن الحجاج وغيره أقوال التابعين في الفروع ليست حجة فكيف تكون حجة في التفسير ؟ يعني أنها لا تكون حجة على غيرهم ممن خالفهم وهذا صحيح أما إذا أجمعوا على الشيء فلا يرتاب في كونه حجة فإن اختلفوا فلا يكون قول بعضهم حجة على بعض ولا على من بعدهم ويرجع في ذلك إلى لغة القرآن أو السنة أو عموم لغة العرب أو أقوال الصحابة في ذلك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مميزات التفسير في هذه الفترة</a:t>
            </a:r>
            <a:endParaRPr lang="en-US" dirty="0"/>
          </a:p>
        </p:txBody>
      </p:sp>
      <p:sp>
        <p:nvSpPr>
          <p:cNvPr id="3" name="عنصر نائب للمحتوى 2"/>
          <p:cNvSpPr>
            <a:spLocks noGrp="1"/>
          </p:cNvSpPr>
          <p:nvPr>
            <p:ph idx="1"/>
          </p:nvPr>
        </p:nvSpPr>
        <p:spPr/>
        <p:txBody>
          <a:bodyPr/>
          <a:lstStyle/>
          <a:p>
            <a:r>
              <a:rPr lang="ar-KW" dirty="0" smtClean="0"/>
              <a:t>1-دخل في التفسير كثير من </a:t>
            </a:r>
            <a:r>
              <a:rPr lang="ar-KW" dirty="0" err="1" smtClean="0"/>
              <a:t>الاسرائيليات</a:t>
            </a:r>
            <a:r>
              <a:rPr lang="ar-KW" dirty="0" smtClean="0"/>
              <a:t> والنصرانيات لكثرة من دخل في الإسلام منهم</a:t>
            </a:r>
          </a:p>
          <a:p>
            <a:r>
              <a:rPr lang="ar-KW" dirty="0" smtClean="0"/>
              <a:t>2-ظل التفسير محتفظا بطابع التلقي والرواية</a:t>
            </a:r>
          </a:p>
          <a:p>
            <a:r>
              <a:rPr lang="ar-KW" dirty="0" smtClean="0"/>
              <a:t>3-ظهرت في هذا العصر نواة الخلاف المذهبي</a:t>
            </a:r>
          </a:p>
          <a:p>
            <a:r>
              <a:rPr lang="ar-KW" dirty="0" smtClean="0"/>
              <a:t>4-كثرة الخلاف بين التابعين في التفسير  عما كان بين الصحابة رضوان الله عليهم</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أسباب الخلاف بين السلف في التفسير</a:t>
            </a:r>
            <a:endParaRPr lang="en-US" dirty="0"/>
          </a:p>
        </p:txBody>
      </p:sp>
      <p:sp>
        <p:nvSpPr>
          <p:cNvPr id="3" name="عنصر نائب للمحتوى 2"/>
          <p:cNvSpPr>
            <a:spLocks noGrp="1"/>
          </p:cNvSpPr>
          <p:nvPr>
            <p:ph idx="1"/>
          </p:nvPr>
        </p:nvSpPr>
        <p:spPr/>
        <p:txBody>
          <a:bodyPr/>
          <a:lstStyle/>
          <a:p>
            <a:r>
              <a:rPr lang="ar-KW" dirty="0" smtClean="0"/>
              <a:t>1-اختلاف العبارة واتحاد المعنى:</a:t>
            </a:r>
          </a:p>
          <a:p>
            <a:r>
              <a:rPr lang="ar-KW" dirty="0" smtClean="0"/>
              <a:t>مثلا اختلفوا في (الصراط المستقيم) فبعضهم قال هو القرآن وبعضهم قال هو السنة وبعضهم قال هو الاسلام، وهذا ما يسميه بعض العلماء باختلاف التنوع</a:t>
            </a:r>
          </a:p>
          <a:p>
            <a:r>
              <a:rPr lang="ar-KW" dirty="0" smtClean="0"/>
              <a:t>2-المشترك اللفظي:</a:t>
            </a:r>
          </a:p>
          <a:p>
            <a:r>
              <a:rPr lang="ar-KW" dirty="0" smtClean="0"/>
              <a:t>كلفظ قسورة يطلق على الصائد وعلى </a:t>
            </a:r>
            <a:r>
              <a:rPr lang="ar-KW" dirty="0" err="1" smtClean="0"/>
              <a:t>الاسد</a:t>
            </a:r>
            <a:endParaRPr lang="ar-KW"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3- أن يكون في الآية قراءتان فيفسر كل واحد حسب القراءة.</a:t>
            </a:r>
          </a:p>
          <a:p>
            <a:r>
              <a:rPr lang="ar-KW" dirty="0" smtClean="0"/>
              <a:t>كقراءة لامستم النساء </a:t>
            </a:r>
            <a:r>
              <a:rPr lang="ar-KW" dirty="0" err="1" smtClean="0"/>
              <a:t>و</a:t>
            </a:r>
            <a:r>
              <a:rPr lang="ar-KW" dirty="0" smtClean="0"/>
              <a:t> لمستم النساء</a:t>
            </a:r>
          </a:p>
          <a:p>
            <a:r>
              <a:rPr lang="ar-KW" dirty="0" smtClean="0"/>
              <a:t>فبعضهم فسر الآية على الجماع وهذا تفسير لقراءة لامستم</a:t>
            </a:r>
          </a:p>
          <a:p>
            <a:r>
              <a:rPr lang="ar-KW" dirty="0" smtClean="0"/>
              <a:t>وبعضهم فسرها على </a:t>
            </a:r>
            <a:r>
              <a:rPr lang="ar-KW" smtClean="0"/>
              <a:t>الجس باليد وهذا تفسير لمستم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1567</TotalTime>
  <Words>963</Words>
  <Application>Microsoft Office PowerPoint</Application>
  <PresentationFormat>A4 Paper (210x297 mm)‎</PresentationFormat>
  <Paragraphs>96</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عنوان المحاضرة</vt:lpstr>
      <vt:lpstr>عناصر المحاضرة</vt:lpstr>
      <vt:lpstr> ابتداء هذه المرحلة:</vt:lpstr>
      <vt:lpstr>مصادر التفسير في هذا العصر</vt:lpstr>
      <vt:lpstr>مدارس التفسير في عهد التابعين</vt:lpstr>
      <vt:lpstr>مدرسة التفسير بمكة</vt:lpstr>
      <vt:lpstr>الشريحة 8</vt:lpstr>
      <vt:lpstr>الشريحة 9</vt:lpstr>
      <vt:lpstr>الشريحة 10</vt:lpstr>
      <vt:lpstr>الشريحة 11</vt:lpstr>
      <vt:lpstr>الشريحة 12</vt:lpstr>
      <vt:lpstr>مدرسة التفسير بالمدينة:</vt:lpstr>
      <vt:lpstr>الشريحة 14</vt:lpstr>
      <vt:lpstr>مدرسة التفسير بالعراق</vt:lpstr>
      <vt:lpstr>الشريحة 16</vt:lpstr>
      <vt:lpstr>الشريحة 17</vt:lpstr>
      <vt:lpstr>قيمة التفسير المأثور عن التابعين</vt:lpstr>
      <vt:lpstr>الشريحة 19</vt:lpstr>
      <vt:lpstr>الشريحة 20</vt:lpstr>
      <vt:lpstr>مميزات التفسير في هذه الفترة</vt:lpstr>
      <vt:lpstr>أسباب الخلاف بين السلف في التفسير</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113</cp:revision>
  <dcterms:created xsi:type="dcterms:W3CDTF">2009-10-14T19:14:34Z</dcterms:created>
  <dcterms:modified xsi:type="dcterms:W3CDTF">2011-03-11T14:03:21Z</dcterms:modified>
</cp:coreProperties>
</file>