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269" r:id="rId5"/>
    <p:sldId id="270" r:id="rId6"/>
    <p:sldId id="271" r:id="rId7"/>
    <p:sldId id="273" r:id="rId8"/>
    <p:sldId id="274" r:id="rId9"/>
    <p:sldId id="275" r:id="rId10"/>
    <p:sldId id="276" r:id="rId11"/>
    <p:sldId id="278" r:id="rId12"/>
    <p:sldId id="280" r:id="rId13"/>
    <p:sldId id="282" r:id="rId14"/>
    <p:sldId id="281" r:id="rId15"/>
    <p:sldId id="283" r:id="rId16"/>
    <p:sldId id="277" r:id="rId17"/>
    <p:sldId id="284" r:id="rId18"/>
    <p:sldId id="292" r:id="rId19"/>
    <p:sldId id="293" r:id="rId20"/>
    <p:sldId id="285" r:id="rId21"/>
    <p:sldId id="287" r:id="rId22"/>
    <p:sldId id="288" r:id="rId23"/>
    <p:sldId id="289" r:id="rId24"/>
    <p:sldId id="290" r:id="rId25"/>
    <p:sldId id="291" r:id="rId26"/>
    <p:sldId id="286"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80" d="100"/>
          <a:sy n="80" d="100"/>
        </p:scale>
        <p:origin x="-24" y="19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4/18/2012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التفسير بالمأثور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smtClean="0">
                <a:cs typeface="Arial" pitchFamily="34" charset="0"/>
              </a:rPr>
              <a:t>خطوات التفسير</a:t>
            </a:r>
          </a:p>
          <a:p>
            <a:pPr rtl="1" eaLnBrk="1" hangingPunct="1">
              <a:buFont typeface="Arial" pitchFamily="34" charset="0"/>
              <a:buChar char="•"/>
            </a:pPr>
            <a:r>
              <a:rPr lang="ar-KW" b="1" dirty="0" err="1" smtClean="0">
                <a:cs typeface="Arial" pitchFamily="34" charset="0"/>
              </a:rPr>
              <a:t>اول</a:t>
            </a:r>
            <a:r>
              <a:rPr lang="ar-KW" b="1" dirty="0" smtClean="0">
                <a:cs typeface="Arial" pitchFamily="34" charset="0"/>
              </a:rPr>
              <a:t> من ألف بالتفسير</a:t>
            </a:r>
          </a:p>
          <a:p>
            <a:pPr rtl="1" eaLnBrk="1" hangingPunct="1">
              <a:buFont typeface="Arial" pitchFamily="34" charset="0"/>
              <a:buChar char="•"/>
            </a:pPr>
            <a:r>
              <a:rPr lang="ar-KW" b="1" dirty="0" smtClean="0">
                <a:cs typeface="Arial" pitchFamily="34" charset="0"/>
              </a:rPr>
              <a:t>التفسير بالمأثور</a:t>
            </a:r>
          </a:p>
          <a:p>
            <a:pPr rtl="1" eaLnBrk="1" hangingPunct="1">
              <a:buFont typeface="Arial" pitchFamily="34" charset="0"/>
              <a:buChar char="•"/>
            </a:pPr>
            <a:r>
              <a:rPr lang="ar-KW" b="1" dirty="0" smtClean="0">
                <a:cs typeface="Arial" pitchFamily="34" charset="0"/>
              </a:rPr>
              <a:t>الوضع في التفسير</a:t>
            </a:r>
          </a:p>
          <a:p>
            <a:pPr rtl="1" eaLnBrk="1" hangingPunct="1">
              <a:buFont typeface="Arial" pitchFamily="34" charset="0"/>
              <a:buChar char="•"/>
            </a:pPr>
            <a:r>
              <a:rPr lang="ar-KW" b="1" dirty="0" err="1" smtClean="0">
                <a:cs typeface="Arial" pitchFamily="34" charset="0"/>
              </a:rPr>
              <a:t>الاسرائيليات</a:t>
            </a:r>
            <a:endParaRPr lang="ar-KW" b="1" dirty="0" smtClean="0">
              <a:cs typeface="Arial" pitchFamily="34" charset="0"/>
            </a:endParaRPr>
          </a:p>
          <a:p>
            <a:pPr rtl="1" eaLnBrk="1" hangingPunct="1">
              <a:buFont typeface="Arial" pitchFamily="34" charset="0"/>
              <a:buChar char="•"/>
            </a:pPr>
            <a:r>
              <a:rPr lang="ar-KW" b="1" dirty="0" smtClean="0">
                <a:cs typeface="Arial" pitchFamily="34" charset="0"/>
              </a:rPr>
              <a:t>قيمة </a:t>
            </a:r>
            <a:r>
              <a:rPr lang="ar-KW" b="1" dirty="0" err="1" smtClean="0">
                <a:cs typeface="Arial" pitchFamily="34" charset="0"/>
              </a:rPr>
              <a:t>الاسرائيليات</a:t>
            </a:r>
            <a:endParaRPr lang="ar-KW" b="1" dirty="0" smtClean="0">
              <a:cs typeface="Arial" pitchFamily="34" charset="0"/>
            </a:endParaRPr>
          </a:p>
          <a:p>
            <a:pPr rtl="1" eaLnBrk="1" hangingPunct="1">
              <a:buFont typeface="Arial" pitchFamily="34" charset="0"/>
              <a:buChar char="•"/>
            </a:pPr>
            <a:r>
              <a:rPr lang="ar-KW" b="1" dirty="0" err="1" smtClean="0">
                <a:cs typeface="Arial" pitchFamily="34" charset="0"/>
              </a:rPr>
              <a:t>اقطاب</a:t>
            </a:r>
            <a:r>
              <a:rPr lang="ar-KW" b="1" dirty="0" smtClean="0">
                <a:cs typeface="Arial" pitchFamily="34" charset="0"/>
              </a:rPr>
              <a:t> الروايات </a:t>
            </a:r>
            <a:r>
              <a:rPr lang="ar-KW" b="1" dirty="0" err="1" smtClean="0">
                <a:cs typeface="Arial" pitchFamily="34" charset="0"/>
              </a:rPr>
              <a:t>الاسرائيلية</a:t>
            </a:r>
            <a:endParaRPr lang="ar-KW" b="1" dirty="0" smtClean="0">
              <a:cs typeface="Arial" pitchFamily="34" charset="0"/>
            </a:endParaRPr>
          </a:p>
          <a:p>
            <a:pPr rtl="1" eaLnBrk="1" hangingPunct="1">
              <a:buFont typeface="Arial" pitchFamily="34" charset="0"/>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خطوات التفسير</a:t>
            </a:r>
            <a:endParaRPr lang="en-US" dirty="0"/>
          </a:p>
        </p:txBody>
      </p:sp>
      <p:sp>
        <p:nvSpPr>
          <p:cNvPr id="3" name="عنصر نائب للمحتوى 2"/>
          <p:cNvSpPr>
            <a:spLocks noGrp="1"/>
          </p:cNvSpPr>
          <p:nvPr>
            <p:ph idx="1"/>
          </p:nvPr>
        </p:nvSpPr>
        <p:spPr/>
        <p:txBody>
          <a:bodyPr/>
          <a:lstStyle/>
          <a:p>
            <a:r>
              <a:rPr lang="ar-KW" dirty="0" smtClean="0"/>
              <a:t>1-خطوة الرواية: وهو نقل التفسير عن طريق الرواية عن النبي صلى الله عليه وسلم، وهذه للصحابة والتابعين</a:t>
            </a:r>
          </a:p>
          <a:p>
            <a:r>
              <a:rPr lang="ar-KW" dirty="0" smtClean="0"/>
              <a:t>2-خطوة تدوين الحديث: حيث دون التفسير على أنه باب من أبواب الحديث، فلم يفرد للتفسير تأليف خاص يتناوله آية آية، بل هو تفسير مروي عن الصحابة والتابعين من هؤلاء: يزيد بن هارون  (ت117) وشعبة بن الحجاج (ت160)وعبدالرزاق (ت211).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3-الخطوة الثالثة: انفصل التفسير عن علم الحديث وألف في التفسير جماعة من كبار العلماء كابن ماجة (273)، وابن جرير(310) وابن أبي حاتم (327)وتفاسيرهم كلها بالإسناد والنقل عن السابقين إلا ابن جرير فإنه يناقش الأقوال ويصحح ويختار</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من أول من </a:t>
            </a:r>
            <a:r>
              <a:rPr lang="ar-KW" dirty="0" err="1" smtClean="0"/>
              <a:t>الف</a:t>
            </a:r>
            <a:r>
              <a:rPr lang="ar-KW" dirty="0" smtClean="0"/>
              <a:t> في التفسير:</a:t>
            </a:r>
            <a:endParaRPr lang="en-US" dirty="0"/>
          </a:p>
        </p:txBody>
      </p:sp>
      <p:sp>
        <p:nvSpPr>
          <p:cNvPr id="3" name="عنصر نائب للمحتوى 2"/>
          <p:cNvSpPr>
            <a:spLocks noGrp="1"/>
          </p:cNvSpPr>
          <p:nvPr>
            <p:ph idx="1"/>
          </p:nvPr>
        </p:nvSpPr>
        <p:spPr/>
        <p:txBody>
          <a:bodyPr/>
          <a:lstStyle/>
          <a:p>
            <a:r>
              <a:rPr lang="ar-KW" dirty="0" smtClean="0"/>
              <a:t>لا نستطيع الجزم بأول من ألف في التفسير لكننا نجد في تهذيب التهذيب في ترجمة عطاء بن دينار الهذلي: </a:t>
            </a:r>
          </a:p>
          <a:p>
            <a:r>
              <a:rPr lang="ar-SA" dirty="0" smtClean="0"/>
              <a:t>قال علي بن الحسن </a:t>
            </a:r>
            <a:r>
              <a:rPr lang="ar-SA" dirty="0" err="1" smtClean="0"/>
              <a:t>الهسنجاني</a:t>
            </a:r>
            <a:r>
              <a:rPr lang="ar-SA" dirty="0" smtClean="0"/>
              <a:t> عن أحمد بن صالح عطاء بن دينار من ثقات المصريين وتفسيره فيما يروي عن سعيد بن </a:t>
            </a:r>
            <a:r>
              <a:rPr lang="ar-SA" dirty="0" err="1" smtClean="0"/>
              <a:t>جبير</a:t>
            </a:r>
            <a:r>
              <a:rPr lang="ar-SA" dirty="0" smtClean="0"/>
              <a:t> صحيفة وليست له دلالة على أنه سمع بن سعيد بن </a:t>
            </a:r>
            <a:r>
              <a:rPr lang="ar-SA" dirty="0" err="1" smtClean="0"/>
              <a:t>جبير</a:t>
            </a:r>
            <a:r>
              <a:rPr lang="ar-SA" dirty="0" smtClean="0"/>
              <a:t> وقال أبو حاتم صالح الحديث </a:t>
            </a:r>
            <a:r>
              <a:rPr lang="ar-SA" dirty="0" err="1" smtClean="0"/>
              <a:t>الا</a:t>
            </a:r>
            <a:r>
              <a:rPr lang="ar-SA" dirty="0" smtClean="0"/>
              <a:t> أن التفسير أخذه من الديوان</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وكان عبد الملك بن مروان سأل سعيد بن </a:t>
            </a:r>
            <a:r>
              <a:rPr lang="ar-SA" dirty="0" err="1" smtClean="0"/>
              <a:t>جبير</a:t>
            </a:r>
            <a:r>
              <a:rPr lang="ar-SA" dirty="0" smtClean="0"/>
              <a:t> أن يكتب إليه بتفسير </a:t>
            </a:r>
            <a:r>
              <a:rPr lang="ar-KW" dirty="0" smtClean="0"/>
              <a:t> </a:t>
            </a:r>
            <a:r>
              <a:rPr lang="ar-SA" dirty="0" smtClean="0"/>
              <a:t>في الديوان فأخذه فأرسله عن سعيد بن </a:t>
            </a:r>
            <a:r>
              <a:rPr lang="ar-SA" dirty="0" err="1" smtClean="0"/>
              <a:t>جبير</a:t>
            </a:r>
            <a:r>
              <a:rPr lang="ar-SA" dirty="0" smtClean="0"/>
              <a:t> القرآن فكتب سعيد بهذا التفسير فوجده عطاء بن </a:t>
            </a:r>
            <a:r>
              <a:rPr lang="ar-SA" dirty="0" err="1" smtClean="0"/>
              <a:t>دينارفي</a:t>
            </a:r>
            <a:r>
              <a:rPr lang="ar-SA" dirty="0" smtClean="0"/>
              <a:t> الديوان فأخذه فأرسله عن سعيد بن </a:t>
            </a:r>
            <a:r>
              <a:rPr lang="ar-SA" dirty="0" err="1" smtClean="0"/>
              <a:t>جبير</a:t>
            </a:r>
            <a:r>
              <a:rPr lang="ar-KW" dirty="0" smtClean="0"/>
              <a:t> أهـ</a:t>
            </a:r>
          </a:p>
          <a:p>
            <a:r>
              <a:rPr lang="ar-KW" dirty="0" smtClean="0"/>
              <a:t>فهذا النص يفيد أن سعيد بن </a:t>
            </a:r>
            <a:r>
              <a:rPr lang="ar-KW" dirty="0" err="1" smtClean="0"/>
              <a:t>جبير</a:t>
            </a:r>
            <a:r>
              <a:rPr lang="ar-KW" dirty="0" smtClean="0"/>
              <a:t> كتب تفسيرا ، وسعيد قتله الحجاج سنة 94 أو 95 فقد يفيد هذا النص ان سعيد اول من ألف وكتب في التفسير</a:t>
            </a:r>
          </a:p>
          <a:p>
            <a:r>
              <a:rPr lang="ar-SA"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الخطوة الرابعة:</a:t>
            </a:r>
            <a:endParaRPr lang="en-US" dirty="0"/>
          </a:p>
        </p:txBody>
      </p:sp>
      <p:sp>
        <p:nvSpPr>
          <p:cNvPr id="3" name="عنصر نائب للمحتوى 2"/>
          <p:cNvSpPr>
            <a:spLocks noGrp="1"/>
          </p:cNvSpPr>
          <p:nvPr>
            <p:ph idx="1"/>
          </p:nvPr>
        </p:nvSpPr>
        <p:spPr/>
        <p:txBody>
          <a:bodyPr/>
          <a:lstStyle/>
          <a:p>
            <a:r>
              <a:rPr lang="ar-KW" dirty="0" smtClean="0"/>
              <a:t>وهي كثرة المصنفات في التفسير متناولة لجميع آيات الكتاب، ولكن لم تخرج عن إطار التفسير بالمأثور، ولكن اختصروا </a:t>
            </a:r>
            <a:r>
              <a:rPr lang="ar-KW" dirty="0" err="1" smtClean="0"/>
              <a:t>الاسانيد</a:t>
            </a:r>
            <a:r>
              <a:rPr lang="ar-KW" dirty="0" smtClean="0"/>
              <a:t> ونقلوا الأقوال دون تحقيق نسبتها إلى أصحابها فدخل الوضع إلى التفسير والتبس فيه الصحيح من الباطل</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الخطوة الخامسة</a:t>
            </a:r>
            <a:endParaRPr lang="en-US" dirty="0"/>
          </a:p>
        </p:txBody>
      </p:sp>
      <p:sp>
        <p:nvSpPr>
          <p:cNvPr id="3" name="عنصر نائب للمحتوى 2"/>
          <p:cNvSpPr>
            <a:spLocks noGrp="1"/>
          </p:cNvSpPr>
          <p:nvPr>
            <p:ph idx="1"/>
          </p:nvPr>
        </p:nvSpPr>
        <p:spPr/>
        <p:txBody>
          <a:bodyPr/>
          <a:lstStyle/>
          <a:p>
            <a:r>
              <a:rPr lang="ar-KW" dirty="0" smtClean="0"/>
              <a:t>امتدت من الدولة العباسية إلى زماننا هذا حيث اختلط في هذه المرحلة تدوين التفسير بين الفهم العقلي والتفسير </a:t>
            </a:r>
            <a:r>
              <a:rPr lang="ar-KW" dirty="0" err="1" smtClean="0"/>
              <a:t>النقلي</a:t>
            </a:r>
            <a:r>
              <a:rPr lang="ar-KW" dirty="0" smtClean="0"/>
              <a:t>، أي ظهر ما يسمى بالتفسير </a:t>
            </a:r>
            <a:r>
              <a:rPr lang="ar-KW" dirty="0" err="1" smtClean="0"/>
              <a:t>بالراي</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التفسير بالمأثور:</a:t>
            </a:r>
            <a:endParaRPr lang="en-US" dirty="0"/>
          </a:p>
        </p:txBody>
      </p:sp>
      <p:sp>
        <p:nvSpPr>
          <p:cNvPr id="3" name="عنصر نائب للمحتوى 2"/>
          <p:cNvSpPr>
            <a:spLocks noGrp="1"/>
          </p:cNvSpPr>
          <p:nvPr>
            <p:ph idx="1"/>
          </p:nvPr>
        </p:nvSpPr>
        <p:spPr/>
        <p:txBody>
          <a:bodyPr/>
          <a:lstStyle/>
          <a:p>
            <a:r>
              <a:rPr lang="ar-KW" dirty="0" smtClean="0"/>
              <a:t>تعريفه:</a:t>
            </a:r>
          </a:p>
          <a:p>
            <a:r>
              <a:rPr lang="ar-KW" dirty="0" smtClean="0"/>
              <a:t>يشمل التفسير المأثور </a:t>
            </a:r>
            <a:r>
              <a:rPr lang="ar-KW" dirty="0" err="1" smtClean="0"/>
              <a:t>ماجاء</a:t>
            </a:r>
            <a:r>
              <a:rPr lang="ar-KW" dirty="0" smtClean="0"/>
              <a:t> في القرآن نفسه من البيان والتفصيل لبعض آياته وما نقل عن الرسول صلى الله عليه وسلم ثم عن الصحابة والتابعين من كل ما هو بيان وتوضيح لمراد الله تعالى </a:t>
            </a:r>
          </a:p>
          <a:p>
            <a:r>
              <a:rPr lang="ar-KW" dirty="0" smtClean="0"/>
              <a:t>من نصوص كتابه الكريم</a:t>
            </a:r>
          </a:p>
          <a:p>
            <a:endParaRPr lang="ar-KW" dirty="0" smtClean="0"/>
          </a:p>
          <a:p>
            <a:r>
              <a:rPr lang="ar-KW" dirty="0" smtClean="0"/>
              <a:t>قال شيخ الإسلام: </a:t>
            </a:r>
            <a:r>
              <a:rPr lang="ar-SA" b="1" dirty="0" smtClean="0"/>
              <a:t>فإن قال قائل : فما أحسن طرق التفسير ؟ </a:t>
            </a:r>
            <a:endParaRPr lang="ar-KW"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فالجواب : أن أصح الطرق في ذلك أن يفسر القرآن بالقرآن ؛ فما أجمل في مكان فإنه قد فسر في موضع آخر وما اختصر من مكان فقد بسط في موضع آخر فإن أعياك ذلك فعليك بالسنة فإنها شارحة للقرآن وموضحة له </a:t>
            </a:r>
            <a:r>
              <a:rPr lang="ar-KW" b="1" dirty="0" smtClean="0"/>
              <a:t>  </a:t>
            </a:r>
            <a:r>
              <a:rPr lang="ar-SA" b="1" dirty="0" smtClean="0"/>
              <a:t>والغرض أنك تطلب تفسير القرآن منه فإن لم تجده فمن السنة كما</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 قال رسول الله صلى الله عليه وسلم </a:t>
            </a:r>
            <a:r>
              <a:rPr lang="ar-SA" b="1" dirty="0" err="1" smtClean="0"/>
              <a:t>لمعاذ</a:t>
            </a:r>
            <a:r>
              <a:rPr lang="ar-SA" b="1" dirty="0" smtClean="0"/>
              <a:t> حين بعثه إلى اليمن : بم تحكم ؟ قال : بكتاب الله . قال : فإن لم تجد ؟ قال بسنة رسول الله . قال : فإن لم تجد ؟ قال أجتهد رأيي . قال : فضرب رسول الله صلى الله عليه وسلم في صدره وقال : الحمد لله الذي وفق رسول رسول الله لما يرضي رسول الله } " وهذا الحديث في المساند والسنن بإسناد جيد . وحينئذ إذا لم نجد التفسير في القرآن ولا في السنة رجعنا في ذلك إلى أقوال الصحابة فإنهم أدرى بذلك لما شاهدوه من القرآن والأحوال التي اختصوا </a:t>
            </a:r>
            <a:r>
              <a:rPr lang="ar-SA" b="1" dirty="0" err="1" smtClean="0"/>
              <a:t>بها</a:t>
            </a:r>
            <a:r>
              <a:rPr lang="ar-SA" b="1" dirty="0" smtClean="0"/>
              <a:t> ؛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ولما لهم من الفهم التام والعلم الصحيح والعمل الصالح ؛ لا سيما علماؤهم وكبراؤهم كالأئمة الأربعة الخلفاء الراشدين والأئمة المهديين : " مثل عبد الله بن مسعود </a:t>
            </a:r>
            <a:r>
              <a:rPr lang="ar-KW" b="1" dirty="0" smtClean="0"/>
              <a:t> ....إلى أن قال: </a:t>
            </a:r>
            <a:r>
              <a:rPr lang="ar-SA" b="1" dirty="0" smtClean="0"/>
              <a:t>إذا لم تجد التفسير في القرآن ولا في السنة ولا وجدته عن الصحابة فقد رجع كثير من الأئمة في ذلك إلى أقوال التابعين " كمجاهد بن جبر " فإنه كان آية في التفسير </a:t>
            </a:r>
            <a:r>
              <a:rPr lang="ar-KW" b="1" dirty="0" smtClean="0"/>
              <a:t> أهـ</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الضعف في التفسير بالمأثور:</a:t>
            </a:r>
            <a:endParaRPr lang="en-US" dirty="0"/>
          </a:p>
        </p:txBody>
      </p:sp>
      <p:sp>
        <p:nvSpPr>
          <p:cNvPr id="3" name="عنصر نائب للمحتوى 2"/>
          <p:cNvSpPr>
            <a:spLocks noGrp="1"/>
          </p:cNvSpPr>
          <p:nvPr>
            <p:ph idx="1"/>
          </p:nvPr>
        </p:nvSpPr>
        <p:spPr/>
        <p:txBody>
          <a:bodyPr/>
          <a:lstStyle/>
          <a:p>
            <a:r>
              <a:rPr lang="ar-KW" dirty="0" smtClean="0"/>
              <a:t>لهذا الضعف أسباب:</a:t>
            </a:r>
          </a:p>
          <a:p>
            <a:r>
              <a:rPr lang="ar-KW" dirty="0" smtClean="0"/>
              <a:t>ا- كثرة الوضع فيه.</a:t>
            </a:r>
          </a:p>
          <a:p>
            <a:r>
              <a:rPr lang="ar-KW" dirty="0" smtClean="0"/>
              <a:t>2-دخول </a:t>
            </a:r>
            <a:r>
              <a:rPr lang="ar-KW" dirty="0" err="1" smtClean="0"/>
              <a:t>الاسرايليات</a:t>
            </a:r>
            <a:r>
              <a:rPr lang="ar-KW" dirty="0" smtClean="0"/>
              <a:t>.</a:t>
            </a:r>
          </a:p>
          <a:p>
            <a:r>
              <a:rPr lang="ar-KW" dirty="0" smtClean="0"/>
              <a:t>3-حذف الأسانيد.</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الوضع في التفسير</a:t>
            </a:r>
            <a:endParaRPr lang="en-US" dirty="0"/>
          </a:p>
        </p:txBody>
      </p:sp>
      <p:sp>
        <p:nvSpPr>
          <p:cNvPr id="3" name="عنصر نائب للمحتوى 2"/>
          <p:cNvSpPr>
            <a:spLocks noGrp="1"/>
          </p:cNvSpPr>
          <p:nvPr>
            <p:ph idx="1"/>
          </p:nvPr>
        </p:nvSpPr>
        <p:spPr/>
        <p:txBody>
          <a:bodyPr/>
          <a:lstStyle/>
          <a:p>
            <a:r>
              <a:rPr lang="ar-KW" dirty="0" smtClean="0"/>
              <a:t>نشأ هذا الوضع مع نشأة التفسير فالتفسير جزء من الحديث فيه الصحيح والضعيف والحسن</a:t>
            </a:r>
          </a:p>
          <a:p>
            <a:r>
              <a:rPr lang="ar-KW" dirty="0" smtClean="0"/>
              <a:t>ويرجع الوضع إلى </a:t>
            </a:r>
            <a:r>
              <a:rPr lang="ar-KW" dirty="0" err="1" smtClean="0"/>
              <a:t>اسباب</a:t>
            </a:r>
            <a:r>
              <a:rPr lang="ar-KW" dirty="0" smtClean="0"/>
              <a:t> أهمها </a:t>
            </a:r>
            <a:r>
              <a:rPr lang="ar-KW" dirty="0" err="1" smtClean="0"/>
              <a:t>ان</a:t>
            </a:r>
            <a:r>
              <a:rPr lang="ar-KW" dirty="0" smtClean="0"/>
              <a:t> الطوائف المخالفة لأهل السنة كانت تضع الأحاديث لتوافق هواها، وإذا أرادوا رواجه نسبوه لآل بيت رسول الله ليقبل.</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الأسرائيليات</a:t>
            </a:r>
            <a:endParaRPr lang="en-US" dirty="0"/>
          </a:p>
        </p:txBody>
      </p:sp>
      <p:sp>
        <p:nvSpPr>
          <p:cNvPr id="3" name="عنصر نائب للمحتوى 2"/>
          <p:cNvSpPr>
            <a:spLocks noGrp="1"/>
          </p:cNvSpPr>
          <p:nvPr>
            <p:ph idx="1"/>
          </p:nvPr>
        </p:nvSpPr>
        <p:spPr/>
        <p:txBody>
          <a:bodyPr/>
          <a:lstStyle/>
          <a:p>
            <a:r>
              <a:rPr lang="ar-KW" dirty="0" smtClean="0"/>
              <a:t>نسبة لبني إسرائيل، ويراد </a:t>
            </a:r>
            <a:r>
              <a:rPr lang="ar-KW" dirty="0" err="1" smtClean="0"/>
              <a:t>بها</a:t>
            </a:r>
            <a:r>
              <a:rPr lang="ar-KW" dirty="0" smtClean="0"/>
              <a:t> الروايات المنقولة عن أهل الكتاب من التوراة والإنجيل والتي قد يذكرها بعض المفسرين في تفاسيرهم</a:t>
            </a:r>
          </a:p>
          <a:p>
            <a:r>
              <a:rPr lang="ar-KW" dirty="0" smtClean="0"/>
              <a:t>حكم روايتها:</a:t>
            </a:r>
          </a:p>
          <a:p>
            <a:r>
              <a:rPr lang="ar-KW" dirty="0" smtClean="0"/>
              <a:t>قد ورد في حكم الرواية عن بني إسرائيل حديثان عن النبي صلى الله عليه وسلم : الأول فيه الأذن  في رواية هذه الإسرائيليات فقال في الحديث الصحيح: (بلغوا عني ولو آية وحدثوا عن بني </a:t>
            </a:r>
            <a:r>
              <a:rPr lang="ar-SA" smtClean="0"/>
              <a:t>إ</a:t>
            </a:r>
            <a:r>
              <a:rPr lang="ar-KW" smtClean="0"/>
              <a:t>سرائيل</a:t>
            </a:r>
            <a:r>
              <a:rPr lang="ar-KW" dirty="0" smtClean="0"/>
              <a:t> ولا حرج)</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والثاني فيه التوقف، ولفظه:  </a:t>
            </a:r>
            <a:r>
              <a:rPr lang="ar-SA" b="1" dirty="0" smtClean="0"/>
              <a:t>عن أبي هريرة رضي الله عنه قال كان أهل الكتاب يقرءون التوراة بالعبرانية ويفسرونها بالعربية لأهل الإسلام فقال رسول الله صلى الله عليه وسلم لا تصدقوا أهل الكتاب ولا تكذبوهم وقولوا {آمنا بالله وما أنزل إلينا} الآية</a:t>
            </a:r>
          </a:p>
          <a:p>
            <a:r>
              <a:rPr lang="ar-KW" dirty="0" smtClean="0"/>
              <a:t>فلذلك فهم بعض الناس أن في هذا الإذن المطلق في جواز الرواية عنهم</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والصحيح </a:t>
            </a:r>
            <a:r>
              <a:rPr lang="ar-KW" dirty="0" err="1" smtClean="0"/>
              <a:t>ان</a:t>
            </a:r>
            <a:r>
              <a:rPr lang="ar-KW" dirty="0" smtClean="0"/>
              <a:t> </a:t>
            </a:r>
            <a:r>
              <a:rPr lang="ar-KW" dirty="0" err="1" smtClean="0"/>
              <a:t>الأسرائيليات</a:t>
            </a:r>
            <a:r>
              <a:rPr lang="ar-KW" dirty="0" smtClean="0"/>
              <a:t> على ثلاثة أنواع:</a:t>
            </a:r>
          </a:p>
          <a:p>
            <a:r>
              <a:rPr lang="ar-KW" dirty="0" smtClean="0"/>
              <a:t>1- الأول ما يوافق ما عندنا، فهذا يجوز روايته قطعا</a:t>
            </a:r>
          </a:p>
          <a:p>
            <a:r>
              <a:rPr lang="ar-KW" dirty="0" smtClean="0"/>
              <a:t>2-الثاني ما يخالف ما عندنا، كالقصص التي فيها الطعن في مقام الأنبياء فهذه لا تجوز روايتها</a:t>
            </a:r>
          </a:p>
          <a:p>
            <a:r>
              <a:rPr lang="ar-KW" dirty="0" smtClean="0"/>
              <a:t>3- </a:t>
            </a:r>
            <a:r>
              <a:rPr lang="ar-KW" dirty="0" err="1" smtClean="0"/>
              <a:t>ماسكت</a:t>
            </a:r>
            <a:r>
              <a:rPr lang="ar-KW" dirty="0" smtClean="0"/>
              <a:t> عنه </a:t>
            </a:r>
            <a:r>
              <a:rPr lang="ar-KW" dirty="0" err="1" smtClean="0"/>
              <a:t>الشرع</a:t>
            </a:r>
            <a:r>
              <a:rPr lang="ar-KW" dirty="0" smtClean="0"/>
              <a:t> فنسكت عنه ونقول كما امرنا ربنا</a:t>
            </a:r>
          </a:p>
          <a:p>
            <a:r>
              <a:rPr lang="ar-KW" dirty="0" smtClean="0"/>
              <a:t>وقد وجد من الصحابة من كان يشدد في الرواية عن أهل الكتاب</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كابن عباس رضي الله عنه روى عنه البخاري أنه قال: </a:t>
            </a:r>
            <a:r>
              <a:rPr lang="ar-SA" b="1" dirty="0" smtClean="0"/>
              <a:t>  </a:t>
            </a:r>
            <a:r>
              <a:rPr lang="ar-SA" b="1" dirty="0" smtClean="0"/>
              <a:t>يا معشر المسلمين كيف تسألون أهل الكتاب وكتابكم الذي أنزل على نبيه صلى الله عليه وسلم أحدث الأخبار بالله تقرءونه لم يشب وقد حدثكم الله أن أهل الكتاب بدلوا ما كتب الله وغيروا بأيديهم الكتاب فقالوا هو من عند الله {ليشتروا به ثمنا قليلا} أفلا ينهاكم ما جاءكم من العلم عن مساءلتهم ولا والله ما رأينا منهم رجلا قط يسألكم عن الذي أنزل عليكم</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ابن تيمية: </a:t>
            </a:r>
            <a:r>
              <a:rPr lang="ar-SA" b="1" dirty="0" smtClean="0"/>
              <a:t>ولكن في بعض الأحيان ينقل عنهم ما يحكونه من أقاويل أهل الكتاب التي أباحها رسول الله صلى الله عليه وسلم حيث قال : " { بلغوا عني ولو آية وحدثوا عن بني إسرائيل ولا حرج ومن كذب علي متعمدا فليتبوأ مقعده من النار } " رواه البخاري عن عبد الله بن عمرو ؛ ولهذا كان عبد الله بن عمرو قد أصاب يوم اليرموك زاملتين من كتب أهل الكتاب فكان يحدث منهما بما فهمه من هذا الحديث من الإذن في ذلك ولكن هذه الأحاديث الإسرائيلية تذكر للاستشهاد لا للاعتقاد</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فإنها على ثلاثة أقسام : " أحدها " ما علمنا صحته مما بأيدينا مما يشهد له بالصدق فذاك صحيح . و " الثاني " ما علمنا كذبه بما عندنا مما يخالفه . و " الثالث " ما هو مسكوت عنه لا من هذا القبيل ولا من هذا القبيل فلا نؤمن به ولا نكذبه وتجوز حكايته لما تقدم</a:t>
            </a:r>
          </a:p>
          <a:p>
            <a:r>
              <a:rPr lang="ar-SA" b="1" dirty="0" smtClean="0"/>
              <a:t>وغالب ذلك مما لا فائدة فيه تعود إلى أمر ديني ولهذا يختلف علماء أهل الكتاب في مثل هذا كثيرا ويأتي عن المفسرين خلاف بسبب ذلك كما يذكرون في مثل هذا أسماء أصحاب الكهف ولون كلبهم وعدتهم وعصا موسى من أي الشجر كانت ؟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وأسماء الطيور التي أحياها الله لإبراهيم وتعيين البعض الذي ضرب </a:t>
            </a:r>
            <a:r>
              <a:rPr lang="ar-SA" b="1" dirty="0" err="1" smtClean="0"/>
              <a:t>به</a:t>
            </a:r>
            <a:r>
              <a:rPr lang="ar-SA" b="1" dirty="0" smtClean="0"/>
              <a:t> القتيل من البقرة ونوع الشجرة التي كلم الله منها موسى إلى غير ذلك مما أبهمه الله في القرآن مما لا فائدة في تعيينه تعود على المكلفين في دنياهم ولا دينهم ولكن نقل الخلاف عنهم في ذلك جائز كما قال تعالى : { سيقولون ثلاثة رابعهم كلبهم ويقولون خمسة سادسهم كلبهم رجما بالغيب ويقولون سبعة وثامنهم كلبهم قل ربي أعلم بعدتهم ما يعلمهم إلا قليل فلا تمار فيهم إلا مراء ظاهرا ولا تستفت فيهم منهم أحدا }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 فقد اشتملت هذه الآية الكريمة على الأدب في هذا المقام وتعليم ما ينبغي في مثل هذا . فإنه تعالى أخبر عنهم بثلاثة أقوال ضعف القولين الأولين وسكت عن الثالث فدل على صحته ؛ إذ لو كان باطلا لرده كما ردهما ثم أرشد إلى أن الاطلاع على عدتهم لا طائل تحته فيقال في مثل هذا : { قل ربي أعلم بعدتهم } فإنه ما يعلم بذلك إلا قليل من الناس ممن أطلعه الله عليه ؛ فلهذا قال : { فلا تمار فيهم إلا مراء ظاهرا } أي لا تجهد نفسك فيما لا طائل تحته ولا تسألهم عن ذلك فإنهم</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لا يعلمون من ذلك إلا رجم الغيب . فهذا أحسن ما يكون في حكاية الخلاف : أن تستوعب الأقوال في ذلك المقام وأن ينبه على الصحيح منها ويبطل الباطل وتذكر فائدة الخلاف وثمرته ؛ لئلا يطول النزاع والخلاف فيما لا فائدة تحته فيشتغل به عن الأهم فأما من حكى خلافا في مسألة ولم يستوعب أقوال الناس فيها فهو ناقص ؛ إذ قد يكون الصواب في الذي تركه أو يحكي الخلاف</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ويطلقه ولا ينبه على الصحيح من الأقوال فهو ناقص أيضا فإن صحح غير الصحيح عامدا فقد تعمد الكذب أو جاهلا فقد أخطأ كذلك من نصب الخلاف فيما لا فائدة تحته أو حكى أقوالا متعددة لفظا ويرجع </a:t>
            </a:r>
            <a:r>
              <a:rPr lang="ar-SA" b="1" dirty="0" err="1" smtClean="0"/>
              <a:t>حاصلها</a:t>
            </a:r>
            <a:r>
              <a:rPr lang="ar-SA" b="1" dirty="0" smtClean="0"/>
              <a:t> إلى قول أو قولين معنى فقد ضيع الزمان وتكثر بما ليس بصحيح فهو كلابس ثوبي زور والله الموفق للصواب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اقطاب</a:t>
            </a:r>
            <a:r>
              <a:rPr lang="ar-KW" dirty="0" smtClean="0"/>
              <a:t> الروايات </a:t>
            </a:r>
            <a:r>
              <a:rPr lang="ar-KW" dirty="0" err="1" smtClean="0"/>
              <a:t>الإسراتيلية</a:t>
            </a:r>
            <a:endParaRPr lang="en-US" dirty="0"/>
          </a:p>
        </p:txBody>
      </p:sp>
      <p:sp>
        <p:nvSpPr>
          <p:cNvPr id="3" name="عنصر نائب للمحتوى 2"/>
          <p:cNvSpPr>
            <a:spLocks noGrp="1"/>
          </p:cNvSpPr>
          <p:nvPr>
            <p:ph idx="1"/>
          </p:nvPr>
        </p:nvSpPr>
        <p:spPr/>
        <p:txBody>
          <a:bodyPr/>
          <a:lstStyle/>
          <a:p>
            <a:r>
              <a:rPr lang="ar-KW" dirty="0" smtClean="0"/>
              <a:t>1-كعب الأحبار</a:t>
            </a:r>
          </a:p>
          <a:p>
            <a:r>
              <a:rPr lang="ar-KW" dirty="0" smtClean="0"/>
              <a:t>هو كعب بن </a:t>
            </a:r>
            <a:r>
              <a:rPr lang="ar-KW" dirty="0" err="1" smtClean="0"/>
              <a:t>ماتع</a:t>
            </a:r>
            <a:r>
              <a:rPr lang="ar-KW" dirty="0" smtClean="0"/>
              <a:t> الحميري أصله من يهود اليمن أسلم في خلافة </a:t>
            </a:r>
            <a:r>
              <a:rPr lang="ar-KW" dirty="0" err="1" smtClean="0"/>
              <a:t>ابي</a:t>
            </a:r>
            <a:r>
              <a:rPr lang="ar-KW" dirty="0" smtClean="0"/>
              <a:t> بكر توفي بحمص سنة 32</a:t>
            </a:r>
          </a:p>
          <a:p>
            <a:r>
              <a:rPr lang="ar-KW" dirty="0" smtClean="0"/>
              <a:t>كان يقال له كعب الأحبار من علمه، وهو ثقة في الرواية لكنه ينقل من التوراة </a:t>
            </a:r>
            <a:r>
              <a:rPr lang="ar-KW" dirty="0" err="1" smtClean="0"/>
              <a:t>اشياء</a:t>
            </a:r>
            <a:r>
              <a:rPr lang="ar-KW" dirty="0" smtClean="0"/>
              <a:t> ويفسر </a:t>
            </a:r>
            <a:r>
              <a:rPr lang="ar-KW" dirty="0" err="1" smtClean="0"/>
              <a:t>بها</a:t>
            </a:r>
            <a:r>
              <a:rPr lang="ar-KW" dirty="0" smtClean="0"/>
              <a:t> </a:t>
            </a:r>
            <a:r>
              <a:rPr lang="ar-KW" dirty="0" err="1" smtClean="0"/>
              <a:t>القرآ</a:t>
            </a:r>
            <a:endParaRPr lang="ar-KW" dirty="0" smtClean="0"/>
          </a:p>
          <a:p>
            <a:r>
              <a:rPr lang="ar-KW" dirty="0" smtClean="0"/>
              <a:t>2-وهب بن منبه </a:t>
            </a:r>
            <a:r>
              <a:rPr lang="ar-KW" dirty="0" err="1" smtClean="0"/>
              <a:t>اصله</a:t>
            </a:r>
            <a:r>
              <a:rPr lang="ar-KW" dirty="0" smtClean="0"/>
              <a:t> من أبناء الفرس الذين نزلوا اليمن</a:t>
            </a:r>
          </a:p>
          <a:p>
            <a:r>
              <a:rPr lang="ar-KW" dirty="0" smtClean="0"/>
              <a:t>كان عابدا ثقة توفي سنة 110.</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1647</TotalTime>
  <Words>1534</Words>
  <Application>Microsoft Office PowerPoint</Application>
  <PresentationFormat>A4 Paper (210x297 mm)‎</PresentationFormat>
  <Paragraphs>77</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عنوان المحاضرة</vt:lpstr>
      <vt:lpstr>عناصر المحاضرة</vt:lpstr>
      <vt:lpstr>خطوات التفسير</vt:lpstr>
      <vt:lpstr>الشريحة 5</vt:lpstr>
      <vt:lpstr>من أول من الف في التفسير:</vt:lpstr>
      <vt:lpstr>الشريحة 7</vt:lpstr>
      <vt:lpstr>الخطوة الرابعة:</vt:lpstr>
      <vt:lpstr>الخطوة الخامسة</vt:lpstr>
      <vt:lpstr>التفسير بالمأثور:</vt:lpstr>
      <vt:lpstr>الشريحة 11</vt:lpstr>
      <vt:lpstr>الشريحة 12</vt:lpstr>
      <vt:lpstr>الشريحة 13</vt:lpstr>
      <vt:lpstr>الضعف في التفسير بالمأثور:</vt:lpstr>
      <vt:lpstr>الوضع في التفسير</vt:lpstr>
      <vt:lpstr>الأسرائيليات</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اقطاب الروايات الإسراتيلية</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123</cp:revision>
  <dcterms:created xsi:type="dcterms:W3CDTF">2009-10-14T19:14:34Z</dcterms:created>
  <dcterms:modified xsi:type="dcterms:W3CDTF">2012-04-18T07:25:50Z</dcterms:modified>
</cp:coreProperties>
</file>