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2/28/2011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KW" sz="2800" b="1" dirty="0" smtClean="0">
                <a:solidFill>
                  <a:srgbClr val="7F7F7F"/>
                </a:solidFill>
                <a:latin typeface="Calibri" pitchFamily="34" charset="0"/>
                <a:cs typeface="Times New Roman" pitchFamily="18" charset="0"/>
              </a:rPr>
              <a:t>مناهج المفسرين</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أحمد بن فارس </a:t>
            </a:r>
            <a:r>
              <a:rPr lang="ar-KW" sz="2600" b="1" dirty="0" err="1" smtClean="0">
                <a:solidFill>
                  <a:schemeClr val="bg2">
                    <a:lumMod val="25000"/>
                  </a:schemeClr>
                </a:solidFill>
                <a:latin typeface="Calibri" pitchFamily="34" charset="0"/>
                <a:cs typeface="Times New Roman" pitchFamily="18" charset="0"/>
              </a:rPr>
              <a:t>السلوم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KW" b="1" dirty="0" smtClean="0">
                <a:solidFill>
                  <a:schemeClr val="tx1"/>
                </a:solidFill>
                <a:cs typeface="Arial" pitchFamily="34" charset="0"/>
              </a:rPr>
              <a:t>المفسرون من الصحابة </a:t>
            </a:r>
          </a:p>
          <a:p>
            <a:pPr eaLnBrk="1" hangingPunct="1"/>
            <a:r>
              <a:rPr lang="ar-KW" b="1" dirty="0" smtClean="0">
                <a:solidFill>
                  <a:schemeClr val="tx1"/>
                </a:solidFill>
                <a:cs typeface="Arial" pitchFamily="34" charset="0"/>
              </a:rPr>
              <a:t>وقيمة التفسير عنهم</a:t>
            </a:r>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495300" y="1646237"/>
            <a:ext cx="8915400" cy="4525963"/>
          </a:xfrm>
        </p:spPr>
        <p:txBody>
          <a:bodyPr/>
          <a:lstStyle/>
          <a:p>
            <a:pPr rtl="1" eaLnBrk="1" hangingPunct="1">
              <a:buFont typeface="Arial" pitchFamily="34" charset="0"/>
              <a:buChar char="•"/>
            </a:pPr>
            <a:r>
              <a:rPr lang="ar-KW" b="1" dirty="0" smtClean="0">
                <a:cs typeface="Arial" pitchFamily="34" charset="0"/>
              </a:rPr>
              <a:t>اشهر المفسرين من الصحابة</a:t>
            </a:r>
          </a:p>
          <a:p>
            <a:pPr rtl="1" eaLnBrk="1" hangingPunct="1">
              <a:buFont typeface="Arial" pitchFamily="34" charset="0"/>
              <a:buChar char="•"/>
            </a:pPr>
            <a:r>
              <a:rPr lang="ar-KW" b="1" smtClean="0">
                <a:cs typeface="Arial" pitchFamily="34" charset="0"/>
              </a:rPr>
              <a:t>المفسرون الأربعة:</a:t>
            </a:r>
            <a:endParaRPr lang="ar-KW" b="1" dirty="0" smtClean="0">
              <a:cs typeface="Arial" pitchFamily="34" charset="0"/>
            </a:endParaRPr>
          </a:p>
          <a:p>
            <a:pPr rtl="1" eaLnBrk="1" hangingPunct="1">
              <a:buFont typeface="Arial" pitchFamily="34" charset="0"/>
              <a:buChar char="•"/>
            </a:pPr>
            <a:r>
              <a:rPr lang="ar-KW" b="1" dirty="0" err="1" smtClean="0">
                <a:cs typeface="Arial" pitchFamily="34" charset="0"/>
              </a:rPr>
              <a:t>عبدالله</a:t>
            </a:r>
            <a:r>
              <a:rPr lang="ar-KW" b="1" dirty="0" smtClean="0">
                <a:cs typeface="Arial" pitchFamily="34" charset="0"/>
              </a:rPr>
              <a:t> بن عباس</a:t>
            </a:r>
          </a:p>
          <a:p>
            <a:pPr rtl="1" eaLnBrk="1" hangingPunct="1">
              <a:buFont typeface="Arial" pitchFamily="34" charset="0"/>
              <a:buChar char="•"/>
            </a:pPr>
            <a:r>
              <a:rPr lang="ar-KW" b="1" dirty="0" err="1" smtClean="0">
                <a:cs typeface="Arial" pitchFamily="34" charset="0"/>
              </a:rPr>
              <a:t>عبدالله</a:t>
            </a:r>
            <a:r>
              <a:rPr lang="ar-KW" b="1" dirty="0" smtClean="0">
                <a:cs typeface="Arial" pitchFamily="34" charset="0"/>
              </a:rPr>
              <a:t> بن مسعود</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المفسرون من الصحابة</a:t>
            </a:r>
            <a:endParaRPr lang="en-US" dirty="0"/>
          </a:p>
        </p:txBody>
      </p:sp>
      <p:sp>
        <p:nvSpPr>
          <p:cNvPr id="3" name="عنصر نائب للمحتوى 2"/>
          <p:cNvSpPr>
            <a:spLocks noGrp="1"/>
          </p:cNvSpPr>
          <p:nvPr>
            <p:ph idx="1"/>
          </p:nvPr>
        </p:nvSpPr>
        <p:spPr/>
        <p:txBody>
          <a:bodyPr/>
          <a:lstStyle/>
          <a:p>
            <a:r>
              <a:rPr lang="ar-KW" dirty="0" smtClean="0"/>
              <a:t>اشتهر بالتفسير من الصحابة جماعة منهم ذكرهم السيوطي في </a:t>
            </a:r>
            <a:r>
              <a:rPr lang="ar-KW" dirty="0" err="1" smtClean="0"/>
              <a:t>الاتقان</a:t>
            </a:r>
            <a:r>
              <a:rPr lang="ar-KW" dirty="0" smtClean="0"/>
              <a:t> وهم: الخلفاء الأربعة وابن مسعود وابن عباس </a:t>
            </a:r>
            <a:r>
              <a:rPr lang="ar-KW" dirty="0" err="1" smtClean="0"/>
              <a:t>وابي</a:t>
            </a:r>
            <a:r>
              <a:rPr lang="ar-KW" dirty="0" smtClean="0"/>
              <a:t> بن كعب وزيد بن ثابت </a:t>
            </a:r>
            <a:r>
              <a:rPr lang="ar-KW" dirty="0" err="1" smtClean="0"/>
              <a:t>وابو</a:t>
            </a:r>
            <a:r>
              <a:rPr lang="ar-KW" dirty="0" smtClean="0"/>
              <a:t> موسى الأشعري </a:t>
            </a:r>
            <a:r>
              <a:rPr lang="ar-KW" dirty="0" err="1" smtClean="0"/>
              <a:t>وعبدالله</a:t>
            </a:r>
            <a:r>
              <a:rPr lang="ar-KW" dirty="0" smtClean="0"/>
              <a:t> بن الزبير</a:t>
            </a:r>
          </a:p>
          <a:p>
            <a:r>
              <a:rPr lang="ar-KW" dirty="0" smtClean="0"/>
              <a:t>وهناك من تكلم في التفسير غيرهم كأنس بن مالك وأبي هريرة وابن عمر وجابر </a:t>
            </a:r>
            <a:r>
              <a:rPr lang="ar-KW" dirty="0" err="1" smtClean="0"/>
              <a:t>وعبدالله</a:t>
            </a:r>
            <a:r>
              <a:rPr lang="ar-KW" dirty="0" smtClean="0"/>
              <a:t> بن عمرو وعائشة رضي الله عنهم أجمعين.</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وتجتمع في الصحابة صفات تميزهم عمن غيرهم، منها:</a:t>
            </a:r>
          </a:p>
          <a:p>
            <a:r>
              <a:rPr lang="ar-KW" dirty="0" smtClean="0"/>
              <a:t>قوتهم في اللغة العربية التي هي لغة القرآن</a:t>
            </a:r>
          </a:p>
          <a:p>
            <a:r>
              <a:rPr lang="ar-KW" dirty="0" smtClean="0"/>
              <a:t>مخالطتهم للنبي صلى الله عليه وسلم ومعرفتهم ملابسات </a:t>
            </a:r>
            <a:r>
              <a:rPr lang="ar-KW" dirty="0" err="1" smtClean="0"/>
              <a:t>واسباب</a:t>
            </a:r>
            <a:r>
              <a:rPr lang="ar-KW" dirty="0" smtClean="0"/>
              <a:t> النزول</a:t>
            </a:r>
          </a:p>
          <a:p>
            <a:r>
              <a:rPr lang="ar-KW" dirty="0" smtClean="0"/>
              <a:t>واكتمال آلة الاجتهاد فيهم</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إلا </a:t>
            </a:r>
            <a:r>
              <a:rPr lang="ar-KW" dirty="0" err="1" smtClean="0"/>
              <a:t>ان</a:t>
            </a:r>
            <a:r>
              <a:rPr lang="ar-KW" dirty="0" smtClean="0"/>
              <a:t> اشهر المفسرين منهم ممن نقل تفسيره ورواه عنه تلاميذه وتكلم على معظم </a:t>
            </a:r>
            <a:r>
              <a:rPr lang="ar-KW" dirty="0" err="1" smtClean="0"/>
              <a:t>اللآيات</a:t>
            </a:r>
            <a:r>
              <a:rPr lang="ar-KW" dirty="0" smtClean="0"/>
              <a:t> أربعة:</a:t>
            </a:r>
          </a:p>
          <a:p>
            <a:r>
              <a:rPr lang="ar-KW" dirty="0" smtClean="0"/>
              <a:t>هم: </a:t>
            </a:r>
            <a:r>
              <a:rPr lang="ar-KW" dirty="0" err="1" smtClean="0"/>
              <a:t>عبدالله</a:t>
            </a:r>
            <a:r>
              <a:rPr lang="ar-KW" dirty="0" smtClean="0"/>
              <a:t> بن عباس</a:t>
            </a:r>
          </a:p>
          <a:p>
            <a:r>
              <a:rPr lang="ar-KW" dirty="0" err="1" smtClean="0"/>
              <a:t>وعبدالله</a:t>
            </a:r>
            <a:r>
              <a:rPr lang="ar-KW" dirty="0" smtClean="0"/>
              <a:t> بن مسعود</a:t>
            </a:r>
          </a:p>
          <a:p>
            <a:r>
              <a:rPr lang="ar-KW" dirty="0" smtClean="0"/>
              <a:t>وعلي بن أبي طالب</a:t>
            </a:r>
          </a:p>
          <a:p>
            <a:r>
              <a:rPr lang="ar-KW" dirty="0" smtClean="0"/>
              <a:t>وأبي بن كعب</a:t>
            </a:r>
          </a:p>
          <a:p>
            <a:r>
              <a:rPr lang="ar-KW" dirty="0" smtClean="0"/>
              <a:t>رضي الله عنهم أجمعين</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عبدالله</a:t>
            </a:r>
            <a:r>
              <a:rPr lang="ar-KW" dirty="0" smtClean="0"/>
              <a:t> بن عباس</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عبدالله</a:t>
            </a:r>
            <a:r>
              <a:rPr lang="ar-KW" dirty="0" smtClean="0"/>
              <a:t> بن عباس بن </a:t>
            </a:r>
            <a:r>
              <a:rPr lang="ar-KW" dirty="0" err="1" smtClean="0"/>
              <a:t>عبدالمطلب</a:t>
            </a:r>
            <a:r>
              <a:rPr lang="ar-KW" dirty="0" smtClean="0"/>
              <a:t> بن هاشم ابن عم النبي صلى الله عليه وسلم وأمه </a:t>
            </a:r>
            <a:r>
              <a:rPr lang="ar-KW" dirty="0" err="1" smtClean="0"/>
              <a:t>لبابة</a:t>
            </a:r>
            <a:r>
              <a:rPr lang="ar-KW" dirty="0" smtClean="0"/>
              <a:t> بنت </a:t>
            </a:r>
            <a:r>
              <a:rPr lang="ar-KW" dirty="0" smtClean="0"/>
              <a:t>الحار</a:t>
            </a:r>
            <a:r>
              <a:rPr lang="ar-KW" dirty="0" smtClean="0"/>
              <a:t>ث</a:t>
            </a:r>
            <a:r>
              <a:rPr lang="ar-KW" dirty="0" smtClean="0"/>
              <a:t> </a:t>
            </a:r>
            <a:r>
              <a:rPr lang="ar-KW" dirty="0" smtClean="0"/>
              <a:t>الهلالية، أختها </a:t>
            </a:r>
            <a:r>
              <a:rPr lang="ar-KW" dirty="0" err="1" smtClean="0"/>
              <a:t>ام</a:t>
            </a:r>
            <a:r>
              <a:rPr lang="ar-KW" dirty="0" smtClean="0"/>
              <a:t> المؤمنين ميمونة، وهي خالة ابن عباس وكان يبيت عندها كثيرا</a:t>
            </a:r>
          </a:p>
          <a:p>
            <a:r>
              <a:rPr lang="ar-KW" dirty="0" smtClean="0"/>
              <a:t>ولد والنبي صلى الله عليه وسلم محاصر بشعب أبي طالب</a:t>
            </a:r>
          </a:p>
          <a:p>
            <a:r>
              <a:rPr lang="ar-KW" dirty="0" smtClean="0"/>
              <a:t>وتوفي رسول الله وله من العمر قرابة 13 </a:t>
            </a:r>
            <a:r>
              <a:rPr lang="ar-KW" dirty="0" err="1" smtClean="0"/>
              <a:t>او</a:t>
            </a:r>
            <a:r>
              <a:rPr lang="ar-KW" dirty="0" smtClean="0"/>
              <a:t> </a:t>
            </a:r>
            <a:r>
              <a:rPr lang="ar-KW" dirty="0" err="1" smtClean="0"/>
              <a:t>اكثر</a:t>
            </a:r>
            <a:endParaRPr lang="ar-KW" dirty="0" smtClean="0"/>
          </a:p>
          <a:p>
            <a:r>
              <a:rPr lang="ar-KW" dirty="0" smtClean="0"/>
              <a:t>ولازم كبار الصحابة لطلب العلم</a:t>
            </a:r>
          </a:p>
          <a:p>
            <a:r>
              <a:rPr lang="ar-KW" dirty="0" smtClean="0"/>
              <a:t>توفي بالطائف سنة 68 وله من العمر سبعون</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مبلغه من العلم:</a:t>
            </a:r>
            <a:endParaRPr lang="en-US" dirty="0"/>
          </a:p>
        </p:txBody>
      </p:sp>
      <p:sp>
        <p:nvSpPr>
          <p:cNvPr id="3" name="عنصر نائب للمحتوى 2"/>
          <p:cNvSpPr>
            <a:spLocks noGrp="1"/>
          </p:cNvSpPr>
          <p:nvPr>
            <p:ph idx="1"/>
          </p:nvPr>
        </p:nvSpPr>
        <p:spPr/>
        <p:txBody>
          <a:bodyPr/>
          <a:lstStyle/>
          <a:p>
            <a:r>
              <a:rPr lang="ar-KW" dirty="0" smtClean="0"/>
              <a:t>اخذ العلم عن رسول الله صلى الله عليه وسلم ثم عن كبار </a:t>
            </a:r>
            <a:r>
              <a:rPr lang="ar-KW" dirty="0" err="1" smtClean="0"/>
              <a:t>اصحابه</a:t>
            </a:r>
            <a:r>
              <a:rPr lang="ar-KW" dirty="0" smtClean="0"/>
              <a:t> حتى صار يلقب بحبر الأمة وترجمان القرآن</a:t>
            </a:r>
          </a:p>
          <a:p>
            <a:r>
              <a:rPr lang="ar-KW" dirty="0" smtClean="0"/>
              <a:t>كان عمر رضي الله عنه يدخل مع </a:t>
            </a:r>
            <a:r>
              <a:rPr lang="ar-KW" dirty="0" err="1" smtClean="0"/>
              <a:t>اشياخ</a:t>
            </a:r>
            <a:r>
              <a:rPr lang="ar-KW" dirty="0" smtClean="0"/>
              <a:t> بدر لمشاورتهم في الأمور المعضلة</a:t>
            </a:r>
          </a:p>
          <a:p>
            <a:r>
              <a:rPr lang="ar-KW" dirty="0" smtClean="0"/>
              <a:t>قال ابن عمر: ابن عباس أعلم امة محمد بما نزل على محمد</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err="1" smtClean="0"/>
              <a:t>اسباب</a:t>
            </a:r>
            <a:r>
              <a:rPr lang="ar-KW" dirty="0" smtClean="0"/>
              <a:t> نبوغه:</a:t>
            </a:r>
            <a:endParaRPr lang="en-US" dirty="0"/>
          </a:p>
        </p:txBody>
      </p:sp>
      <p:sp>
        <p:nvSpPr>
          <p:cNvPr id="3" name="عنصر نائب للمحتوى 2"/>
          <p:cNvSpPr>
            <a:spLocks noGrp="1"/>
          </p:cNvSpPr>
          <p:nvPr>
            <p:ph idx="1"/>
          </p:nvPr>
        </p:nvSpPr>
        <p:spPr/>
        <p:txBody>
          <a:bodyPr/>
          <a:lstStyle/>
          <a:p>
            <a:r>
              <a:rPr lang="ar-KW" dirty="0" smtClean="0"/>
              <a:t>1-دعاء النبي صلى الله عليه وسلم له حيث قال: اللهم فقه في الدين وعلمه التأويل، وفي لفظ: اللهم علمه الكتاب والحكمة.</a:t>
            </a:r>
          </a:p>
          <a:p>
            <a:r>
              <a:rPr lang="ar-KW" dirty="0" smtClean="0"/>
              <a:t>2-نشأته في بيت النبوة وملازمته للنبي صلى الله عليه وسلم</a:t>
            </a:r>
          </a:p>
          <a:p>
            <a:r>
              <a:rPr lang="ar-KW" dirty="0" smtClean="0"/>
              <a:t>3-ملازمته لكبار الصحابة وعلمائهم، قال ابن عباس: وجدت عامة حدي رسول الله صلى الله عليه وسلم عند الأنصار فإن كنت لآتي الرجل فأجده نائما لو شئت </a:t>
            </a:r>
            <a:r>
              <a:rPr lang="ar-KW" dirty="0" err="1" smtClean="0"/>
              <a:t>ان</a:t>
            </a:r>
            <a:r>
              <a:rPr lang="ar-KW" dirty="0" smtClean="0"/>
              <a:t> يوقظ لي لأوقظ فأجلس على بابه </a:t>
            </a:r>
            <a:r>
              <a:rPr lang="ar-KW" dirty="0" err="1" smtClean="0"/>
              <a:t>تسفي</a:t>
            </a:r>
            <a:r>
              <a:rPr lang="ar-KW" dirty="0" smtClean="0"/>
              <a:t> على وجهي الريح حتى يستيقظ متى استيقظ وأسأله عما أريد ثم انصرف</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4-حفظه للغة العربية ومعرفته بأشعار العرب</a:t>
            </a:r>
          </a:p>
          <a:p>
            <a:r>
              <a:rPr lang="ar-KW" dirty="0" smtClean="0"/>
              <a:t>5-بلوغه رتبة الاجتهاد وشجاعته في بيان الحق</a:t>
            </a:r>
          </a:p>
          <a:p>
            <a:r>
              <a:rPr lang="ar-KW" dirty="0" smtClean="0"/>
              <a:t>سال رجل ابن عمر عن قوله تعالى: </a:t>
            </a:r>
            <a:r>
              <a:rPr lang="ar-KW" dirty="0" err="1" smtClean="0"/>
              <a:t>اولم</a:t>
            </a:r>
            <a:r>
              <a:rPr lang="ar-KW" dirty="0" smtClean="0"/>
              <a:t> ير الذين كفروا </a:t>
            </a:r>
            <a:r>
              <a:rPr lang="ar-KW" dirty="0" err="1" smtClean="0"/>
              <a:t>ان</a:t>
            </a:r>
            <a:r>
              <a:rPr lang="ar-KW" dirty="0" smtClean="0"/>
              <a:t> السماوات والأرض كانتا رتقا ففتقناهما فقال اذهب </a:t>
            </a:r>
            <a:r>
              <a:rPr lang="ar-KW" dirty="0" err="1" smtClean="0"/>
              <a:t>الى</a:t>
            </a:r>
            <a:r>
              <a:rPr lang="ar-KW" dirty="0" smtClean="0"/>
              <a:t> ابن عباس فجاء ابن عباس فقال له: كانت السماوات رتقا لا تمطر والأرض رتقا لا تنبت ففتق هذه بالمطر وهذه بالنبات فقال ابن عمر قد أكنت </a:t>
            </a:r>
            <a:r>
              <a:rPr lang="ar-KW" dirty="0" err="1" smtClean="0"/>
              <a:t>اقول</a:t>
            </a:r>
            <a:r>
              <a:rPr lang="ar-KW" dirty="0" smtClean="0"/>
              <a:t> ما تعجبني جرأة ابن عباس على التفسير فالآن علما أنه أوتي علما</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الرواية عن ابن عباس:</a:t>
            </a:r>
            <a:endParaRPr lang="en-US" dirty="0"/>
          </a:p>
        </p:txBody>
      </p:sp>
      <p:sp>
        <p:nvSpPr>
          <p:cNvPr id="3" name="عنصر نائب للمحتوى 2"/>
          <p:cNvSpPr>
            <a:spLocks noGrp="1"/>
          </p:cNvSpPr>
          <p:nvPr>
            <p:ph idx="1"/>
          </p:nvPr>
        </p:nvSpPr>
        <p:spPr/>
        <p:txBody>
          <a:bodyPr/>
          <a:lstStyle/>
          <a:p>
            <a:r>
              <a:rPr lang="ar-KW" dirty="0" smtClean="0"/>
              <a:t>كان لابن عباس تلاميذ يرافقونه ويأخذون عنه العلم وقد رووا التفسير عنه وصار غالب التفسير المروي عن على هيئة نسخ تفسيرية، وهذه </a:t>
            </a:r>
            <a:r>
              <a:rPr lang="ar-KW" dirty="0" err="1" smtClean="0"/>
              <a:t>اهم</a:t>
            </a:r>
            <a:r>
              <a:rPr lang="ar-KW" dirty="0" smtClean="0"/>
              <a:t> الأسانيد إلى ابن عباس:</a:t>
            </a:r>
          </a:p>
          <a:p>
            <a:endParaRPr lang="ar-KW" dirty="0" smtClean="0"/>
          </a:p>
          <a:p>
            <a:r>
              <a:rPr lang="ar-KW" dirty="0" smtClean="0"/>
              <a:t>1-طريق معاوية بن صالح عن على بن أبي طلحة عن ابن عباس.</a:t>
            </a:r>
          </a:p>
          <a:p>
            <a:r>
              <a:rPr lang="ar-KW" dirty="0" smtClean="0"/>
              <a:t>وهي طريق جيدة قال عنها الإمام أحمد:بمصر صحيفة في التفسير رواها علي بن أبي طلحة لو رحل رجل فيها إلى مصر </a:t>
            </a:r>
            <a:r>
              <a:rPr lang="ar-KW" dirty="0" err="1" smtClean="0"/>
              <a:t>ماكان</a:t>
            </a:r>
            <a:r>
              <a:rPr lang="ar-KW" dirty="0" smtClean="0"/>
              <a:t> كثيرا</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KW" dirty="0" smtClean="0"/>
              <a:t>ويروي من هذه النسخة ابن جرير وابن </a:t>
            </a:r>
            <a:r>
              <a:rPr lang="ar-KW" dirty="0" err="1" smtClean="0"/>
              <a:t>ابي</a:t>
            </a:r>
            <a:r>
              <a:rPr lang="ar-KW" dirty="0" smtClean="0"/>
              <a:t> حاتم ومسلم وأصحاب السنن وغالب ما يعلق البخاري عن ابن عباس منها</a:t>
            </a:r>
          </a:p>
          <a:p>
            <a:endParaRPr lang="ar-KW" dirty="0" smtClean="0"/>
          </a:p>
          <a:p>
            <a:r>
              <a:rPr lang="ar-KW" dirty="0" smtClean="0"/>
              <a:t>2-قيس بن مسلم الكوفي عن عطاء بن </a:t>
            </a:r>
            <a:r>
              <a:rPr lang="ar-KW" dirty="0" err="1" smtClean="0"/>
              <a:t>السائب</a:t>
            </a:r>
            <a:r>
              <a:rPr lang="ar-KW" dirty="0" smtClean="0"/>
              <a:t> عن سعيد بن </a:t>
            </a:r>
            <a:r>
              <a:rPr lang="ar-KW" dirty="0" err="1" smtClean="0"/>
              <a:t>جبير</a:t>
            </a:r>
            <a:r>
              <a:rPr lang="ar-KW" dirty="0" smtClean="0"/>
              <a:t> عن ابن عباس</a:t>
            </a:r>
          </a:p>
          <a:p>
            <a:r>
              <a:rPr lang="ar-KW" dirty="0" smtClean="0"/>
              <a:t>وهي طريق حسنة يخرج منها الحاكم في المستدرك</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3-طريق ابن اسحق صاحب السيرة عن محمد بن أبي محمد مولى آل زيد بن ثابت عن عكرمة </a:t>
            </a:r>
            <a:r>
              <a:rPr lang="ar-KW" dirty="0" err="1" smtClean="0"/>
              <a:t>او</a:t>
            </a:r>
            <a:r>
              <a:rPr lang="ar-KW" dirty="0" smtClean="0"/>
              <a:t> سعيد عن ابن عباس</a:t>
            </a:r>
          </a:p>
          <a:p>
            <a:r>
              <a:rPr lang="ar-KW" dirty="0" smtClean="0"/>
              <a:t>وهي موجودة في سيرة ابن اسحق، وقد قال بعض أهل العلم أن إسنادها حسن</a:t>
            </a:r>
          </a:p>
          <a:p>
            <a:r>
              <a:rPr lang="ar-KW" dirty="0" smtClean="0"/>
              <a:t>4-طريق </a:t>
            </a:r>
            <a:r>
              <a:rPr lang="ar-KW" dirty="0" err="1" smtClean="0"/>
              <a:t>اسماعيل</a:t>
            </a:r>
            <a:r>
              <a:rPr lang="ar-KW" dirty="0" smtClean="0"/>
              <a:t> بن </a:t>
            </a:r>
            <a:r>
              <a:rPr lang="ar-KW" dirty="0" err="1" smtClean="0"/>
              <a:t>عبدالرحمن</a:t>
            </a:r>
            <a:r>
              <a:rPr lang="ar-KW" dirty="0" smtClean="0"/>
              <a:t> </a:t>
            </a:r>
            <a:r>
              <a:rPr lang="ar-KW" dirty="0" err="1" smtClean="0"/>
              <a:t>السدي</a:t>
            </a:r>
            <a:r>
              <a:rPr lang="ar-KW" dirty="0" smtClean="0"/>
              <a:t> الكبير عن أبي مالك أو </a:t>
            </a:r>
            <a:r>
              <a:rPr lang="ar-KW" dirty="0" err="1" smtClean="0"/>
              <a:t>ابي</a:t>
            </a:r>
            <a:r>
              <a:rPr lang="ar-KW" dirty="0" smtClean="0"/>
              <a:t> صالح  عن ابن عباس</a:t>
            </a:r>
          </a:p>
          <a:p>
            <a:r>
              <a:rPr lang="ar-KW" dirty="0" smtClean="0"/>
              <a:t>وهو طريق ضعيف يخرج منه ابن جرير وغيره</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5-طريق محمد بن مروان </a:t>
            </a:r>
            <a:r>
              <a:rPr lang="ar-KW" dirty="0" err="1" smtClean="0"/>
              <a:t>السدي</a:t>
            </a:r>
            <a:r>
              <a:rPr lang="ar-KW" dirty="0" smtClean="0"/>
              <a:t> الصغير عن محمد بن </a:t>
            </a:r>
            <a:r>
              <a:rPr lang="ar-KW" dirty="0" err="1" smtClean="0"/>
              <a:t>السائب</a:t>
            </a:r>
            <a:r>
              <a:rPr lang="ar-KW" dirty="0" smtClean="0"/>
              <a:t> الكلبي عن </a:t>
            </a:r>
            <a:r>
              <a:rPr lang="ar-KW" dirty="0" err="1" smtClean="0"/>
              <a:t>ابي</a:t>
            </a:r>
            <a:r>
              <a:rPr lang="ar-KW" dirty="0" smtClean="0"/>
              <a:t> صالح عن ابن عباس</a:t>
            </a:r>
          </a:p>
          <a:p>
            <a:r>
              <a:rPr lang="ar-KW" dirty="0" smtClean="0"/>
              <a:t>وهذه اضعف الطرق وأوهاها</a:t>
            </a:r>
          </a:p>
          <a:p>
            <a:r>
              <a:rPr lang="ar-KW" dirty="0" smtClean="0"/>
              <a:t>6-طريق عطية </a:t>
            </a:r>
            <a:r>
              <a:rPr lang="ar-KW" dirty="0" err="1" smtClean="0"/>
              <a:t>العوفي</a:t>
            </a:r>
            <a:r>
              <a:rPr lang="ar-KW" dirty="0" smtClean="0"/>
              <a:t> عن ابن عباس</a:t>
            </a:r>
          </a:p>
          <a:p>
            <a:r>
              <a:rPr lang="ar-KW" dirty="0" smtClean="0"/>
              <a:t>وهي ضعيفة يخرج منها ابن جرير</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2- </a:t>
            </a:r>
            <a:r>
              <a:rPr lang="ar-KW" dirty="0" err="1" smtClean="0"/>
              <a:t>عبدالله</a:t>
            </a:r>
            <a:r>
              <a:rPr lang="ar-KW" dirty="0" smtClean="0"/>
              <a:t> بن مسعود</a:t>
            </a:r>
            <a:endParaRPr lang="en-US" dirty="0"/>
          </a:p>
        </p:txBody>
      </p:sp>
      <p:sp>
        <p:nvSpPr>
          <p:cNvPr id="3" name="عنصر نائب للمحتوى 2"/>
          <p:cNvSpPr>
            <a:spLocks noGrp="1"/>
          </p:cNvSpPr>
          <p:nvPr>
            <p:ph idx="1"/>
          </p:nvPr>
        </p:nvSpPr>
        <p:spPr/>
        <p:txBody>
          <a:bodyPr/>
          <a:lstStyle/>
          <a:p>
            <a:r>
              <a:rPr lang="ar-KW" dirty="0" smtClean="0"/>
              <a:t>هو </a:t>
            </a:r>
            <a:r>
              <a:rPr lang="ar-KW" dirty="0" err="1" smtClean="0"/>
              <a:t>عبدالله</a:t>
            </a:r>
            <a:r>
              <a:rPr lang="ar-KW" dirty="0" smtClean="0"/>
              <a:t> بن مسعود بن غافل الهذلي، أمه يقال لها: </a:t>
            </a:r>
            <a:r>
              <a:rPr lang="ar-KW" dirty="0" err="1" smtClean="0"/>
              <a:t>ام</a:t>
            </a:r>
            <a:r>
              <a:rPr lang="ar-KW" dirty="0" smtClean="0"/>
              <a:t> عبد، ولذلك عرف بابن أم عبد</a:t>
            </a:r>
          </a:p>
          <a:p>
            <a:r>
              <a:rPr lang="ar-KW" dirty="0" smtClean="0"/>
              <a:t>من السابقين الأولين، ومن أفاضل الصحابة، شهد بدرا والمعارك كلها مع رسول الله صلى الله عليه وسلم.</a:t>
            </a:r>
          </a:p>
          <a:p>
            <a:r>
              <a:rPr lang="ar-KW" dirty="0" smtClean="0"/>
              <a:t>مات سنة 32 ودفن بالبقيع</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مبلغه من العلم</a:t>
            </a:r>
            <a:endParaRPr lang="en-US" dirty="0"/>
          </a:p>
        </p:txBody>
      </p:sp>
      <p:sp>
        <p:nvSpPr>
          <p:cNvPr id="3" name="عنصر نائب للمحتوى 2"/>
          <p:cNvSpPr>
            <a:spLocks noGrp="1"/>
          </p:cNvSpPr>
          <p:nvPr>
            <p:ph idx="1"/>
          </p:nvPr>
        </p:nvSpPr>
        <p:spPr/>
        <p:txBody>
          <a:bodyPr/>
          <a:lstStyle/>
          <a:p>
            <a:r>
              <a:rPr lang="ar-KW" dirty="0" smtClean="0"/>
              <a:t>كان من كبار العلماء الفقهاء القراء، وقد امتدحه النبي صلى الله عليه وسلم بقوله: من سره أن يقرأ القرآن رطبا كما انزل فليقرأ على قراءة ابن </a:t>
            </a:r>
            <a:r>
              <a:rPr lang="ar-KW" dirty="0" err="1" smtClean="0"/>
              <a:t>ام</a:t>
            </a:r>
            <a:r>
              <a:rPr lang="ar-KW" dirty="0" smtClean="0"/>
              <a:t> عبد</a:t>
            </a:r>
          </a:p>
          <a:p>
            <a:r>
              <a:rPr lang="ar-KW" dirty="0" smtClean="0"/>
              <a:t>وقال </a:t>
            </a:r>
            <a:r>
              <a:rPr lang="ar-KW" dirty="0" err="1" smtClean="0"/>
              <a:t>عبدالله</a:t>
            </a:r>
            <a:r>
              <a:rPr lang="ar-KW" dirty="0" smtClean="0"/>
              <a:t> بن عمرو بن العاص: ما زلت </a:t>
            </a:r>
            <a:r>
              <a:rPr lang="ar-KW" dirty="0" err="1" smtClean="0"/>
              <a:t>احب</a:t>
            </a:r>
            <a:r>
              <a:rPr lang="ar-KW" dirty="0" smtClean="0"/>
              <a:t> ابن مسعود منذ سمعت رسول الله صلى الله عليه وسلم يقول: خذوا القرآن عن أربع، فبدأ </a:t>
            </a:r>
            <a:r>
              <a:rPr lang="ar-KW" dirty="0" err="1" smtClean="0"/>
              <a:t>به</a:t>
            </a:r>
            <a:endParaRPr lang="ar-KW" dirty="0" smtClean="0"/>
          </a:p>
          <a:p>
            <a:r>
              <a:rPr lang="ar-KW" dirty="0" smtClean="0"/>
              <a:t>وقد لازم ابن مسعود الرسول وتعلم منه، حتى بلغ من العلم مبلغا عظيما</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روي </a:t>
            </a:r>
            <a:r>
              <a:rPr lang="ar-KW" dirty="0" err="1" smtClean="0"/>
              <a:t>ان</a:t>
            </a:r>
            <a:r>
              <a:rPr lang="ar-KW" dirty="0" smtClean="0"/>
              <a:t> ابن مسعود قال: أخذت من في رسول الله سبعين آية والله الذي لا إله إلا هو ما من آية من كتاب الله إلا وأنا أعلم فيم نزلت وأين نزلت ولو اعلم أحد أعلم مني بكتاب الله تناله المطايا لأتيته</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KW" dirty="0" smtClean="0"/>
              <a:t>الرواية عن ابن مسعود</a:t>
            </a:r>
            <a:endParaRPr lang="en-US" dirty="0"/>
          </a:p>
        </p:txBody>
      </p:sp>
      <p:sp>
        <p:nvSpPr>
          <p:cNvPr id="3" name="عنصر نائب للمحتوى 2"/>
          <p:cNvSpPr>
            <a:spLocks noGrp="1"/>
          </p:cNvSpPr>
          <p:nvPr>
            <p:ph idx="1"/>
          </p:nvPr>
        </p:nvSpPr>
        <p:spPr/>
        <p:txBody>
          <a:bodyPr/>
          <a:lstStyle/>
          <a:p>
            <a:r>
              <a:rPr lang="ar-KW" dirty="0" smtClean="0"/>
              <a:t>1- طريق الأعمش عن أبي الضحى عن مسروق عن ابن مسعود، وهي من أصح الطرق خرج منها البخاري وغيره</a:t>
            </a:r>
          </a:p>
          <a:p>
            <a:r>
              <a:rPr lang="ar-KW" dirty="0" smtClean="0"/>
              <a:t>أبو الضحى اسمه:مسلم بن صبيح ، ثقة روى له أصحاب الكتب الستة</a:t>
            </a:r>
          </a:p>
          <a:p>
            <a:r>
              <a:rPr lang="ar-KW" dirty="0" smtClean="0"/>
              <a:t>الأعمش: هو سليمان بن مهران </a:t>
            </a:r>
            <a:r>
              <a:rPr lang="ar-KW" dirty="0" err="1" smtClean="0"/>
              <a:t>الكاهلي</a:t>
            </a:r>
            <a:r>
              <a:rPr lang="ar-KW" dirty="0" smtClean="0"/>
              <a:t>، ثقة.</a:t>
            </a:r>
          </a:p>
          <a:p>
            <a:r>
              <a:rPr lang="ar-KW" dirty="0" smtClean="0"/>
              <a:t>2-الأعمش عن أبي وائل عن ابن مسعود ، وهي طريق صحيحة يخرج منها البخاري</a:t>
            </a:r>
          </a:p>
          <a:p>
            <a:r>
              <a:rPr lang="ar-KW" dirty="0" smtClean="0"/>
              <a:t>أبو وائل: هو شقيق بن </a:t>
            </a:r>
            <a:r>
              <a:rPr lang="ar-KW" dirty="0" err="1" smtClean="0"/>
              <a:t>سلمة</a:t>
            </a:r>
            <a:r>
              <a:rPr lang="ar-KW" dirty="0" smtClean="0"/>
              <a:t> ثقة مخضرم.</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KW" dirty="0" smtClean="0"/>
              <a:t>3-طريق مجاهد عن أبي معمر عن ابن مسعود، وهي مثل سابقتيها</a:t>
            </a:r>
          </a:p>
          <a:p>
            <a:r>
              <a:rPr lang="ar-KW" dirty="0" smtClean="0"/>
              <a:t>أبو معمر: </a:t>
            </a:r>
            <a:r>
              <a:rPr lang="ar-KW" dirty="0" err="1" smtClean="0"/>
              <a:t>عبدالله</a:t>
            </a:r>
            <a:r>
              <a:rPr lang="ar-KW" dirty="0" smtClean="0"/>
              <a:t> بن </a:t>
            </a:r>
            <a:r>
              <a:rPr lang="ar-KW" dirty="0" err="1" smtClean="0"/>
              <a:t>سخبرة</a:t>
            </a:r>
            <a:r>
              <a:rPr lang="ar-KW" dirty="0" smtClean="0"/>
              <a:t> ، ثقة.</a:t>
            </a:r>
          </a:p>
          <a:p>
            <a:r>
              <a:rPr lang="ar-KW" dirty="0" smtClean="0"/>
              <a:t>4-طريق </a:t>
            </a:r>
            <a:r>
              <a:rPr lang="ar-KW" dirty="0" err="1" smtClean="0"/>
              <a:t>السدي</a:t>
            </a:r>
            <a:r>
              <a:rPr lang="ar-KW" dirty="0" smtClean="0"/>
              <a:t> الكبير عن مرة الطيب عن ابن مسعود، وهي ضعيفة</a:t>
            </a:r>
          </a:p>
          <a:p>
            <a:r>
              <a:rPr lang="ar-KW" dirty="0" smtClean="0"/>
              <a:t>من أجل </a:t>
            </a:r>
            <a:r>
              <a:rPr lang="ar-KW" dirty="0" err="1" smtClean="0"/>
              <a:t>السدي</a:t>
            </a:r>
            <a:r>
              <a:rPr lang="ar-KW" dirty="0" smtClean="0"/>
              <a:t> ويخرج التفسير من طريقها ابن جرير في تفسيره</a:t>
            </a:r>
          </a:p>
          <a:p>
            <a:r>
              <a:rPr lang="ar-KW" dirty="0" smtClean="0"/>
              <a:t>مرة: هو مرة بن </a:t>
            </a:r>
            <a:r>
              <a:rPr lang="ar-KW" dirty="0" err="1" smtClean="0"/>
              <a:t>شراحيل</a:t>
            </a:r>
            <a:r>
              <a:rPr lang="ar-KW" dirty="0" smtClean="0"/>
              <a:t> </a:t>
            </a:r>
            <a:r>
              <a:rPr lang="ar-KW" dirty="0" err="1" smtClean="0"/>
              <a:t>الهمداني</a:t>
            </a:r>
            <a:r>
              <a:rPr lang="ar-KW" dirty="0" smtClean="0"/>
              <a:t> قيل له الطيب لعبادته، ثقة.</a:t>
            </a:r>
          </a:p>
          <a:p>
            <a:r>
              <a:rPr lang="ar-KW" dirty="0" smtClean="0"/>
              <a:t>5- طريق أبي روق عن الضحاك </a:t>
            </a:r>
            <a:r>
              <a:rPr lang="ar-KW" dirty="0" smtClean="0"/>
              <a:t>عن ابن </a:t>
            </a:r>
            <a:r>
              <a:rPr lang="ar-KW" dirty="0" smtClean="0"/>
              <a:t>مسعود، وهي ضعيفة لأن  الضحاك لم يلق ابن مسعود </a:t>
            </a:r>
            <a:r>
              <a:rPr lang="ar-KW" dirty="0" err="1" smtClean="0"/>
              <a:t>وابو</a:t>
            </a:r>
            <a:r>
              <a:rPr lang="ar-KW" dirty="0" smtClean="0"/>
              <a:t> روق </a:t>
            </a:r>
            <a:r>
              <a:rPr lang="ar-KW" dirty="0" smtClean="0"/>
              <a:t>ضعيف</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1518</TotalTime>
  <Words>974</Words>
  <Application>Microsoft Office PowerPoint</Application>
  <PresentationFormat>A4 Paper (210x297 mm)‎</PresentationFormat>
  <Paragraphs>87</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عنوان المحاضرة</vt:lpstr>
      <vt:lpstr>عناصر المحاضرة</vt:lpstr>
      <vt:lpstr>المفسرون من الصحابة</vt:lpstr>
      <vt:lpstr>الشريحة 5</vt:lpstr>
      <vt:lpstr>الشريحة 6</vt:lpstr>
      <vt:lpstr>عبدالله بن عباس</vt:lpstr>
      <vt:lpstr>مبلغه من العلم:</vt:lpstr>
      <vt:lpstr>اسباب نبوغه:</vt:lpstr>
      <vt:lpstr>الشريحة 10</vt:lpstr>
      <vt:lpstr>الرواية عن ابن عباس:</vt:lpstr>
      <vt:lpstr>الشريحة 12</vt:lpstr>
      <vt:lpstr>الشريحة 13</vt:lpstr>
      <vt:lpstr>الشريحة 14</vt:lpstr>
      <vt:lpstr>2- عبدالله بن مسعود</vt:lpstr>
      <vt:lpstr>مبلغه من العلم</vt:lpstr>
      <vt:lpstr>الشريحة 17</vt:lpstr>
      <vt:lpstr>الرواية عن ابن مسعود</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112</cp:revision>
  <dcterms:created xsi:type="dcterms:W3CDTF">2009-10-14T19:14:34Z</dcterms:created>
  <dcterms:modified xsi:type="dcterms:W3CDTF">2011-02-28T13:52:55Z</dcterms:modified>
</cp:coreProperties>
</file>