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894"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2/25/2011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KW" b="1" dirty="0" smtClean="0">
                <a:solidFill>
                  <a:schemeClr val="tx1"/>
                </a:solidFill>
                <a:cs typeface="Arial" pitchFamily="34" charset="0"/>
              </a:rPr>
              <a:t>المفسرون من الصحابة</a:t>
            </a:r>
          </a:p>
          <a:p>
            <a:pPr eaLnBrk="1" hangingPunct="1"/>
            <a:r>
              <a:rPr lang="ar-KW" b="1" dirty="0" smtClean="0">
                <a:solidFill>
                  <a:schemeClr val="tx1"/>
                </a:solidFill>
                <a:cs typeface="Arial" pitchFamily="34" charset="0"/>
              </a:rPr>
              <a:t>وقيمة التفسير عنهم</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KW" b="1" dirty="0" smtClean="0">
                <a:cs typeface="Arial" pitchFamily="34" charset="0"/>
              </a:rPr>
              <a:t>3-علي بن أبي طالب</a:t>
            </a:r>
          </a:p>
          <a:p>
            <a:pPr rtl="1" eaLnBrk="1" hangingPunct="1">
              <a:buFont typeface="Arial" pitchFamily="34" charset="0"/>
              <a:buChar char="•"/>
            </a:pPr>
            <a:r>
              <a:rPr lang="ar-KW" b="1" dirty="0" smtClean="0">
                <a:cs typeface="Arial" pitchFamily="34" charset="0"/>
              </a:rPr>
              <a:t>4-أبي بن كعب</a:t>
            </a:r>
          </a:p>
          <a:p>
            <a:pPr rtl="1" eaLnBrk="1" hangingPunct="1">
              <a:buFont typeface="Arial" pitchFamily="34" charset="0"/>
              <a:buChar char="•"/>
            </a:pPr>
            <a:r>
              <a:rPr lang="ar-KW" b="1" dirty="0" smtClean="0">
                <a:cs typeface="Arial" pitchFamily="34" charset="0"/>
              </a:rPr>
              <a:t>قيمة التفسير عن الصحابة</a:t>
            </a:r>
          </a:p>
          <a:p>
            <a:pPr rtl="1" eaLnBrk="1" hangingPunct="1">
              <a:buFont typeface="Arial" pitchFamily="34" charset="0"/>
              <a:buChar char="•"/>
            </a:pPr>
            <a:r>
              <a:rPr lang="ar-KW" b="1" dirty="0" smtClean="0">
                <a:cs typeface="Arial" pitchFamily="34" charset="0"/>
              </a:rPr>
              <a:t>مميزات التفسير في هذه المرحلة</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3- علي بن أبي طالب</a:t>
            </a:r>
            <a:endParaRPr lang="en-US" dirty="0"/>
          </a:p>
        </p:txBody>
      </p:sp>
      <p:sp>
        <p:nvSpPr>
          <p:cNvPr id="3" name="عنصر نائب للمحتوى 2"/>
          <p:cNvSpPr>
            <a:spLocks noGrp="1"/>
          </p:cNvSpPr>
          <p:nvPr>
            <p:ph idx="1"/>
          </p:nvPr>
        </p:nvSpPr>
        <p:spPr/>
        <p:txBody>
          <a:bodyPr/>
          <a:lstStyle/>
          <a:p>
            <a:r>
              <a:rPr lang="ar-KW" dirty="0" smtClean="0"/>
              <a:t>هو </a:t>
            </a:r>
            <a:r>
              <a:rPr lang="ar-KW" dirty="0" err="1" smtClean="0"/>
              <a:t>ابو</a:t>
            </a:r>
            <a:r>
              <a:rPr lang="ar-KW" dirty="0" smtClean="0"/>
              <a:t> الحسن علي بن </a:t>
            </a:r>
            <a:r>
              <a:rPr lang="ar-KW" dirty="0" err="1" smtClean="0"/>
              <a:t>ابي</a:t>
            </a:r>
            <a:r>
              <a:rPr lang="ar-KW" dirty="0" smtClean="0"/>
              <a:t> طالب بن </a:t>
            </a:r>
            <a:r>
              <a:rPr lang="ar-KW" dirty="0" err="1" smtClean="0"/>
              <a:t>عبدالمطلب</a:t>
            </a:r>
            <a:r>
              <a:rPr lang="ar-KW" dirty="0" smtClean="0"/>
              <a:t> ابن عم رسول الله صلى الله عليه وسلم وزوج ابنته فاطمة رضي الله عنهم</a:t>
            </a:r>
            <a:br>
              <a:rPr lang="ar-KW" dirty="0" smtClean="0"/>
            </a:br>
            <a:r>
              <a:rPr lang="ar-KW" dirty="0" smtClean="0"/>
              <a:t>شهد المشاهد كلها مع النبي صلى الله عليه وسلم إلا تبوك لأن النبي خلفه على أهل المدينة ، ومواقفه مع النبي صلى الله عليه وسلم مشهورة، وهو رابع الخلفاء الراشدين ، واول من أسلم من الصبيان، توفي سنة 40 قتله عبدالرحمن بن ملجم المرادي وعمره 63 سنة وقيل في عمره غير ذلك</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مبلغه من العلم</a:t>
            </a:r>
            <a:endParaRPr lang="en-US" dirty="0"/>
          </a:p>
        </p:txBody>
      </p:sp>
      <p:sp>
        <p:nvSpPr>
          <p:cNvPr id="3" name="عنصر نائب للمحتوى 2"/>
          <p:cNvSpPr>
            <a:spLocks noGrp="1"/>
          </p:cNvSpPr>
          <p:nvPr>
            <p:ph idx="1"/>
          </p:nvPr>
        </p:nvSpPr>
        <p:spPr/>
        <p:txBody>
          <a:bodyPr/>
          <a:lstStyle/>
          <a:p>
            <a:r>
              <a:rPr lang="ar-KW" dirty="0" smtClean="0"/>
              <a:t>نهل علي بن </a:t>
            </a:r>
            <a:r>
              <a:rPr lang="ar-KW" dirty="0" err="1" smtClean="0"/>
              <a:t>ابي</a:t>
            </a:r>
            <a:r>
              <a:rPr lang="ar-KW" dirty="0" smtClean="0"/>
              <a:t> طالب من النبي صلى الله عليه وسلم في مكة والمدينة واشتهر بحسن القضاء فقد دعا له النبي صلى الله عليه وسلم لما بعثه قاضيا إلى اليمن بقوله( اللهم ثبت لسانه واهد قلبه) قال علي: فما شككت في قضاء قط</a:t>
            </a:r>
          </a:p>
          <a:p>
            <a:r>
              <a:rPr lang="ar-KW" dirty="0" smtClean="0"/>
              <a:t>ولذلك كان الصحابة يقولون: قضية ولا </a:t>
            </a:r>
            <a:r>
              <a:rPr lang="ar-KW" dirty="0" err="1" smtClean="0"/>
              <a:t>ابا</a:t>
            </a:r>
            <a:r>
              <a:rPr lang="ar-KW" dirty="0" smtClean="0"/>
              <a:t> حسن لها</a:t>
            </a:r>
          </a:p>
          <a:p>
            <a:r>
              <a:rPr lang="ar-KW" dirty="0" smtClean="0"/>
              <a:t>وقد لازمه جمع من التابعين الكبار فتتلمذوا على يديه حتى صاروا فقهاء المسلمين</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بل حتى </a:t>
            </a:r>
            <a:r>
              <a:rPr lang="ar-KW" dirty="0" err="1" smtClean="0"/>
              <a:t>ان</a:t>
            </a:r>
            <a:r>
              <a:rPr lang="ar-KW" dirty="0" smtClean="0"/>
              <a:t> ابن عباس كان يأخذ عنه فقد قال: ما أخذت من تفسير القرآن فعن علي بن أبي طالب.</a:t>
            </a:r>
          </a:p>
          <a:p>
            <a:r>
              <a:rPr lang="ar-KW" dirty="0" smtClean="0"/>
              <a:t>وقال علي: والله ما نزلت آية إلا وقد علمت فيم نزلت وأين نزلت وإن ربي وهب لي قلبا عقولا ولسانا </a:t>
            </a:r>
            <a:r>
              <a:rPr lang="ar-KW" dirty="0" err="1" smtClean="0"/>
              <a:t>سئولا</a:t>
            </a:r>
            <a:endParaRPr lang="ar-KW" dirty="0" smtClean="0"/>
          </a:p>
          <a:p>
            <a:r>
              <a:rPr lang="ar-KW" dirty="0" smtClean="0"/>
              <a:t>وخطب مرة فقال: سلوني سلوني </a:t>
            </a:r>
            <a:r>
              <a:rPr lang="ar-KW" dirty="0" err="1" smtClean="0"/>
              <a:t>فوالله</a:t>
            </a:r>
            <a:r>
              <a:rPr lang="ar-KW" dirty="0" smtClean="0"/>
              <a:t> لا </a:t>
            </a:r>
            <a:r>
              <a:rPr lang="ar-KW" dirty="0" err="1" smtClean="0"/>
              <a:t>تسالوني</a:t>
            </a:r>
            <a:r>
              <a:rPr lang="ar-KW" dirty="0" smtClean="0"/>
              <a:t> عن شيء إلا أخبرتكم وسلوني عن كتاب الله </a:t>
            </a:r>
            <a:r>
              <a:rPr lang="ar-KW" dirty="0" err="1" smtClean="0"/>
              <a:t>فوالله</a:t>
            </a:r>
            <a:r>
              <a:rPr lang="ar-KW" dirty="0" smtClean="0"/>
              <a:t> </a:t>
            </a:r>
            <a:r>
              <a:rPr lang="ar-KW" dirty="0" err="1" smtClean="0"/>
              <a:t>مامن</a:t>
            </a:r>
            <a:r>
              <a:rPr lang="ar-KW" dirty="0" smtClean="0"/>
              <a:t> آية إلا وأنا أعلم أبليل نزلت أم بنها أم في سهل أم في جبل</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الرواية عن علي بن </a:t>
            </a:r>
            <a:r>
              <a:rPr lang="ar-KW" dirty="0" err="1" smtClean="0"/>
              <a:t>ابي</a:t>
            </a:r>
            <a:r>
              <a:rPr lang="ar-KW" dirty="0" smtClean="0"/>
              <a:t> طالب:</a:t>
            </a:r>
            <a:endParaRPr lang="en-US" dirty="0"/>
          </a:p>
        </p:txBody>
      </p:sp>
      <p:sp>
        <p:nvSpPr>
          <p:cNvPr id="3" name="عنصر نائب للمحتوى 2"/>
          <p:cNvSpPr>
            <a:spLocks noGrp="1"/>
          </p:cNvSpPr>
          <p:nvPr>
            <p:ph idx="1"/>
          </p:nvPr>
        </p:nvSpPr>
        <p:spPr/>
        <p:txBody>
          <a:bodyPr/>
          <a:lstStyle/>
          <a:p>
            <a:r>
              <a:rPr lang="ar-KW" dirty="0" smtClean="0"/>
              <a:t>ابتلي سيدنا علي برواة كذبوا عليه ونسبوا إليه </a:t>
            </a:r>
            <a:r>
              <a:rPr lang="ar-KW" dirty="0" err="1" smtClean="0"/>
              <a:t>مالم</a:t>
            </a:r>
            <a:r>
              <a:rPr lang="ar-KW" dirty="0" smtClean="0"/>
              <a:t> يصح وبالغوا فيه حتى ادعوا له ما لا يصح ولذلك قام العلماء بنقد الروايات الصحيحة وتمييزها عما سواها.</a:t>
            </a:r>
          </a:p>
          <a:p>
            <a:r>
              <a:rPr lang="ar-KW" dirty="0" smtClean="0"/>
              <a:t>إلا أن بعض </a:t>
            </a:r>
            <a:r>
              <a:rPr lang="ar-KW" dirty="0" err="1" smtClean="0"/>
              <a:t>اصحاب</a:t>
            </a:r>
            <a:r>
              <a:rPr lang="ar-KW" dirty="0" smtClean="0"/>
              <a:t> ابن مسعود لما توفي سنة 32 انتقلوا </a:t>
            </a:r>
            <a:r>
              <a:rPr lang="ar-KW" dirty="0" err="1" smtClean="0"/>
              <a:t>الى</a:t>
            </a:r>
            <a:r>
              <a:rPr lang="ar-KW" dirty="0" smtClean="0"/>
              <a:t> علي بن </a:t>
            </a:r>
            <a:r>
              <a:rPr lang="ar-KW" dirty="0" err="1" smtClean="0"/>
              <a:t>ابي</a:t>
            </a:r>
            <a:r>
              <a:rPr lang="ar-KW" dirty="0" smtClean="0"/>
              <a:t> طالب فلازموه وأخذوا عنه العلم بوصية من ابن مسعود، وهؤلاء هم أوثق الناس بالرواية عنه وهم الذين نشروا علمه الصحيح</a:t>
            </a:r>
          </a:p>
          <a:p>
            <a:r>
              <a:rPr lang="ar-KW" dirty="0" smtClean="0"/>
              <a:t>وهذه أهم طرق التفسير إلى علي بن أبي طالب:</a:t>
            </a:r>
          </a:p>
          <a:p>
            <a:endParaRPr lang="ar-KW" dirty="0" smtClean="0"/>
          </a:p>
          <a:p>
            <a:endParaRPr lang="ar-KW" dirty="0" smtClean="0"/>
          </a:p>
          <a:p>
            <a:endParaRPr lang="ar-KW" dirty="0" smtClean="0"/>
          </a:p>
          <a:p>
            <a:endParaRPr lang="ar-KW"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1-هشام بن حسان عن محمد بن سيرين عن عَبيدة السلماني عن علي بن أبي طالب، ويخرج منها البخاري ومسلم</a:t>
            </a:r>
          </a:p>
          <a:p>
            <a:r>
              <a:rPr lang="ar-KW" dirty="0" smtClean="0"/>
              <a:t>2-ابن أبي الحسين وهو </a:t>
            </a:r>
            <a:r>
              <a:rPr lang="ar-KW" dirty="0" err="1" smtClean="0"/>
              <a:t>عبدالله</a:t>
            </a:r>
            <a:r>
              <a:rPr lang="ar-KW" dirty="0" smtClean="0"/>
              <a:t> بن </a:t>
            </a:r>
            <a:r>
              <a:rPr lang="ar-KW" dirty="0" err="1" smtClean="0"/>
              <a:t>عبدالرحمن</a:t>
            </a:r>
            <a:r>
              <a:rPr lang="ar-KW" dirty="0" smtClean="0"/>
              <a:t> عن </a:t>
            </a:r>
            <a:r>
              <a:rPr lang="ar-KW" dirty="0" err="1" smtClean="0"/>
              <a:t>ابي</a:t>
            </a:r>
            <a:r>
              <a:rPr lang="ar-KW" dirty="0" smtClean="0"/>
              <a:t> </a:t>
            </a:r>
            <a:r>
              <a:rPr lang="ar-KW" dirty="0" err="1" smtClean="0"/>
              <a:t>الطفيل</a:t>
            </a:r>
            <a:r>
              <a:rPr lang="ar-KW" dirty="0" smtClean="0"/>
              <a:t> عن علي</a:t>
            </a:r>
          </a:p>
          <a:p>
            <a:r>
              <a:rPr lang="ar-KW" dirty="0" smtClean="0"/>
              <a:t>يخرج منها البخاري وغيره فهي صحيحة</a:t>
            </a:r>
          </a:p>
          <a:p>
            <a:r>
              <a:rPr lang="ar-KW" dirty="0" smtClean="0"/>
              <a:t>3-الزهري عن زين العابدين عن </a:t>
            </a:r>
            <a:r>
              <a:rPr lang="ar-KW" dirty="0" err="1" smtClean="0"/>
              <a:t>ابيه</a:t>
            </a:r>
            <a:r>
              <a:rPr lang="ar-KW" dirty="0" smtClean="0"/>
              <a:t> عن جده.</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4- أبي بن كعب:</a:t>
            </a:r>
            <a:endParaRPr lang="en-US" dirty="0"/>
          </a:p>
        </p:txBody>
      </p:sp>
      <p:sp>
        <p:nvSpPr>
          <p:cNvPr id="3" name="عنصر نائب للمحتوى 2"/>
          <p:cNvSpPr>
            <a:spLocks noGrp="1"/>
          </p:cNvSpPr>
          <p:nvPr>
            <p:ph idx="1"/>
          </p:nvPr>
        </p:nvSpPr>
        <p:spPr/>
        <p:txBody>
          <a:bodyPr/>
          <a:lstStyle/>
          <a:p>
            <a:r>
              <a:rPr lang="ar-KW" dirty="0" smtClean="0"/>
              <a:t>هو </a:t>
            </a:r>
            <a:r>
              <a:rPr lang="ar-KW" dirty="0" err="1" smtClean="0"/>
              <a:t>ابو</a:t>
            </a:r>
            <a:r>
              <a:rPr lang="ar-KW" dirty="0" smtClean="0"/>
              <a:t> المنذر وأبو </a:t>
            </a:r>
            <a:r>
              <a:rPr lang="ar-KW" dirty="0" err="1" smtClean="0"/>
              <a:t>الطفيل</a:t>
            </a:r>
            <a:r>
              <a:rPr lang="ar-KW" dirty="0" smtClean="0"/>
              <a:t> أبي بن كعب بن قيس الأنصاري، شهد العقبة وبدرا، وهو أول كتاب الوحي في المدينة</a:t>
            </a:r>
          </a:p>
          <a:p>
            <a:r>
              <a:rPr lang="ar-KW" dirty="0" smtClean="0"/>
              <a:t>وكان عمر يقول: أبي سيدنا</a:t>
            </a:r>
          </a:p>
          <a:p>
            <a:r>
              <a:rPr lang="ar-KW" dirty="0" smtClean="0"/>
              <a:t>اختلف في وفاته والأكثر أنه توفي في خلافة عمر.</a:t>
            </a:r>
          </a:p>
          <a:p>
            <a:r>
              <a:rPr lang="ar-KW" dirty="0" smtClean="0"/>
              <a:t>هذا وقد أخطأ بعض الناس فادعى أن أبي بن كعب كان حبرا من أحبار اليهود ولا يخفى بطلان هذا وإنما الذي كان حبرا هو كعب الأحبار فقد اختلطت الأسماء على من قال هذا</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مبلغه من العلم</a:t>
            </a:r>
            <a:endParaRPr lang="en-US" dirty="0"/>
          </a:p>
        </p:txBody>
      </p:sp>
      <p:sp>
        <p:nvSpPr>
          <p:cNvPr id="3" name="عنصر نائب للمحتوى 2"/>
          <p:cNvSpPr>
            <a:spLocks noGrp="1"/>
          </p:cNvSpPr>
          <p:nvPr>
            <p:ph idx="1"/>
          </p:nvPr>
        </p:nvSpPr>
        <p:spPr/>
        <p:txBody>
          <a:bodyPr/>
          <a:lstStyle/>
          <a:p>
            <a:r>
              <a:rPr lang="ar-KW" dirty="0" smtClean="0"/>
              <a:t>جاء في الحديث: وأقرؤهم </a:t>
            </a:r>
            <a:r>
              <a:rPr lang="ar-KW" dirty="0" err="1" smtClean="0"/>
              <a:t>ابي</a:t>
            </a:r>
            <a:r>
              <a:rPr lang="ar-KW" dirty="0" smtClean="0"/>
              <a:t> بن كعب</a:t>
            </a:r>
          </a:p>
          <a:p>
            <a:r>
              <a:rPr lang="ar-KW" dirty="0" smtClean="0"/>
              <a:t>وثبت أن النبي صلى الله عليه وسلم قال له إن الله أمرني أن اقرأ عليك (لم يكن الذين كفروا) فقال: وسماني الله لك قال نعم، فبكى أبي</a:t>
            </a:r>
          </a:p>
          <a:p>
            <a:r>
              <a:rPr lang="ar-KW" dirty="0" smtClean="0"/>
              <a:t>وزكاه النبي صلى الله عليه وسلم لما </a:t>
            </a:r>
            <a:r>
              <a:rPr lang="ar-KW" dirty="0" err="1" smtClean="0"/>
              <a:t>ساله</a:t>
            </a:r>
            <a:r>
              <a:rPr lang="ar-KW" dirty="0" smtClean="0"/>
              <a:t> أي القرآن </a:t>
            </a:r>
            <a:r>
              <a:rPr lang="ar-KW" dirty="0" err="1" smtClean="0"/>
              <a:t>اعظم</a:t>
            </a:r>
            <a:r>
              <a:rPr lang="ar-KW" dirty="0" smtClean="0"/>
              <a:t> فقال آية الكرسي فقال: ليهنك العلم أبا المنذر</a:t>
            </a:r>
          </a:p>
          <a:p>
            <a:r>
              <a:rPr lang="ar-KW" dirty="0" smtClean="0"/>
              <a:t>وهو أحد الذين جمعوا القرآن على عهد النبي صلى الله عليه وسلم</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أنس: جمع القرآن على عهد النبي صلى الله عليه وسلم أربعة كلهم من ألأنصار: أبي بن كعب، ومعاذ بن جبل، وزيد بن ثابت، وأبو زيد أحد عمومتي</a:t>
            </a:r>
          </a:p>
          <a:p>
            <a:pPr rtl="1"/>
            <a:r>
              <a:rPr lang="ar-KW" dirty="0" smtClean="0"/>
              <a:t>وقد كان القرآن يملأ حيات أبي ويشغل قلبه، </a:t>
            </a:r>
          </a:p>
          <a:p>
            <a:pPr rtl="1"/>
            <a:r>
              <a:rPr lang="ar-SA" dirty="0" smtClean="0"/>
              <a:t>قَالَ </a:t>
            </a:r>
            <a:r>
              <a:rPr lang="ar-SA" dirty="0" smtClean="0"/>
              <a:t>رَجُلٌ لأُبَيِّ بنِ كَعْبٍ: </a:t>
            </a:r>
            <a:r>
              <a:rPr lang="ar-SA" dirty="0" smtClean="0"/>
              <a:t>أَوْصِنِي.قَالَ</a:t>
            </a:r>
            <a:r>
              <a:rPr lang="ar-SA" dirty="0" smtClean="0"/>
              <a:t>: اتَّخِذْ كِتَابَ اللهِ إِمَاماً، وَارْضَ </a:t>
            </a:r>
            <a:r>
              <a:rPr lang="ar-SA" dirty="0" err="1" smtClean="0"/>
              <a:t>بِهِ</a:t>
            </a:r>
            <a:r>
              <a:rPr lang="ar-SA" dirty="0" smtClean="0"/>
              <a:t> قَاضِياً وَحَكَماً، فَإِنَّهُ الَّذِي اسْتَخْلَفَ فِيْكُم رَسُوْلُكُم، شَفِيْعٌ مُطَاعٌ، وَشَاهِدٌ لاَ يُتَّهَمُ، فِيْهِ ذِكْرُكُم وَذِكْرُ مَنْ قَبْلَكُم، وَحَكَمُ مَا بَيْنَكُم، وَخَبَرُكُم، وَخَبَرُ مَا </a:t>
            </a:r>
            <a:r>
              <a:rPr lang="ar-SA" dirty="0" smtClean="0"/>
              <a:t>بَعْدَكُم</a:t>
            </a:r>
            <a:r>
              <a:rPr lang="ar-KW"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الرواية عن أبي بن كعب</a:t>
            </a:r>
            <a:endParaRPr lang="en-US" dirty="0"/>
          </a:p>
        </p:txBody>
      </p:sp>
      <p:sp>
        <p:nvSpPr>
          <p:cNvPr id="3" name="عنصر نائب للمحتوى 2"/>
          <p:cNvSpPr>
            <a:spLocks noGrp="1"/>
          </p:cNvSpPr>
          <p:nvPr>
            <p:ph idx="1"/>
          </p:nvPr>
        </p:nvSpPr>
        <p:spPr/>
        <p:txBody>
          <a:bodyPr/>
          <a:lstStyle/>
          <a:p>
            <a:r>
              <a:rPr lang="ar-KW" dirty="0" smtClean="0"/>
              <a:t>من أشهر تلاميذ أبي بن كعب : زر بن حبيش وأبو العالية رفيع بن مهران والأسانيد الموصلة إلى أبي لا تتعداهما، وهذه أهم الأسانيد:</a:t>
            </a:r>
          </a:p>
          <a:p>
            <a:r>
              <a:rPr lang="ar-KW" dirty="0" smtClean="0"/>
              <a:t>1-طريق </a:t>
            </a:r>
            <a:r>
              <a:rPr lang="ar-KW" dirty="0" err="1" smtClean="0"/>
              <a:t>ابي</a:t>
            </a:r>
            <a:r>
              <a:rPr lang="ar-KW" dirty="0" smtClean="0"/>
              <a:t> جعفر الرازي عن الربيع بن أنس عن </a:t>
            </a:r>
            <a:r>
              <a:rPr lang="ar-KW" dirty="0" err="1" smtClean="0"/>
              <a:t>ابي</a:t>
            </a:r>
            <a:r>
              <a:rPr lang="ar-KW" dirty="0" smtClean="0"/>
              <a:t> العالية عن أبي ، وهي نسخة كبيرة في التفسير حسنة الإسناد</a:t>
            </a:r>
          </a:p>
          <a:p>
            <a:r>
              <a:rPr lang="ar-KW" dirty="0" smtClean="0"/>
              <a:t>2-</a:t>
            </a:r>
            <a:r>
              <a:rPr lang="ar-KW" dirty="0" err="1" smtClean="0"/>
              <a:t>وكيع</a:t>
            </a:r>
            <a:r>
              <a:rPr lang="ar-KW" dirty="0" smtClean="0"/>
              <a:t> عن سفيان عن </a:t>
            </a:r>
            <a:r>
              <a:rPr lang="ar-KW" dirty="0" err="1" smtClean="0"/>
              <a:t>عبدالله</a:t>
            </a:r>
            <a:r>
              <a:rPr lang="ar-KW" dirty="0" smtClean="0"/>
              <a:t> بن محمد بن </a:t>
            </a:r>
            <a:r>
              <a:rPr lang="ar-KW" dirty="0" err="1" smtClean="0"/>
              <a:t>عقيل</a:t>
            </a:r>
            <a:r>
              <a:rPr lang="ar-KW" dirty="0" smtClean="0"/>
              <a:t> عن </a:t>
            </a:r>
            <a:r>
              <a:rPr lang="ar-KW" dirty="0" err="1" smtClean="0"/>
              <a:t>الطفيل</a:t>
            </a:r>
            <a:r>
              <a:rPr lang="ar-KW" dirty="0" smtClean="0"/>
              <a:t> بن </a:t>
            </a:r>
            <a:r>
              <a:rPr lang="ar-KW" dirty="0" err="1" smtClean="0"/>
              <a:t>ابي</a:t>
            </a:r>
            <a:r>
              <a:rPr lang="ar-KW" dirty="0" smtClean="0"/>
              <a:t> بن كعب عن أبيه، وهي طريق لا بأس </a:t>
            </a:r>
            <a:r>
              <a:rPr lang="ar-KW" dirty="0" err="1" smtClean="0"/>
              <a:t>بها</a:t>
            </a:r>
            <a:endParaRPr lang="ar-KW" dirty="0" smtClean="0"/>
          </a:p>
          <a:p>
            <a:r>
              <a:rPr lang="ar-KW" dirty="0" smtClean="0"/>
              <a:t>3- زر بن </a:t>
            </a:r>
            <a:r>
              <a:rPr lang="ar-KW" dirty="0" err="1" smtClean="0"/>
              <a:t>حبيش</a:t>
            </a:r>
            <a:r>
              <a:rPr lang="ar-KW" dirty="0" smtClean="0"/>
              <a:t> عن أبي بن كعب ، وهو صحيح إذا كان الراوي عن زر ثقة.</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قيمة التفسير  المروي عن الصحابة</a:t>
            </a:r>
            <a:endParaRPr lang="en-US" dirty="0"/>
          </a:p>
        </p:txBody>
      </p:sp>
      <p:sp>
        <p:nvSpPr>
          <p:cNvPr id="3" name="عنصر نائب للمحتوى 2"/>
          <p:cNvSpPr>
            <a:spLocks noGrp="1"/>
          </p:cNvSpPr>
          <p:nvPr>
            <p:ph idx="1"/>
          </p:nvPr>
        </p:nvSpPr>
        <p:spPr/>
        <p:txBody>
          <a:bodyPr/>
          <a:lstStyle/>
          <a:p>
            <a:r>
              <a:rPr lang="ar-KW" dirty="0" smtClean="0"/>
              <a:t>1-تفسير الصحابي له حكم المرفوع إذا كان مما يرجع إلى سبب نزول، وكذلك ما ليس للرأي فيه مجال</a:t>
            </a:r>
          </a:p>
          <a:p>
            <a:r>
              <a:rPr lang="ar-KW" dirty="0" smtClean="0"/>
              <a:t>مثل: ما روى البخاري  عن</a:t>
            </a:r>
            <a:r>
              <a:rPr lang="ar-SA" b="1" dirty="0" smtClean="0"/>
              <a:t> </a:t>
            </a:r>
            <a:r>
              <a:rPr lang="ar-SA" b="1" dirty="0" smtClean="0"/>
              <a:t>عبد الله بن الزبير رضي الله عنهما أنه حدثه أن رجلا من الأنصار خاصم الزبير عند النبي صلى الله عليه وسلم في </a:t>
            </a:r>
            <a:r>
              <a:rPr lang="ar-SA" b="1" dirty="0" err="1" smtClean="0"/>
              <a:t>شراج</a:t>
            </a:r>
            <a:r>
              <a:rPr lang="ar-SA" b="1" dirty="0" smtClean="0"/>
              <a:t> الحرة التي يسقون </a:t>
            </a:r>
            <a:r>
              <a:rPr lang="ar-SA" b="1" dirty="0" err="1" smtClean="0"/>
              <a:t>بها</a:t>
            </a:r>
            <a:r>
              <a:rPr lang="ar-SA" b="1" dirty="0" smtClean="0"/>
              <a:t> النخل فقال الأنصاري سرح الماء يمر فأبى عليه فاختصما عند النبي صلى الله عليه وسلم فقال رسول الله صلى الله عليه وسلم للزبير أسق يا زبير ثم أرسل الماء إلى جارك فغضب الأنصاري </a:t>
            </a:r>
            <a:r>
              <a:rPr lang="ar-SA" b="1" dirty="0" smtClean="0"/>
              <a:t>فقال</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أن كان ابن عمتك فتلون وجه رسول الله صلى الله عليه وسلم ثم قال اسق يا زبير ثم احبس الماء حتى يرجع إلى الجدر فقال الزبير والله إني لأحسب هذه الآية نزلت في ذلك {فلا وربك لا يؤمنون حتى يحكموك فيما شجر بينهم}</a:t>
            </a:r>
          </a:p>
          <a:p>
            <a:r>
              <a:rPr lang="ar-KW" dirty="0" smtClean="0"/>
              <a:t>ومثل: </a:t>
            </a:r>
            <a:r>
              <a:rPr lang="ar-SA" b="1" dirty="0" err="1" smtClean="0"/>
              <a:t>جابرا</a:t>
            </a:r>
            <a:r>
              <a:rPr lang="ar-SA" b="1" dirty="0" smtClean="0"/>
              <a:t> رضي الله عنه قال كانت اليهود تقول إذا جامعها من ورائها جاء الولد أحول فنزلت {نساؤكم حرث لكم فأتوا حرثكم أنى شئتم}</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b="1" dirty="0" smtClean="0"/>
              <a:t>ومثل: ما روى </a:t>
            </a:r>
            <a:r>
              <a:rPr lang="ar-SA" b="1" dirty="0" smtClean="0"/>
              <a:t>ابن </a:t>
            </a:r>
            <a:r>
              <a:rPr lang="ar-SA" b="1" dirty="0" smtClean="0"/>
              <a:t>شهاب قال أخبرني عروة بن الزبير أنه سأل عائشة رضي الله عنها عن قول الله تعالى {وإن خفتم أن لا تقسطوا إلى ورباع} فقالت يا ابن أختي هي اليتيمة تكون في حجر وليها تشاركه في ماله فيعجبه مالها وجمالها فيريد وليها أن يتزوجها بغير أن يقسط في صداقها فيعطيها مثل ما يعطيها غيره فنهوا أن ينكحوهن إلا أن يقسطوا لهن ويبلغوا بهن أعلى سنتهن من الصداق وأمروا أن ينكحوا ما طاب لهم من النساء </a:t>
            </a:r>
            <a:r>
              <a:rPr lang="ar-SA" b="1" dirty="0" smtClean="0"/>
              <a:t>سواهن</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قال عروة قالت عائشة ثم إن الناس استفتوا رسول الله صلى الله عليه وسلم بعد هذه الآية فأنزل الله {ويستفتونك في النساء إلى قوله وترغبون أن تنكحوهن} والذي ذكر الله أنه يتلى عليكم في الكتاب الآية الأولى التي قال فيها {وإن خفتم أن لا تقسطوا في اليتامى فانكحوا ما طاب لكم من النساء} قالت عائشة وقول الله في الآية الأخرى {وترغبون أن تنكحوهن} يعني هي رغبة أحدكم ليتيمته التي تكون في حجره حين تكون قليلة المال والجمال فنهوا أن ينكحوا ما رغبوا في مالها وجمالها من يتامى النساء إلا بالقسط من أجل رغبتهم عنهن</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2-</a:t>
            </a:r>
            <a:r>
              <a:rPr lang="ar-KW" dirty="0" err="1" smtClean="0"/>
              <a:t>ماحكم</a:t>
            </a:r>
            <a:r>
              <a:rPr lang="ar-KW" dirty="0" smtClean="0"/>
              <a:t> عليه انه من قبيل المرفوع فلا يجوز رده اتفاقا بل يأخذه المفسر ولا يعدل عنه</a:t>
            </a:r>
          </a:p>
          <a:p>
            <a:r>
              <a:rPr lang="ar-KW" dirty="0" smtClean="0"/>
              <a:t>3-ما حكم عليه بالوقف يختلف العلماء فيه:</a:t>
            </a:r>
          </a:p>
          <a:p>
            <a:r>
              <a:rPr lang="ar-KW" dirty="0" smtClean="0"/>
              <a:t>بعضهم يرى أن تفسير الصحابي اجتهاد غير ملزم</a:t>
            </a:r>
          </a:p>
          <a:p>
            <a:r>
              <a:rPr lang="ar-KW" dirty="0" smtClean="0"/>
              <a:t>وبعضهم يرى وجوب ألأخذ </a:t>
            </a:r>
            <a:r>
              <a:rPr lang="ar-KW" dirty="0" err="1" smtClean="0"/>
              <a:t>به</a:t>
            </a:r>
            <a:r>
              <a:rPr lang="ar-KW" dirty="0" smtClean="0"/>
              <a:t> والرجوع إليه فلعلهم سمعوه من النبي صلى الله عليه وسلم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قال </a:t>
            </a:r>
            <a:r>
              <a:rPr lang="ar-KW" dirty="0" err="1" smtClean="0"/>
              <a:t>الزركشي</a:t>
            </a:r>
            <a:r>
              <a:rPr lang="ar-KW" dirty="0" smtClean="0"/>
              <a:t> في البرهان:</a:t>
            </a:r>
          </a:p>
          <a:p>
            <a:r>
              <a:rPr lang="ar-SA" b="1" dirty="0" smtClean="0"/>
              <a:t> واعلم </a:t>
            </a:r>
            <a:r>
              <a:rPr lang="ar-SA" b="1" dirty="0" err="1" smtClean="0"/>
              <a:t>ان</a:t>
            </a:r>
            <a:r>
              <a:rPr lang="ar-SA" b="1" dirty="0" smtClean="0"/>
              <a:t> القرآن قسمان احدهما ورد تفسيره بالنقل عمن يعتبر تفسيره وقسم لم يرد </a:t>
            </a:r>
            <a:r>
              <a:rPr lang="ar-SA" b="1" dirty="0" err="1" smtClean="0"/>
              <a:t>والاول</a:t>
            </a:r>
            <a:r>
              <a:rPr lang="ar-SA" b="1" dirty="0" smtClean="0"/>
              <a:t> ثلاثة </a:t>
            </a:r>
            <a:r>
              <a:rPr lang="ar-SA" b="1" dirty="0" err="1" smtClean="0"/>
              <a:t>انواع</a:t>
            </a:r>
            <a:r>
              <a:rPr lang="ar-SA" b="1" dirty="0" smtClean="0"/>
              <a:t> </a:t>
            </a:r>
            <a:r>
              <a:rPr lang="ar-SA" b="1" dirty="0" err="1" smtClean="0"/>
              <a:t>اما</a:t>
            </a:r>
            <a:r>
              <a:rPr lang="ar-SA" b="1" dirty="0" smtClean="0"/>
              <a:t> </a:t>
            </a:r>
            <a:r>
              <a:rPr lang="ar-SA" b="1" dirty="0" err="1" smtClean="0"/>
              <a:t>ان</a:t>
            </a:r>
            <a:r>
              <a:rPr lang="ar-SA" b="1" dirty="0" smtClean="0"/>
              <a:t> يرد التفسير عن النبي صلى الله عيه وسلم </a:t>
            </a:r>
            <a:r>
              <a:rPr lang="ar-SA" b="1" dirty="0" err="1" smtClean="0"/>
              <a:t>او</a:t>
            </a:r>
            <a:r>
              <a:rPr lang="ar-SA" b="1" dirty="0" smtClean="0"/>
              <a:t> عن الصحابة </a:t>
            </a:r>
            <a:r>
              <a:rPr lang="ar-SA" b="1" dirty="0" err="1" smtClean="0"/>
              <a:t>او</a:t>
            </a:r>
            <a:r>
              <a:rPr lang="ar-SA" b="1" dirty="0" smtClean="0"/>
              <a:t> عن رءوس التابعين </a:t>
            </a:r>
            <a:r>
              <a:rPr lang="ar-SA" b="1" dirty="0" err="1" smtClean="0"/>
              <a:t>فالاول</a:t>
            </a:r>
            <a:r>
              <a:rPr lang="ar-SA" b="1" dirty="0" smtClean="0"/>
              <a:t> يبحث في عن صحة السند والثاني ينظر في تفسير الصحابي فإن فسره من حيث اللغة فهم </a:t>
            </a:r>
            <a:r>
              <a:rPr lang="ar-SA" b="1" dirty="0" err="1" smtClean="0"/>
              <a:t>اهل</a:t>
            </a:r>
            <a:r>
              <a:rPr lang="ar-SA" b="1" dirty="0" smtClean="0"/>
              <a:t> اللسان فلا شك في اعتمادهم وإن فسره بما شاهده من الأسباب والقرائن </a:t>
            </a:r>
            <a:r>
              <a:rPr lang="ar-SA" b="1" dirty="0" smtClean="0"/>
              <a:t>فلا</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شك فيه وحينئذ </a:t>
            </a:r>
            <a:r>
              <a:rPr lang="ar-SA" b="1" dirty="0" err="1" smtClean="0"/>
              <a:t>ان</a:t>
            </a:r>
            <a:r>
              <a:rPr lang="ar-SA" b="1" dirty="0" smtClean="0"/>
              <a:t> تعارضت </a:t>
            </a:r>
            <a:r>
              <a:rPr lang="ar-SA" b="1" dirty="0" err="1" smtClean="0"/>
              <a:t>اقوال</a:t>
            </a:r>
            <a:r>
              <a:rPr lang="ar-SA" b="1" dirty="0" smtClean="0"/>
              <a:t> جماعة من الصحابة فإن </a:t>
            </a:r>
            <a:r>
              <a:rPr lang="ar-SA" b="1" dirty="0" err="1" smtClean="0"/>
              <a:t>امكن</a:t>
            </a:r>
            <a:r>
              <a:rPr lang="ar-SA" b="1" dirty="0" smtClean="0"/>
              <a:t> الجمع فذاك وإن تعذر قدم ابن عباس لأن النبي صلى الله عليه </a:t>
            </a:r>
            <a:r>
              <a:rPr lang="ar-SA" b="1" dirty="0" err="1" smtClean="0"/>
              <a:t>و</a:t>
            </a:r>
            <a:r>
              <a:rPr lang="ar-SA" b="1" dirty="0" smtClean="0"/>
              <a:t> سلم بشره بذلك حيث قال اللهم علمه </a:t>
            </a:r>
            <a:r>
              <a:rPr lang="ar-SA" b="1" dirty="0" err="1" smtClean="0"/>
              <a:t>التاويل</a:t>
            </a:r>
            <a:r>
              <a:rPr lang="ar-KW" b="1" dirty="0" smtClean="0"/>
              <a:t>.</a:t>
            </a:r>
          </a:p>
          <a:p>
            <a:r>
              <a:rPr lang="ar-SA" b="1" dirty="0" smtClean="0"/>
              <a:t>وقد رجح الشافعي قول زيد في الفرائض لقوله صلى الله عليه </a:t>
            </a:r>
            <a:r>
              <a:rPr lang="ar-SA" b="1" dirty="0" err="1" smtClean="0"/>
              <a:t>و</a:t>
            </a:r>
            <a:r>
              <a:rPr lang="ar-SA" b="1" dirty="0" smtClean="0"/>
              <a:t> سلم </a:t>
            </a:r>
            <a:r>
              <a:rPr lang="ar-SA" b="1" dirty="0" err="1" smtClean="0"/>
              <a:t>افرضكم</a:t>
            </a:r>
            <a:r>
              <a:rPr lang="ar-SA" b="1" dirty="0" smtClean="0"/>
              <a:t> زيد فإن تعذر الجمع جاز للمقلد </a:t>
            </a:r>
            <a:r>
              <a:rPr lang="ar-SA" b="1" dirty="0" err="1" smtClean="0"/>
              <a:t>ان</a:t>
            </a:r>
            <a:r>
              <a:rPr lang="ar-SA" b="1" dirty="0" smtClean="0"/>
              <a:t> </a:t>
            </a:r>
            <a:r>
              <a:rPr lang="ar-SA" b="1" dirty="0" err="1" smtClean="0"/>
              <a:t>ياخذ</a:t>
            </a:r>
            <a:r>
              <a:rPr lang="ar-SA" b="1" dirty="0" smtClean="0"/>
              <a:t> بأيها </a:t>
            </a:r>
            <a:r>
              <a:rPr lang="ar-SA" b="1" dirty="0" smtClean="0"/>
              <a:t>شاء</a:t>
            </a:r>
            <a:r>
              <a:rPr lang="ar-KW" b="1" dirty="0" smtClean="0"/>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مميزات التفسير في هذه المرحلة</a:t>
            </a:r>
            <a:endParaRPr lang="en-US" dirty="0"/>
          </a:p>
        </p:txBody>
      </p:sp>
      <p:sp>
        <p:nvSpPr>
          <p:cNvPr id="3" name="عنصر نائب للمحتوى 2"/>
          <p:cNvSpPr>
            <a:spLocks noGrp="1"/>
          </p:cNvSpPr>
          <p:nvPr>
            <p:ph idx="1"/>
          </p:nvPr>
        </p:nvSpPr>
        <p:spPr/>
        <p:txBody>
          <a:bodyPr/>
          <a:lstStyle/>
          <a:p>
            <a:r>
              <a:rPr lang="ar-KW" dirty="0" smtClean="0"/>
              <a:t>1- لم يفسر القرآن جميعه بل فسر ما يحتاج الناس إليه</a:t>
            </a:r>
          </a:p>
          <a:p>
            <a:r>
              <a:rPr lang="ar-KW" dirty="0" smtClean="0"/>
              <a:t>2- قلة الاختلاف بينهم في فهم المعاني</a:t>
            </a:r>
          </a:p>
          <a:p>
            <a:r>
              <a:rPr lang="ar-KW" dirty="0" smtClean="0"/>
              <a:t>3-الاكتفاء بالمعنى الإجمالي فمثلا يكتفون أن يفهموا من قوله تعالى (وفاكهة وأبا) أنه تعداد للنعم ولا يتطلعون لمعرفة ما هو الأب</a:t>
            </a:r>
          </a:p>
          <a:p>
            <a:r>
              <a:rPr lang="ar-KW" dirty="0" smtClean="0"/>
              <a:t>4-الاقتصار على توضيح المعني اللغوي الذي فهموه </a:t>
            </a:r>
            <a:r>
              <a:rPr lang="ar-KW" dirty="0" err="1" smtClean="0"/>
              <a:t>بأخصر</a:t>
            </a:r>
            <a:r>
              <a:rPr lang="ar-KW" dirty="0" smtClean="0"/>
              <a:t> لفظ</a:t>
            </a:r>
          </a:p>
          <a:p>
            <a:r>
              <a:rPr lang="ar-KW" dirty="0" smtClean="0"/>
              <a:t>مثلا: غير </a:t>
            </a:r>
            <a:r>
              <a:rPr lang="ar-KW" dirty="0" err="1" smtClean="0"/>
              <a:t>متجانف</a:t>
            </a:r>
            <a:r>
              <a:rPr lang="ar-KW" dirty="0" smtClean="0"/>
              <a:t> لإثم قالوا: غير متعرض لمعصية</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1274</Words>
  <Application>Microsoft Office PowerPoint</Application>
  <PresentationFormat>A4 Paper (210x297 mm)‎</PresentationFormat>
  <Paragraphs>78</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عنوان المحاضرة</vt:lpstr>
      <vt:lpstr>عناصر المحاضرة</vt:lpstr>
      <vt:lpstr>3- علي بن أبي طالب</vt:lpstr>
      <vt:lpstr>مبلغه من العلم</vt:lpstr>
      <vt:lpstr>الشريحة 6</vt:lpstr>
      <vt:lpstr>الرواية عن علي بن ابي طالب:</vt:lpstr>
      <vt:lpstr>الشريحة 8</vt:lpstr>
      <vt:lpstr>4- أبي بن كعب:</vt:lpstr>
      <vt:lpstr>مبلغه من العلم</vt:lpstr>
      <vt:lpstr>الشريحة 11</vt:lpstr>
      <vt:lpstr>الرواية عن أبي بن كعب</vt:lpstr>
      <vt:lpstr>قيمة التفسير  المروي عن الصحابة</vt:lpstr>
      <vt:lpstr>الشريحة 14</vt:lpstr>
      <vt:lpstr>الشريحة 15</vt:lpstr>
      <vt:lpstr>الشريحة 16</vt:lpstr>
      <vt:lpstr>الشريحة 17</vt:lpstr>
      <vt:lpstr>الشريحة 18</vt:lpstr>
      <vt:lpstr>الشريحة 19</vt:lpstr>
      <vt:lpstr>مميزات التفسير في هذه المرحلة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105</cp:revision>
  <dcterms:created xsi:type="dcterms:W3CDTF">2009-10-14T19:14:34Z</dcterms:created>
  <dcterms:modified xsi:type="dcterms:W3CDTF">2011-02-25T16:22:22Z</dcterms:modified>
</cp:coreProperties>
</file>