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90" d="100"/>
          <a:sy n="90" d="100"/>
        </p:scale>
        <p:origin x="276" y="39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2/28/2012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KW" b="1" dirty="0" smtClean="0">
                <a:solidFill>
                  <a:schemeClr val="tx1"/>
                </a:solidFill>
                <a:cs typeface="Arial" pitchFamily="34" charset="0"/>
              </a:rPr>
              <a:t>مصادر التفسير في عصر الصحابة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KW" b="1" dirty="0" smtClean="0">
                <a:cs typeface="Arial" pitchFamily="34" charset="0"/>
              </a:rPr>
              <a:t>أوجه بيان السنة للقرآن</a:t>
            </a:r>
          </a:p>
          <a:p>
            <a:pPr rtl="1" eaLnBrk="1" hangingPunct="1">
              <a:buFont typeface="Arial" pitchFamily="34" charset="0"/>
              <a:buChar char="•"/>
            </a:pPr>
            <a:r>
              <a:rPr lang="ar-KW" b="1" dirty="0" smtClean="0">
                <a:cs typeface="Arial" pitchFamily="34" charset="0"/>
              </a:rPr>
              <a:t>من مصادر التفسير الاجتهاد وقوة الاستنباط</a:t>
            </a:r>
          </a:p>
          <a:p>
            <a:pPr rtl="1" eaLnBrk="1" hangingPunct="1">
              <a:buFont typeface="Arial" pitchFamily="34" charset="0"/>
              <a:buChar char="•"/>
            </a:pPr>
            <a:r>
              <a:rPr lang="ar-KW" b="1" dirty="0" smtClean="0">
                <a:cs typeface="Arial" pitchFamily="34" charset="0"/>
              </a:rPr>
              <a:t>الرجوع </a:t>
            </a:r>
            <a:r>
              <a:rPr lang="ar-KW" b="1" smtClean="0">
                <a:cs typeface="Arial" pitchFamily="34" charset="0"/>
              </a:rPr>
              <a:t>إلى أخبار </a:t>
            </a:r>
            <a:r>
              <a:rPr lang="ar-KW" b="1" dirty="0" smtClean="0">
                <a:cs typeface="Arial" pitchFamily="34" charset="0"/>
              </a:rPr>
              <a:t>أهل الكتاب</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KW" dirty="0" err="1" smtClean="0">
                <a:solidFill>
                  <a:schemeClr val="tx2">
                    <a:lumMod val="75000"/>
                  </a:schemeClr>
                </a:solidFill>
                <a:cs typeface="Arial" pitchFamily="34" charset="0"/>
              </a:rPr>
              <a:t>اوجه</a:t>
            </a:r>
            <a:r>
              <a:rPr lang="ar-KW" dirty="0" smtClean="0">
                <a:solidFill>
                  <a:schemeClr val="tx2">
                    <a:lumMod val="75000"/>
                  </a:schemeClr>
                </a:solidFill>
                <a:cs typeface="Arial" pitchFamily="34" charset="0"/>
              </a:rPr>
              <a:t> بيان السنة للقرآن</a:t>
            </a:r>
            <a:r>
              <a:rPr lang="ar-SA" dirty="0" smtClean="0">
                <a:solidFill>
                  <a:schemeClr val="tx2">
                    <a:lumMod val="75000"/>
                  </a:schemeClr>
                </a:solidFill>
                <a:cs typeface="Arial" pitchFamily="34" charset="0"/>
              </a:rPr>
              <a:t>:</a:t>
            </a:r>
          </a:p>
        </p:txBody>
      </p:sp>
      <p:sp>
        <p:nvSpPr>
          <p:cNvPr id="8195" name="Content Placeholder 2"/>
          <p:cNvSpPr>
            <a:spLocks noGrp="1"/>
          </p:cNvSpPr>
          <p:nvPr>
            <p:ph idx="1"/>
          </p:nvPr>
        </p:nvSpPr>
        <p:spPr>
          <a:xfrm>
            <a:off x="228600" y="1295400"/>
            <a:ext cx="9144000" cy="4678363"/>
          </a:xfrm>
        </p:spPr>
        <p:txBody>
          <a:bodyPr/>
          <a:lstStyle/>
          <a:p>
            <a:pPr eaLnBrk="1" hangingPunct="1"/>
            <a:r>
              <a:rPr lang="ar-KW" b="1" dirty="0" smtClean="0">
                <a:cs typeface="Arial" pitchFamily="34" charset="0"/>
              </a:rPr>
              <a:t>1-بيان المجمل في القرآن:</a:t>
            </a:r>
          </a:p>
          <a:p>
            <a:pPr eaLnBrk="1" hangingPunct="1"/>
            <a:r>
              <a:rPr lang="ar-KW" b="1" dirty="0" smtClean="0">
                <a:cs typeface="Arial" pitchFamily="34" charset="0"/>
              </a:rPr>
              <a:t>مثل بيان النبي صلى الله عليه وسلم عدد الركعات للصلوات المختلفة ومواقيتها وكيفيتها وكذلك بيانه لمناسك الحج وقوله (خذوا عني مناسككم)</a:t>
            </a:r>
          </a:p>
          <a:p>
            <a:pPr eaLnBrk="1" hangingPunct="1"/>
            <a:r>
              <a:rPr lang="ar-KW" b="1" dirty="0" smtClean="0">
                <a:cs typeface="Arial" pitchFamily="34" charset="0"/>
              </a:rPr>
              <a:t>وقد قال </a:t>
            </a:r>
            <a:r>
              <a:rPr lang="ar-KW" b="1" dirty="0" err="1" smtClean="0">
                <a:cs typeface="Arial" pitchFamily="34" charset="0"/>
              </a:rPr>
              <a:t>الامام</a:t>
            </a:r>
            <a:r>
              <a:rPr lang="ar-KW" b="1" dirty="0" smtClean="0">
                <a:cs typeface="Arial" pitchFamily="34" charset="0"/>
              </a:rPr>
              <a:t> الشافعي: كل ما فعله النبي صلى الله عليه وسلم أو قاله فهو مما فهمه من القرآن الكريم</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وقد روي أن رجلا قال لعمران بن حصين </a:t>
            </a:r>
            <a:r>
              <a:rPr lang="ar-KW" dirty="0" err="1" smtClean="0"/>
              <a:t>دعنا</a:t>
            </a:r>
            <a:r>
              <a:rPr lang="ar-KW" dirty="0" smtClean="0"/>
              <a:t> من السنة وحدثنا عن القرآن فغضب عمران وقال له: إنك رجل أحمق أتجد في القرآن أن الظهر أربع ركعات ثم عدد عليه الصلاة والزكاة ثم قال: أتجد هذا في كتاب الله مفسرا إن كتاب الله تعالى أبهم هذا وإن السنة تفسره أهـ</a:t>
            </a:r>
          </a:p>
          <a:p>
            <a:r>
              <a:rPr lang="ar-KW" dirty="0" smtClean="0"/>
              <a:t>ولهذا كان بعض السلف يقول: السنة قاضية على القرآن، أي مبينة وشارحة له</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وقال صلى الله عليه وسلم: </a:t>
            </a:r>
            <a:r>
              <a:rPr lang="ar-KW" dirty="0" err="1" smtClean="0"/>
              <a:t>الا</a:t>
            </a:r>
            <a:r>
              <a:rPr lang="ar-KW" dirty="0" smtClean="0"/>
              <a:t> إني أوتيت القرآن ومثله معه، ألا يوشك رجل شبعان على أريكته يقول: عليكم بهذا القرآن فما وجدتم فيه من حلال </a:t>
            </a:r>
            <a:r>
              <a:rPr lang="ar-KW" dirty="0" err="1" smtClean="0"/>
              <a:t>فاحلوه</a:t>
            </a:r>
            <a:r>
              <a:rPr lang="ar-KW" dirty="0" smtClean="0"/>
              <a:t> وما وجدتم فيه من حرام فحرموه)</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الثاني: توضيح المشكل</a:t>
            </a:r>
          </a:p>
          <a:p>
            <a:r>
              <a:rPr lang="ar-KW" dirty="0" smtClean="0"/>
              <a:t>فمثلا لما نزلت الآية ( وكلوا واشربوا حتى يتبين لكم الخيط الأبيض من الخيط الأسود) وضع عدي بن حاتم رضي الله عنه خيطين تحت وسادته ابيض واسود وبقي يأكل وينظر إلى الخيطين حتى كادت الشمس تطلع، فلما ذهب إلى النبي صلى الله عليه وسلم بين له أن المقصود بياض النهار وسواد الليل وأنزل الله (من الفجر)</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الثالث: تخصيص العام</a:t>
            </a:r>
          </a:p>
          <a:p>
            <a:r>
              <a:rPr lang="ar-KW" dirty="0" smtClean="0"/>
              <a:t>كتخصيصه الظلم في قوله تعالى (الذين آمنوا ولم يلبسوا إيمانهم بظلم) لما سأله الصحابة وقالوا: اينا لم يلبس ايمانه بظلم فقال لهم: ليس بذلك إنما هو الشرك أما سمعتم قوله تعالى(إن الشرك لظلم عظيم)</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الرابع: تقييد المطلق</a:t>
            </a:r>
          </a:p>
          <a:p>
            <a:r>
              <a:rPr lang="ar-KW" dirty="0" smtClean="0"/>
              <a:t>فمثلا أمر الله بقطع يد السارق بقوله(والسارق والسارقة فاقطعوا </a:t>
            </a:r>
            <a:r>
              <a:rPr lang="ar-KW" dirty="0" err="1" smtClean="0"/>
              <a:t>ايديهما</a:t>
            </a:r>
            <a:r>
              <a:rPr lang="ar-KW" dirty="0" smtClean="0"/>
              <a:t>) فبينت السنة أن القطع مقيد باليد اليمنى من الكف</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خامسا: بيان معنى لفظ أو </a:t>
            </a:r>
            <a:r>
              <a:rPr lang="ar-KW" dirty="0" err="1" smtClean="0"/>
              <a:t>متعلقه</a:t>
            </a:r>
            <a:endParaRPr lang="ar-KW" dirty="0" smtClean="0"/>
          </a:p>
          <a:p>
            <a:r>
              <a:rPr lang="ar-KW" dirty="0" smtClean="0"/>
              <a:t>كما بين النبي صلى الله عليه وسلم أن المغضوب عليهم هم اليهود والضالين هم النصارى</a:t>
            </a:r>
          </a:p>
          <a:p>
            <a:r>
              <a:rPr lang="ar-KW" dirty="0" smtClean="0"/>
              <a:t>وبين معنى قوله(ولهم فيها أزواج مطهرة) أي مبرأة من الحيض </a:t>
            </a:r>
            <a:r>
              <a:rPr lang="ar-KW" dirty="0" err="1" smtClean="0"/>
              <a:t>والبزاق</a:t>
            </a:r>
            <a:r>
              <a:rPr lang="ar-KW" dirty="0" smtClean="0"/>
              <a:t> </a:t>
            </a:r>
            <a:r>
              <a:rPr lang="ar-KW" dirty="0" err="1" smtClean="0"/>
              <a:t>والنخامة</a:t>
            </a:r>
            <a:endParaRPr lang="ar-KW" dirty="0" smtClean="0"/>
          </a:p>
          <a:p>
            <a:r>
              <a:rPr lang="ar-KW" dirty="0" smtClean="0"/>
              <a:t>وبين قوله تعالى (وادخلوا الباب سجدا وقولوا حطة ) فقال: دخلوا يزحفون على أستاههم وقالوا حبة في شعيرة</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سادسا: بيان أحكام زائدة على ما جاء في القرآن</a:t>
            </a:r>
          </a:p>
          <a:p>
            <a:r>
              <a:rPr lang="ar-KW" dirty="0" smtClean="0"/>
              <a:t>مثل </a:t>
            </a:r>
            <a:r>
              <a:rPr lang="ar-KW" dirty="0" err="1" smtClean="0"/>
              <a:t>زكاةالفطر</a:t>
            </a:r>
            <a:r>
              <a:rPr lang="ar-KW" dirty="0" smtClean="0"/>
              <a:t>، وتحريم نكاح المرأة على عمتها وخالتها، ومثل رجم الزاني المحصن، وغير ذلك كثير مما يذكر في كتب الفقه والحديث</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سابعا:بيان النسخ</a:t>
            </a:r>
          </a:p>
          <a:p>
            <a:r>
              <a:rPr lang="ar-KW" dirty="0" smtClean="0"/>
              <a:t>فيبين النبي صلى الله عليه وسلم أن الآية </a:t>
            </a:r>
            <a:r>
              <a:rPr lang="ar-KW" dirty="0" err="1" smtClean="0"/>
              <a:t>الفلانية</a:t>
            </a:r>
            <a:r>
              <a:rPr lang="ar-KW" dirty="0" smtClean="0"/>
              <a:t> نسخت أو رفعت ونحو ذلك.</a:t>
            </a:r>
          </a:p>
          <a:p>
            <a:r>
              <a:rPr lang="ar-KW" dirty="0" smtClean="0"/>
              <a:t>فكان يبين لهم المنسوخ من الثابت المحكم..</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ثامنا: بيان التأكيد</a:t>
            </a:r>
          </a:p>
          <a:p>
            <a:r>
              <a:rPr lang="ar-KW" dirty="0" smtClean="0"/>
              <a:t>فمثلا قال الله عز وجل: ولا تأكلوا </a:t>
            </a:r>
            <a:r>
              <a:rPr lang="ar-KW" dirty="0" err="1" smtClean="0"/>
              <a:t>اموالكم</a:t>
            </a:r>
            <a:r>
              <a:rPr lang="ar-KW" dirty="0" smtClean="0"/>
              <a:t> بينكم بالباطل</a:t>
            </a:r>
          </a:p>
          <a:p>
            <a:r>
              <a:rPr lang="ar-KW" dirty="0" smtClean="0"/>
              <a:t>وقال صلى الله عليه وسلم: لا يحل مال امرئ مسلم إلا بطيب نفس منه</a:t>
            </a:r>
          </a:p>
          <a:p>
            <a:r>
              <a:rPr lang="ar-KW" dirty="0" smtClean="0"/>
              <a:t>وقال تعالى(وعاشروهن بالمعروف)</a:t>
            </a:r>
          </a:p>
          <a:p>
            <a:r>
              <a:rPr lang="ar-KW" dirty="0" smtClean="0"/>
              <a:t>وقال النبي صلى الله عليه وسلم: </a:t>
            </a:r>
            <a:r>
              <a:rPr lang="ar-KW" dirty="0" err="1" smtClean="0"/>
              <a:t>اوصيكم</a:t>
            </a:r>
            <a:r>
              <a:rPr lang="ar-KW" dirty="0" smtClean="0"/>
              <a:t> </a:t>
            </a:r>
            <a:r>
              <a:rPr lang="ar-KW" smtClean="0"/>
              <a:t>بالنساء خيرا</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المصدر الثالث: الاجتهاد وقوة الاستنباط</a:t>
            </a:r>
            <a:endParaRPr lang="en-US" dirty="0"/>
          </a:p>
        </p:txBody>
      </p:sp>
      <p:sp>
        <p:nvSpPr>
          <p:cNvPr id="3" name="عنصر نائب للمحتوى 2"/>
          <p:cNvSpPr>
            <a:spLocks noGrp="1"/>
          </p:cNvSpPr>
          <p:nvPr>
            <p:ph idx="1"/>
          </p:nvPr>
        </p:nvSpPr>
        <p:spPr/>
        <p:txBody>
          <a:bodyPr/>
          <a:lstStyle/>
          <a:p>
            <a:r>
              <a:rPr lang="ar-KW" dirty="0" smtClean="0"/>
              <a:t>كثير من الصحابة كانوا يفسرون القرآن باجتهاداتهم مستعينين بما يلي:</a:t>
            </a:r>
          </a:p>
          <a:p>
            <a:r>
              <a:rPr lang="ar-KW" dirty="0" smtClean="0"/>
              <a:t>1-معرفة </a:t>
            </a:r>
            <a:r>
              <a:rPr lang="ar-KW" dirty="0" err="1" smtClean="0"/>
              <a:t>اوضاع</a:t>
            </a:r>
            <a:r>
              <a:rPr lang="ar-KW" dirty="0" smtClean="0"/>
              <a:t> اللغة</a:t>
            </a:r>
          </a:p>
          <a:p>
            <a:r>
              <a:rPr lang="ar-KW" dirty="0" smtClean="0"/>
              <a:t>2-معرفة عادات العرب</a:t>
            </a:r>
          </a:p>
          <a:p>
            <a:r>
              <a:rPr lang="ar-KW" dirty="0" smtClean="0"/>
              <a:t>3-معرفة </a:t>
            </a:r>
            <a:r>
              <a:rPr lang="ar-KW" dirty="0" err="1" smtClean="0"/>
              <a:t>احوال</a:t>
            </a:r>
            <a:r>
              <a:rPr lang="ar-KW" dirty="0" smtClean="0"/>
              <a:t> اليهود والنصارى بجزيرة العرب</a:t>
            </a:r>
          </a:p>
          <a:p>
            <a:r>
              <a:rPr lang="ar-KW" dirty="0" smtClean="0"/>
              <a:t>4-قوة الفهم وسعة الإدراك</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ولذلك كان الصحابة يتفاوتون في فهم معاني القرآن الكريم، وهذه بعض الأمثلة:</a:t>
            </a:r>
          </a:p>
          <a:p>
            <a:pPr rtl="1"/>
            <a:r>
              <a:rPr lang="ar-KW" b="1" dirty="0" smtClean="0"/>
              <a:t>قال ابن عباس رضي  الله عنه: </a:t>
            </a:r>
          </a:p>
          <a:p>
            <a:pPr rtl="1"/>
            <a:r>
              <a:rPr lang="ar-SA" b="1" dirty="0" smtClean="0"/>
              <a:t> </a:t>
            </a:r>
            <a:r>
              <a:rPr lang="ar-SA" b="1" dirty="0" err="1" smtClean="0"/>
              <a:t>ان</a:t>
            </a:r>
            <a:r>
              <a:rPr lang="ar-SA" b="1" dirty="0" smtClean="0"/>
              <a:t> الشراب كانوا يضربون على عهد رسول الله صلى الله عليه </a:t>
            </a:r>
            <a:r>
              <a:rPr lang="ar-SA" b="1" dirty="0" err="1" smtClean="0"/>
              <a:t>و</a:t>
            </a:r>
            <a:r>
              <a:rPr lang="ar-SA" b="1" dirty="0" smtClean="0"/>
              <a:t> سلم بالأيدي والنعال والعصي حتى توفي رسول الله صلى الله عليه </a:t>
            </a:r>
            <a:r>
              <a:rPr lang="ar-SA" b="1" dirty="0" err="1" smtClean="0"/>
              <a:t>و</a:t>
            </a:r>
            <a:r>
              <a:rPr lang="ar-SA" b="1" dirty="0" smtClean="0"/>
              <a:t> سلم فقال أبو بكر : لو فرضنا لهم حدا فتوخى نحو ما كانوا يضربون في عهد رسول الله </a:t>
            </a:r>
            <a:r>
              <a:rPr lang="ar-SA" b="1" dirty="0" smtClean="0"/>
              <a:t>صلى </a:t>
            </a:r>
            <a:r>
              <a:rPr lang="ar-SA" b="1" dirty="0" smtClean="0"/>
              <a:t>الله عليه وسلم فكان أبو بكر يجلدهم أربعين حتى توفي ثم كان عمر من بعده يجلدهم كذلك أربعين </a:t>
            </a:r>
            <a:endParaRPr lang="ar-KW" b="1"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حتى أتى برجل من المهاجرين الأولين </a:t>
            </a:r>
            <a:r>
              <a:rPr lang="ar-KW" b="1" dirty="0" smtClean="0"/>
              <a:t>وهو </a:t>
            </a:r>
            <a:r>
              <a:rPr lang="ar-KW" b="1" dirty="0" err="1" smtClean="0"/>
              <a:t>قدامة</a:t>
            </a:r>
            <a:r>
              <a:rPr lang="ar-KW" b="1" dirty="0" smtClean="0"/>
              <a:t> بن مظعون </a:t>
            </a:r>
            <a:r>
              <a:rPr lang="ar-SA" b="1" dirty="0" smtClean="0"/>
              <a:t>وقد شرب فأمر </a:t>
            </a:r>
            <a:r>
              <a:rPr lang="ar-SA" b="1" dirty="0" err="1" smtClean="0"/>
              <a:t>به</a:t>
            </a:r>
            <a:r>
              <a:rPr lang="ar-SA" b="1" smtClean="0"/>
              <a:t> </a:t>
            </a:r>
            <a:r>
              <a:rPr lang="ar-SA" b="1" smtClean="0"/>
              <a:t>أن </a:t>
            </a:r>
            <a:r>
              <a:rPr lang="ar-SA" b="1" dirty="0" smtClean="0"/>
              <a:t>يجلد فقال : لم تجلدني ؟ بيني وبينك كتاب الله </a:t>
            </a:r>
          </a:p>
          <a:p>
            <a:pPr rtl="1"/>
            <a:r>
              <a:rPr lang="ar-SA" b="1" dirty="0" smtClean="0"/>
              <a:t> قال : وفي أي كتاب الله تجد أن لا أجلدك ؟ قال : فإن الله تعالى يقول في كتابه ليس على الذين آمنوا وعملوا الصالحات جناح فيما طعموا فأنا من الذين آمنوا وعملوا الصالحات ثم اتقوا وأحسنوا شهدت مع رسول الله صلى الله عليه و سلم بدرا وأحدا والخندق والمشاهد  فقال عمر : ألا تردون عليه ؟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فقال ابن عباس : هؤلاء الآيات نزلت عذرا للماضين وحجة على الباقين عذرا للماضين لأنهم لقوا الله قبل أن حرم عليهم الخمر وحجة على الباقين لأن الله يقول إنما الخمر والميسر والأنصاب والأزلام حتى بلغ الآية الأخرى فإن كان من الذين آمنوا وعملوا الصالحات ثم اتقوا وأحسنوا فإن  الله نهى أن يشرب الخمر </a:t>
            </a:r>
          </a:p>
          <a:p>
            <a:endParaRPr lang="ar-SA" b="1"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ومثال آخر:</a:t>
            </a:r>
          </a:p>
          <a:p>
            <a:pPr rtl="1"/>
            <a:r>
              <a:rPr lang="ar-KW" dirty="0" smtClean="0"/>
              <a:t>اخرج </a:t>
            </a:r>
            <a:r>
              <a:rPr lang="ar-SA" b="1" dirty="0" smtClean="0"/>
              <a:t> البخاري عن ابن عباس قال : كان عمر يدخلني </a:t>
            </a:r>
            <a:r>
              <a:rPr lang="ar-KW" b="1" dirty="0" smtClean="0"/>
              <a:t>مع </a:t>
            </a:r>
            <a:r>
              <a:rPr lang="ar-SA" b="1" dirty="0" smtClean="0"/>
              <a:t>أشياخ بدر فقال له عبد الرحمن بن عوف : لم تدخل هذا الفتى معنا ولنا أبناء مثله فقال : إنه ممن قد علمتم فدعاهم ذات يوم ودعاني معهم وما رأيته دعاني يومئذ إلا ليريهم مني فقال : ما تقولون في قوله : إذا جاء نصر الله والفتح حتى ختم </a:t>
            </a:r>
            <a:r>
              <a:rPr lang="ar-KW" b="1" dirty="0" smtClean="0"/>
              <a:t> </a:t>
            </a:r>
            <a:r>
              <a:rPr lang="ar-SA" b="1" dirty="0" smtClean="0"/>
              <a:t> السورة</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فقال بعضهم : أمرنا الله أن نحمده ونستغفره إذا جاء نصر الله وفتح علينا وقال بعضهم : لا ندري وبعضهم لم يقل شيئا فقال لي يا ابن عباس : أكذاك تقول ؟ قلت : لا </a:t>
            </a:r>
          </a:p>
          <a:p>
            <a:pPr rtl="1"/>
            <a:r>
              <a:rPr lang="ar-SA" b="1" dirty="0" smtClean="0"/>
              <a:t> قال : فما تقول ؟ قلت : هو أجل رسول الله أعلمه الله إذا جاء نصر الله والفتح ورأيت الناس يدخلون والفتح فتح مكة فذلك علامة أجلك فسبح بحمد ربك واستغفره إنه كان توابا فقال عمر : ما أعلم منها إلا ما تعلم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المصدر الرابع: الروايات عن أهل الكتاب</a:t>
            </a:r>
            <a:endParaRPr lang="en-US" dirty="0"/>
          </a:p>
        </p:txBody>
      </p:sp>
      <p:sp>
        <p:nvSpPr>
          <p:cNvPr id="3" name="عنصر نائب للمحتوى 2"/>
          <p:cNvSpPr>
            <a:spLocks noGrp="1"/>
          </p:cNvSpPr>
          <p:nvPr>
            <p:ph idx="1"/>
          </p:nvPr>
        </p:nvSpPr>
        <p:spPr/>
        <p:txBody>
          <a:bodyPr/>
          <a:lstStyle/>
          <a:p>
            <a:r>
              <a:rPr lang="ar-KW" dirty="0" smtClean="0"/>
              <a:t>أجاز لنا الرسول صلى الله عليه وسلم أن نحدث عن بني إسرائيل فقال: حدثوا عن بني إسرائيل ولا حرج..</a:t>
            </a:r>
          </a:p>
          <a:p>
            <a:r>
              <a:rPr lang="ar-KW" dirty="0" err="1" smtClean="0"/>
              <a:t>وثمت</a:t>
            </a:r>
            <a:r>
              <a:rPr lang="ar-KW" dirty="0" smtClean="0"/>
              <a:t> </a:t>
            </a:r>
            <a:r>
              <a:rPr lang="ar-KW" dirty="0" err="1" smtClean="0"/>
              <a:t>اشياء</a:t>
            </a:r>
            <a:r>
              <a:rPr lang="ar-KW" dirty="0" smtClean="0"/>
              <a:t> يتفق فيها القرآن الكريم مع التوراة </a:t>
            </a:r>
            <a:r>
              <a:rPr lang="ar-KW" dirty="0" err="1" smtClean="0"/>
              <a:t>الحقيقية</a:t>
            </a:r>
            <a:r>
              <a:rPr lang="ar-KW" dirty="0" smtClean="0"/>
              <a:t> لا </a:t>
            </a:r>
            <a:r>
              <a:rPr lang="ar-KW" dirty="0" err="1" smtClean="0"/>
              <a:t>سيما</a:t>
            </a:r>
            <a:r>
              <a:rPr lang="ar-KW" dirty="0" smtClean="0"/>
              <a:t> مثل قصص الأنبياء  وما يتعلق بالأمم الغابرة ونحو ذلك</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ولكن لهذا المصدر ضوابط سنتطرق إليها فيما بعد.</a:t>
            </a:r>
          </a:p>
          <a:p>
            <a:r>
              <a:rPr lang="ar-KW" dirty="0" smtClean="0"/>
              <a:t>وقد سموا هذه الروايات : الاسرائيليات</a:t>
            </a:r>
          </a:p>
          <a:p>
            <a:r>
              <a:rPr lang="ar-KW" dirty="0" smtClean="0"/>
              <a:t>وسيأتي الكلام عن </a:t>
            </a:r>
            <a:r>
              <a:rPr lang="ar-KW" dirty="0" err="1" smtClean="0"/>
              <a:t>الاسرائيليات</a:t>
            </a:r>
            <a:r>
              <a:rPr lang="ar-KW" dirty="0" smtClean="0"/>
              <a:t> في محاضرة خاصة بإذن الله..</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1505</TotalTime>
  <Words>966</Words>
  <Application>Microsoft Office PowerPoint</Application>
  <PresentationFormat>A4 Paper (210x297 mm)‎</PresentationFormat>
  <Paragraphs>67</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عنوان المحاضرة</vt:lpstr>
      <vt:lpstr>عناصر المحاضرة</vt:lpstr>
      <vt:lpstr>اوجه بيان السنة للقرآن:</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المصدر الثالث: الاجتهاد وقوة الاستنباط</vt:lpstr>
      <vt:lpstr>الشريحة 15</vt:lpstr>
      <vt:lpstr>الشريحة 16</vt:lpstr>
      <vt:lpstr>الشريحة 17</vt:lpstr>
      <vt:lpstr>الشريحة 18</vt:lpstr>
      <vt:lpstr>الشريحة 19</vt:lpstr>
      <vt:lpstr>المصدر الرابع: الروايات عن أهل الكتاب</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102</cp:revision>
  <dcterms:created xsi:type="dcterms:W3CDTF">2009-10-14T19:14:34Z</dcterms:created>
  <dcterms:modified xsi:type="dcterms:W3CDTF">2012-02-28T07:45:53Z</dcterms:modified>
</cp:coreProperties>
</file>