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7" r:id="rId4"/>
    <p:sldId id="269" r:id="rId5"/>
    <p:sldId id="270" r:id="rId6"/>
    <p:sldId id="271" r:id="rId7"/>
    <p:sldId id="272" r:id="rId8"/>
    <p:sldId id="273" r:id="rId9"/>
    <p:sldId id="274" r:id="rId10"/>
    <p:sldId id="275" r:id="rId11"/>
    <p:sldId id="276" r:id="rId12"/>
    <p:sldId id="277" r:id="rId13"/>
    <p:sldId id="278" r:id="rId14"/>
    <p:sldId id="279" r:id="rId15"/>
    <p:sldId id="280" r:id="rId16"/>
    <p:sldId id="283" r:id="rId17"/>
    <p:sldId id="282" r:id="rId18"/>
    <p:sldId id="284" r:id="rId19"/>
    <p:sldId id="285"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80" d="100"/>
          <a:sy n="80" d="100"/>
        </p:scale>
        <p:origin x="-894" y="-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3/16/2011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F </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a:t>
            </a:r>
            <a:r>
              <a:rPr lang="ar-SA" sz="2400" b="1" dirty="0" err="1" smtClean="0">
                <a:solidFill>
                  <a:schemeClr val="tx2">
                    <a:lumMod val="75000"/>
                  </a:schemeClr>
                </a:solidFill>
                <a:latin typeface="Calibri" pitchFamily="34" charset="0"/>
              </a:rPr>
              <a:t>التعل</a:t>
            </a:r>
            <a:r>
              <a:rPr lang="ar-KW" sz="2400" b="1" dirty="0" smtClean="0">
                <a:solidFill>
                  <a:schemeClr val="tx2">
                    <a:lumMod val="75000"/>
                  </a:schemeClr>
                </a:solidFill>
                <a:latin typeface="Calibri" pitchFamily="34" charset="0"/>
              </a:rPr>
              <a:t>ي</a:t>
            </a:r>
            <a:r>
              <a:rPr lang="ar-SA" sz="2400" b="1" dirty="0" smtClean="0">
                <a:solidFill>
                  <a:schemeClr val="tx2">
                    <a:lumMod val="75000"/>
                  </a:schemeClr>
                </a:solidFill>
                <a:latin typeface="Calibri" pitchFamily="34" charset="0"/>
              </a:rPr>
              <a:t>م </a:t>
            </a:r>
            <a:r>
              <a:rPr lang="ar-SA" sz="2400" b="1" dirty="0" err="1" smtClean="0">
                <a:solidFill>
                  <a:schemeClr val="tx2">
                    <a:lumMod val="75000"/>
                  </a:schemeClr>
                </a:solidFill>
                <a:latin typeface="Calibri" pitchFamily="34" charset="0"/>
              </a:rPr>
              <a:t>الإكتروني</a:t>
            </a:r>
            <a:r>
              <a:rPr lang="ar-SA" sz="2400" b="1" dirty="0" smtClean="0">
                <a:solidFill>
                  <a:schemeClr val="tx2">
                    <a:lumMod val="75000"/>
                  </a:schemeClr>
                </a:solidFill>
                <a:latin typeface="Calibri" pitchFamily="34" charset="0"/>
              </a:rPr>
              <a:t> والتعلم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KW" sz="2800" b="1" dirty="0" smtClean="0">
                <a:solidFill>
                  <a:srgbClr val="7F7F7F"/>
                </a:solidFill>
                <a:latin typeface="Calibri" pitchFamily="34" charset="0"/>
                <a:cs typeface="Times New Roman" pitchFamily="18" charset="0"/>
              </a:rPr>
              <a:t>مناهج المفسرين</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أحمد بن فارس </a:t>
            </a:r>
            <a:r>
              <a:rPr lang="ar-KW" sz="2600" b="1" dirty="0" err="1" smtClean="0">
                <a:solidFill>
                  <a:schemeClr val="bg2">
                    <a:lumMod val="25000"/>
                  </a:schemeClr>
                </a:solidFill>
                <a:latin typeface="Calibri" pitchFamily="34" charset="0"/>
                <a:cs typeface="Times New Roman" pitchFamily="18" charset="0"/>
              </a:rPr>
              <a:t>السلوم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solidFill>
                  <a:schemeClr val="tx1"/>
                </a:solidFill>
                <a:cs typeface="Arial" pitchFamily="34" charset="0"/>
              </a:rPr>
              <a:t> </a:t>
            </a:r>
            <a:r>
              <a:rPr lang="ar-KW" b="1" dirty="0" smtClean="0">
                <a:solidFill>
                  <a:schemeClr val="tx1"/>
                </a:solidFill>
                <a:cs typeface="Arial" pitchFamily="34" charset="0"/>
              </a:rPr>
              <a:t>التفسير بالرأي</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en-US" b="1" dirty="0" smtClean="0">
                <a:cs typeface="Arial" pitchFamily="34" charset="0"/>
              </a:rPr>
              <a:t> </a:t>
            </a:r>
            <a:r>
              <a:rPr lang="ar-KW" b="1" dirty="0" smtClean="0">
                <a:cs typeface="Arial" pitchFamily="34" charset="0"/>
              </a:rPr>
              <a:t>معنى التفسير بالرأي</a:t>
            </a:r>
          </a:p>
          <a:p>
            <a:pPr rtl="1" eaLnBrk="1" hangingPunct="1">
              <a:buFont typeface="Arial" pitchFamily="34" charset="0"/>
              <a:buChar char="•"/>
            </a:pPr>
            <a:r>
              <a:rPr lang="ar-KW" b="1" dirty="0" smtClean="0">
                <a:cs typeface="Arial" pitchFamily="34" charset="0"/>
              </a:rPr>
              <a:t>موقف  العلماء منه</a:t>
            </a:r>
          </a:p>
          <a:p>
            <a:pPr rtl="1" eaLnBrk="1" hangingPunct="1">
              <a:buFont typeface="Arial" pitchFamily="34" charset="0"/>
              <a:buChar char="•"/>
            </a:pPr>
            <a:r>
              <a:rPr lang="ar-KW" b="1" dirty="0" smtClean="0">
                <a:cs typeface="Arial" pitchFamily="34" charset="0"/>
              </a:rPr>
              <a:t>العلوم التي يحتاج إليها المفسر</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r>
              <a:rPr lang="ar-KW" dirty="0" smtClean="0"/>
              <a:t>معنى التفسير بالرأي</a:t>
            </a:r>
            <a:endParaRPr lang="en-US" dirty="0"/>
          </a:p>
        </p:txBody>
      </p:sp>
      <p:sp>
        <p:nvSpPr>
          <p:cNvPr id="3" name="عنصر نائب للمحتوى 2"/>
          <p:cNvSpPr>
            <a:spLocks noGrp="1"/>
          </p:cNvSpPr>
          <p:nvPr>
            <p:ph idx="1"/>
          </p:nvPr>
        </p:nvSpPr>
        <p:spPr/>
        <p:txBody>
          <a:bodyPr/>
          <a:lstStyle/>
          <a:p>
            <a:r>
              <a:rPr lang="ar-KW" dirty="0" smtClean="0"/>
              <a:t>يطلق الرأي على الاعتقاد والاجتهاد  والقياس </a:t>
            </a:r>
          </a:p>
          <a:p>
            <a:r>
              <a:rPr lang="ar-KW" dirty="0" smtClean="0"/>
              <a:t>والمراد بالتفسير بالرأي:</a:t>
            </a:r>
          </a:p>
          <a:p>
            <a:r>
              <a:rPr lang="ar-KW" dirty="0" smtClean="0"/>
              <a:t>تفسير القرآن بالاجتهاد بعد معرفة المفسر لكلام العرب ومناحيهم في القول واستعانته بعلوم مهمة تتعلق بالكتاب العزيز</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موقف العلماء منه:</a:t>
            </a:r>
            <a:endParaRPr lang="en-US" dirty="0"/>
          </a:p>
        </p:txBody>
      </p:sp>
      <p:sp>
        <p:nvSpPr>
          <p:cNvPr id="3" name="عنصر نائب للمحتوى 2"/>
          <p:cNvSpPr>
            <a:spLocks noGrp="1"/>
          </p:cNvSpPr>
          <p:nvPr>
            <p:ph idx="1"/>
          </p:nvPr>
        </p:nvSpPr>
        <p:spPr/>
        <p:txBody>
          <a:bodyPr/>
          <a:lstStyle/>
          <a:p>
            <a:r>
              <a:rPr lang="ar-KW" dirty="0" smtClean="0"/>
              <a:t>اختلف العلماء في حكم التفسير بالرأي على قولين:</a:t>
            </a:r>
          </a:p>
          <a:p>
            <a:r>
              <a:rPr lang="ar-KW" dirty="0" smtClean="0"/>
              <a:t>القول الأول:</a:t>
            </a:r>
          </a:p>
          <a:p>
            <a:r>
              <a:rPr lang="ar-KW" dirty="0" smtClean="0"/>
              <a:t>قوم تشددوا في التفسير </a:t>
            </a:r>
            <a:r>
              <a:rPr lang="ar-KW" dirty="0" err="1" smtClean="0"/>
              <a:t>بالراي</a:t>
            </a:r>
            <a:r>
              <a:rPr lang="ar-KW" dirty="0" smtClean="0"/>
              <a:t> وقالوا لا يجوز تفسير القرآن بشيء من </a:t>
            </a:r>
            <a:r>
              <a:rPr lang="ar-KW" dirty="0" err="1" smtClean="0"/>
              <a:t>الراي</a:t>
            </a:r>
            <a:r>
              <a:rPr lang="ar-KW" dirty="0" smtClean="0"/>
              <a:t> .</a:t>
            </a:r>
          </a:p>
          <a:p>
            <a:r>
              <a:rPr lang="ar-KW" dirty="0" smtClean="0"/>
              <a:t>القول الثاني:</a:t>
            </a:r>
          </a:p>
          <a:p>
            <a:r>
              <a:rPr lang="ar-KW" dirty="0" smtClean="0"/>
              <a:t>قوم ترخصوا فأجازوا لكل ذي أدب ولغة أن يفسر القرآن باجتهاده.</a:t>
            </a:r>
          </a:p>
          <a:p>
            <a:r>
              <a:rPr lang="ar-KW" dirty="0" smtClean="0"/>
              <a:t>وهذان القولان في طرفي نقيض.</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أدلة القول الأول:</a:t>
            </a:r>
            <a:endParaRPr lang="en-US" dirty="0"/>
          </a:p>
        </p:txBody>
      </p:sp>
      <p:sp>
        <p:nvSpPr>
          <p:cNvPr id="3" name="عنصر نائب للمحتوى 2"/>
          <p:cNvSpPr>
            <a:spLocks noGrp="1"/>
          </p:cNvSpPr>
          <p:nvPr>
            <p:ph idx="1"/>
          </p:nvPr>
        </p:nvSpPr>
        <p:spPr/>
        <p:txBody>
          <a:bodyPr/>
          <a:lstStyle/>
          <a:p>
            <a:r>
              <a:rPr lang="ar-KW" dirty="0" smtClean="0"/>
              <a:t>1-أن التفسير بالرأي قول على الله بغير علم، وهذا منهي عنه لقوله تعالى(وأن تقولوا على الله مالا تعلمون).</a:t>
            </a:r>
          </a:p>
          <a:p>
            <a:r>
              <a:rPr lang="ar-KW" dirty="0" smtClean="0"/>
              <a:t>2-استدلوا بما ورد في السنة من النهي عن التفسير </a:t>
            </a:r>
            <a:r>
              <a:rPr lang="ar-KW" dirty="0" err="1" smtClean="0"/>
              <a:t>بالراي</a:t>
            </a:r>
            <a:r>
              <a:rPr lang="ar-KW" dirty="0" smtClean="0"/>
              <a:t> من ذلك:</a:t>
            </a:r>
          </a:p>
          <a:p>
            <a:r>
              <a:rPr lang="ar-KW" dirty="0" smtClean="0"/>
              <a:t>حديث ابن عباس مرفوعا: اتقوا الحديث عني إلا ما علمتم فمن كذب علي متعمدا فليتبوأ مقعده من النار ومن قال في القرآن </a:t>
            </a:r>
            <a:r>
              <a:rPr lang="ar-KW" dirty="0" err="1" smtClean="0"/>
              <a:t>برايه</a:t>
            </a:r>
            <a:r>
              <a:rPr lang="ar-KW" dirty="0" smtClean="0"/>
              <a:t> </a:t>
            </a:r>
            <a:r>
              <a:rPr lang="ar-KW" dirty="0" err="1" smtClean="0"/>
              <a:t>فليتبوا</a:t>
            </a:r>
            <a:r>
              <a:rPr lang="ar-KW" dirty="0" smtClean="0"/>
              <a:t> مقعده من النار. رواه الترمذي</a:t>
            </a:r>
          </a:p>
          <a:p>
            <a:r>
              <a:rPr lang="ar-KW" dirty="0" smtClean="0"/>
              <a:t>وحديث جندب مرفوعا: من قال في القرآن </a:t>
            </a:r>
            <a:r>
              <a:rPr lang="ar-KW" dirty="0" err="1" smtClean="0"/>
              <a:t>برايه</a:t>
            </a:r>
            <a:r>
              <a:rPr lang="ar-KW" dirty="0" smtClean="0"/>
              <a:t> فأصاب فقد أخطأ</a:t>
            </a:r>
          </a:p>
          <a:p>
            <a:r>
              <a:rPr lang="ar-KW" dirty="0" smtClean="0"/>
              <a:t>       رواه الترمذي وأبو داود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endParaRPr lang="en-US" dirty="0"/>
          </a:p>
        </p:txBody>
      </p:sp>
      <p:sp>
        <p:nvSpPr>
          <p:cNvPr id="3" name="عنصر نائب للمحتوى 2"/>
          <p:cNvSpPr>
            <a:spLocks noGrp="1"/>
          </p:cNvSpPr>
          <p:nvPr>
            <p:ph idx="1"/>
          </p:nvPr>
        </p:nvSpPr>
        <p:spPr/>
        <p:txBody>
          <a:bodyPr/>
          <a:lstStyle/>
          <a:p>
            <a:r>
              <a:rPr lang="ar-KW" dirty="0" smtClean="0"/>
              <a:t>3-</a:t>
            </a:r>
            <a:r>
              <a:rPr lang="ar-KW" dirty="0" err="1" smtClean="0"/>
              <a:t>ماورد</a:t>
            </a:r>
            <a:r>
              <a:rPr lang="ar-KW" dirty="0" smtClean="0"/>
              <a:t> عن السلف من الصحابة والتابعين من الآثار التي تدل على أنهم كانوا يعظمون تفسير القرآن ويحرجون على القول فيه بالرأي</a:t>
            </a:r>
          </a:p>
          <a:p>
            <a:r>
              <a:rPr lang="ar-KW" dirty="0" smtClean="0"/>
              <a:t>فقد سئل أبو بكر الصديق عن تفسير آية من كتاب الله فقال: أي سماء تظلني </a:t>
            </a:r>
            <a:r>
              <a:rPr lang="ar-KW" dirty="0" err="1" smtClean="0"/>
              <a:t>واي</a:t>
            </a:r>
            <a:r>
              <a:rPr lang="ar-KW" dirty="0" smtClean="0"/>
              <a:t> أرض تقلني إذا قلت في كتاب الله بغير علم</a:t>
            </a:r>
          </a:p>
          <a:p>
            <a:r>
              <a:rPr lang="ar-KW" dirty="0" smtClean="0"/>
              <a:t>وقال الشعبي: ثلاثة لا </a:t>
            </a:r>
            <a:r>
              <a:rPr lang="ar-KW" dirty="0" err="1" smtClean="0"/>
              <a:t>اقول</a:t>
            </a:r>
            <a:r>
              <a:rPr lang="ar-KW" dirty="0" smtClean="0"/>
              <a:t> فيهن القرآن والروح </a:t>
            </a:r>
            <a:r>
              <a:rPr lang="ar-KW" dirty="0" err="1" smtClean="0"/>
              <a:t>والراي</a:t>
            </a:r>
            <a:endParaRPr lang="ar-KW" dirty="0" smtClean="0"/>
          </a:p>
          <a:p>
            <a:r>
              <a:rPr lang="ar-KW" dirty="0" smtClean="0"/>
              <a:t>ونحو هذه </a:t>
            </a:r>
            <a:r>
              <a:rPr lang="ar-KW" dirty="0" err="1" smtClean="0"/>
              <a:t>الاثار</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err="1" smtClean="0"/>
              <a:t>ادلة</a:t>
            </a:r>
            <a:r>
              <a:rPr lang="ar-KW" dirty="0" smtClean="0"/>
              <a:t> المجيزين:</a:t>
            </a:r>
            <a:endParaRPr lang="en-US" dirty="0"/>
          </a:p>
        </p:txBody>
      </p:sp>
      <p:sp>
        <p:nvSpPr>
          <p:cNvPr id="3" name="عنصر نائب للمحتوى 2"/>
          <p:cNvSpPr>
            <a:spLocks noGrp="1"/>
          </p:cNvSpPr>
          <p:nvPr>
            <p:ph idx="1"/>
          </p:nvPr>
        </p:nvSpPr>
        <p:spPr/>
        <p:txBody>
          <a:bodyPr/>
          <a:lstStyle/>
          <a:p>
            <a:r>
              <a:rPr lang="ar-KW" dirty="0" smtClean="0"/>
              <a:t>1-استدلوا بآيات كثيرة يأمر الله فيها بالتفكر والتدبر مثل قوله (افلا يتدبرون القرآن) (كتاب انزلناه إليك مبارك ليدبروا آياته)</a:t>
            </a:r>
          </a:p>
          <a:p>
            <a:r>
              <a:rPr lang="ar-KW" dirty="0" smtClean="0"/>
              <a:t>2-</a:t>
            </a:r>
            <a:r>
              <a:rPr lang="ar-KW" dirty="0" err="1" smtClean="0"/>
              <a:t>ان</a:t>
            </a:r>
            <a:r>
              <a:rPr lang="ar-KW" dirty="0" smtClean="0"/>
              <a:t> التفسير بالرأي من قبيل الاجتهاد</a:t>
            </a:r>
            <a:r>
              <a:rPr lang="en-US" dirty="0" smtClean="0"/>
              <a:t> </a:t>
            </a:r>
            <a:endParaRPr lang="ar-KW" dirty="0" smtClean="0"/>
          </a:p>
          <a:p>
            <a:r>
              <a:rPr lang="ar-KW" dirty="0" smtClean="0"/>
              <a:t>فلو كان التفسير بالرأي ممنوعا لكان الاجتهاد ممنوعا كذلك.</a:t>
            </a:r>
          </a:p>
          <a:p>
            <a:r>
              <a:rPr lang="ar-KW" dirty="0" smtClean="0"/>
              <a:t>3-استدلوا بما بت عن الصحابة من أنهم قرؤوا القرآن واختلفوا في تفسيره على أوجه كثيرة</a:t>
            </a:r>
          </a:p>
          <a:p>
            <a:r>
              <a:rPr lang="ar-KW" dirty="0" smtClean="0"/>
              <a:t>4-</a:t>
            </a:r>
            <a:r>
              <a:rPr lang="ar-KW" dirty="0" err="1" smtClean="0"/>
              <a:t>ان</a:t>
            </a:r>
            <a:r>
              <a:rPr lang="ar-KW" dirty="0" smtClean="0"/>
              <a:t> النبي صلى الله عليه وسلم دعا لابن عباس بقوله ( اللهم فقه</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في الدين وعلمه التأويل)</a:t>
            </a:r>
          </a:p>
          <a:p>
            <a:r>
              <a:rPr lang="ar-KW" dirty="0" smtClean="0"/>
              <a:t>ولو كان التأويل مقصورا على السماع ما كان في دعائه هذا وتخصيصه له </a:t>
            </a:r>
            <a:r>
              <a:rPr lang="ar-KW" dirty="0" err="1" smtClean="0"/>
              <a:t>به</a:t>
            </a:r>
            <a:r>
              <a:rPr lang="ar-KW" dirty="0" smtClean="0"/>
              <a:t> فائدة.</a:t>
            </a:r>
          </a:p>
          <a:p>
            <a:endParaRPr lang="ar-KW" dirty="0" smtClean="0"/>
          </a:p>
          <a:p>
            <a:r>
              <a:rPr lang="ar-KW" dirty="0" smtClean="0"/>
              <a:t>والصحيح : ان كلا الفريقين قد بالغ في ما ذهب إليه ، وأن المذهبين هما الغلو والتقصير، فمن اقتصر على المنقول إليه فقد ترك كثيرا مما يحتاج إليه ومن أجاز لكل أحد الخوض فيه فقد عرضه للتخليط ولم يعتبر حقيقة قوله تعالى (ليدبروا آياته)</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ولذلك نقول:</a:t>
            </a:r>
          </a:p>
          <a:p>
            <a:r>
              <a:rPr lang="ar-KW" dirty="0" smtClean="0"/>
              <a:t>إن التفسير بالرأي مما يجوز ولكن ليس لكل أحد بل لمن اكتملت فيه آلة الاجتهاد واجتمعت فيه علوم التفسير</a:t>
            </a:r>
          </a:p>
          <a:p>
            <a:r>
              <a:rPr lang="ar-KW" dirty="0" smtClean="0"/>
              <a:t>وأما أدلة المانعين منه مطلقا فيجاب عنها </a:t>
            </a:r>
            <a:r>
              <a:rPr lang="ar-KW" dirty="0" err="1" smtClean="0"/>
              <a:t>بمايلي</a:t>
            </a:r>
            <a:r>
              <a:rPr lang="ar-KW" dirty="0" smtClean="0"/>
              <a:t>:</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حديث ابن عباس (من قال في القرآن برايه فليتبوأ مقعده من النار) ففي إسناده عبدالأعلى الثعلبي ضعيف الحديث.</a:t>
            </a:r>
          </a:p>
          <a:p>
            <a:r>
              <a:rPr lang="ar-KW" dirty="0" smtClean="0"/>
              <a:t>وأما حديث جندب(من قال في القرآن برأيه فأصاب فقد أخطأ) ففيه سهيل بن </a:t>
            </a:r>
            <a:r>
              <a:rPr lang="ar-KW" dirty="0" err="1" smtClean="0"/>
              <a:t>ابي</a:t>
            </a:r>
            <a:r>
              <a:rPr lang="ar-KW" dirty="0" smtClean="0"/>
              <a:t> حزم ضعيف الحديث</a:t>
            </a:r>
          </a:p>
          <a:p>
            <a:r>
              <a:rPr lang="ar-KW" dirty="0" smtClean="0"/>
              <a:t>وقد قال الترمذي بعد أن خرجه:</a:t>
            </a:r>
          </a:p>
          <a:p>
            <a:r>
              <a:rPr lang="ar-SA" b="1" dirty="0" smtClean="0"/>
              <a:t>هكذا روي عن بعض أهل العلم من أصحاب النبي صلى الله عليه </a:t>
            </a:r>
            <a:r>
              <a:rPr lang="ar-SA" b="1" dirty="0" err="1" smtClean="0"/>
              <a:t>و</a:t>
            </a:r>
            <a:r>
              <a:rPr lang="ar-SA" b="1" dirty="0" smtClean="0"/>
              <a:t> سلم وغيرهم أنهم شددوا في هذا في أن يفسر القرآن بغير علم</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وأما الذي روي عن مجاهد </a:t>
            </a:r>
            <a:r>
              <a:rPr lang="ar-SA" b="1" dirty="0" err="1" smtClean="0"/>
              <a:t>و</a:t>
            </a:r>
            <a:r>
              <a:rPr lang="ar-SA" b="1" dirty="0" smtClean="0"/>
              <a:t> قتادة وغيرهما من أهل العلم أنهم فسروا القرآن فليس الظن بهم أنهم قالوا في القرآن أو فسروه بغير علم أو من قبل أنفسهم </a:t>
            </a:r>
          </a:p>
          <a:p>
            <a:pPr rtl="1"/>
            <a:r>
              <a:rPr lang="ar-SA" b="1" dirty="0" smtClean="0"/>
              <a:t>وقد روي عنهم ما يدل على ما قلنا أنهم لم يقولوا من قبل أنفسهم بغير علم وقد تكلم بعض أهل الحديث في سهيل بن أبي حزم </a:t>
            </a:r>
          </a:p>
          <a:p>
            <a:pPr rtl="1"/>
            <a:r>
              <a:rPr lang="ar-SA" b="1" dirty="0" smtClean="0"/>
              <a:t> حدثنا الحسين بن مهدي البصري أخبرنا عبد الرزاق عن معمر عن قتادة قال : ما في القرآن آية إلا وقد سمعت فيها شيء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 حدثنا ابن أبي عمر حدثنا سفيان بن عيينة عن الأعمش قال : قال مجاهد : لو كنت قرأت قراءة ابن مسعود لم احتج إلى أن أسأل ابن عباس عن كثير من القرآن مما سألت </a:t>
            </a:r>
            <a:endParaRPr lang="ar-KW" b="1" dirty="0" smtClean="0"/>
          </a:p>
          <a:p>
            <a:endParaRPr lang="ar-KW" b="1" dirty="0" smtClean="0"/>
          </a:p>
          <a:p>
            <a:r>
              <a:rPr lang="ar-KW" b="1" dirty="0" smtClean="0"/>
              <a:t>وأما الآثار عن الصحابة والتابعين في النهي عن تفسير القرآن بالرأي فمحمولة على الرأي المجرد من العلم وعن الهوى </a:t>
            </a:r>
          </a:p>
          <a:p>
            <a:r>
              <a:rPr lang="ar-KW" b="1" dirty="0" smtClean="0"/>
              <a:t>ولذلك روي عنهم أنهم قالوا في القرآن </a:t>
            </a:r>
            <a:r>
              <a:rPr lang="ar-KW" b="1" dirty="0" err="1" smtClean="0"/>
              <a:t>برايهم</a:t>
            </a:r>
            <a:r>
              <a:rPr lang="ar-KW" b="1" dirty="0" smtClean="0"/>
              <a:t> واجتهادهم وهم أهل لهذا الاجتهاد</a:t>
            </a:r>
            <a:endParaRPr lang="ar-SA" b="1"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مثل قول أبي بكر الصديق رضي الله عنه: وقد سئل عن الكلالة فقال: </a:t>
            </a:r>
            <a:r>
              <a:rPr lang="ar-KW" dirty="0" err="1" smtClean="0"/>
              <a:t>اقول</a:t>
            </a:r>
            <a:r>
              <a:rPr lang="ar-KW" dirty="0" smtClean="0"/>
              <a:t> فيها برأيي فإن كان صوابا فمن الله وإن كان غير ذلك فمني ومن الشيطان..</a:t>
            </a:r>
          </a:p>
          <a:p>
            <a:endParaRPr lang="ar-KW" dirty="0" smtClean="0"/>
          </a:p>
          <a:p>
            <a:r>
              <a:rPr lang="ar-KW" dirty="0" smtClean="0"/>
              <a:t>ولكن الذي نبيح له تفسير القرآن برأيه هو الذي جمع العلوم التي يحتاجها المفسر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العلوم التي يحتاجها المفسر</a:t>
            </a:r>
            <a:endParaRPr lang="en-US" dirty="0"/>
          </a:p>
        </p:txBody>
      </p:sp>
      <p:sp>
        <p:nvSpPr>
          <p:cNvPr id="3" name="عنصر نائب للمحتوى 2"/>
          <p:cNvSpPr>
            <a:spLocks noGrp="1"/>
          </p:cNvSpPr>
          <p:nvPr>
            <p:ph idx="1"/>
          </p:nvPr>
        </p:nvSpPr>
        <p:spPr/>
        <p:txBody>
          <a:bodyPr/>
          <a:lstStyle/>
          <a:p>
            <a:r>
              <a:rPr lang="ar-KW" dirty="0" smtClean="0"/>
              <a:t>هي علوم كثيرة على ثلاثة </a:t>
            </a:r>
            <a:r>
              <a:rPr lang="ar-KW" dirty="0" err="1" smtClean="0"/>
              <a:t>انواع</a:t>
            </a:r>
            <a:r>
              <a:rPr lang="ar-KW" dirty="0" smtClean="0"/>
              <a:t>:</a:t>
            </a:r>
          </a:p>
          <a:p>
            <a:r>
              <a:rPr lang="ar-KW" dirty="0" smtClean="0"/>
              <a:t>الأول ما يخص لغة العرب، وهي معرفة اللسان والنحو والصرف والاشتقاق والبلاغة بأنواعها</a:t>
            </a:r>
          </a:p>
          <a:p>
            <a:r>
              <a:rPr lang="ar-KW" dirty="0" smtClean="0"/>
              <a:t>الثاني: ما يختص بعلوم الرواية كعلم الحديث والقراءات وسيرة المصطفى صلى الله عليه وسلم وعلوم القرآن القرآن كالناسخ والمنسوخ والمكي والمدني والمحكم والمتشابه ...الخ.</a:t>
            </a:r>
          </a:p>
          <a:p>
            <a:r>
              <a:rPr lang="ar-KW" dirty="0" smtClean="0"/>
              <a:t>الثالث: ما يختص بالفقه وأصوله</a:t>
            </a:r>
          </a:p>
          <a:p>
            <a:r>
              <a:rPr lang="ar-KW" dirty="0" smtClean="0"/>
              <a:t>ولذلك نستنتج من هذه العلوم </a:t>
            </a:r>
            <a:r>
              <a:rPr lang="ar-KW" dirty="0" err="1" smtClean="0"/>
              <a:t>ان</a:t>
            </a:r>
            <a:r>
              <a:rPr lang="ar-KW" dirty="0" smtClean="0"/>
              <a:t> الذي يخوض علم التفسير لا بد أن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يكون قد أحاط بعلوم الشريعة وأخذ من كل علم بحظ وافر</a:t>
            </a:r>
          </a:p>
          <a:p>
            <a:r>
              <a:rPr lang="ar-KW" dirty="0" smtClean="0"/>
              <a:t>وهكذا كان حال علماء التفسير الكبار الذين كتب لهم القبول في هذا العم</a:t>
            </a:r>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منشأ الخطأ في التفسير بالرأي</a:t>
            </a:r>
            <a:endParaRPr lang="en-US" dirty="0"/>
          </a:p>
        </p:txBody>
      </p:sp>
      <p:sp>
        <p:nvSpPr>
          <p:cNvPr id="3" name="عنصر نائب للمحتوى 2"/>
          <p:cNvSpPr>
            <a:spLocks noGrp="1"/>
          </p:cNvSpPr>
          <p:nvPr>
            <p:ph idx="1"/>
          </p:nvPr>
        </p:nvSpPr>
        <p:spPr/>
        <p:txBody>
          <a:bodyPr/>
          <a:lstStyle/>
          <a:p>
            <a:r>
              <a:rPr lang="ar-KW" dirty="0" smtClean="0"/>
              <a:t>يرجع الخطأ في التفسير </a:t>
            </a:r>
            <a:r>
              <a:rPr lang="ar-KW" dirty="0" err="1" smtClean="0"/>
              <a:t>بالراي</a:t>
            </a:r>
            <a:r>
              <a:rPr lang="ar-KW" dirty="0" smtClean="0"/>
              <a:t> إلى جهتين غالبا:</a:t>
            </a:r>
          </a:p>
          <a:p>
            <a:r>
              <a:rPr lang="ar-KW" dirty="0" smtClean="0"/>
              <a:t>الأولى:أن يعتقد المفسر معنى من المعاني ثم يريد حمل </a:t>
            </a:r>
            <a:r>
              <a:rPr lang="ar-KW" dirty="0" err="1" smtClean="0"/>
              <a:t>الفاظ</a:t>
            </a:r>
            <a:r>
              <a:rPr lang="ar-KW" dirty="0" smtClean="0"/>
              <a:t> القرآن على هذا المعنى.</a:t>
            </a:r>
          </a:p>
          <a:p>
            <a:r>
              <a:rPr lang="ar-KW" dirty="0" smtClean="0"/>
              <a:t> مثل تفاسير بعض الصوفية (اقتلوا انفسكم) أي بمخالفة هواها، (واخرجوا من دياركم ) أي أخرجوا حب الدنيا من قلوبكم.</a:t>
            </a:r>
          </a:p>
          <a:p>
            <a:endParaRPr lang="ar-KW"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الثاني: مراعاة مجرد اللفظ من غير نظر إلى ما يصلح للمتكلم </a:t>
            </a:r>
            <a:r>
              <a:rPr lang="ar-KW" dirty="0" err="1" smtClean="0"/>
              <a:t>به</a:t>
            </a:r>
            <a:r>
              <a:rPr lang="ar-KW" dirty="0" smtClean="0"/>
              <a:t> أو المخاطب.</a:t>
            </a:r>
          </a:p>
          <a:p>
            <a:r>
              <a:rPr lang="ar-KW" dirty="0" smtClean="0"/>
              <a:t>كم يفسر قوله تعالى (وآتينا ثمود الناقة مبصرة )فيقول مبصرة من الابصار بالعين على أنها حال من العين ، وهذا خلاف المراد إذ المراد : آية واضحة</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err="1" smtClean="0"/>
              <a:t>انواع</a:t>
            </a:r>
            <a:r>
              <a:rPr lang="ar-KW" dirty="0" smtClean="0"/>
              <a:t> التفسير بالرأي:</a:t>
            </a:r>
            <a:endParaRPr lang="en-US" dirty="0"/>
          </a:p>
        </p:txBody>
      </p:sp>
      <p:sp>
        <p:nvSpPr>
          <p:cNvPr id="3" name="عنصر نائب للمحتوى 2"/>
          <p:cNvSpPr>
            <a:spLocks noGrp="1"/>
          </p:cNvSpPr>
          <p:nvPr>
            <p:ph idx="1"/>
          </p:nvPr>
        </p:nvSpPr>
        <p:spPr/>
        <p:txBody>
          <a:bodyPr/>
          <a:lstStyle/>
          <a:p>
            <a:r>
              <a:rPr lang="ar-KW" dirty="0" smtClean="0"/>
              <a:t>الأول: التفسير </a:t>
            </a:r>
            <a:r>
              <a:rPr lang="ar-KW" dirty="0" err="1" smtClean="0"/>
              <a:t>بالراي</a:t>
            </a:r>
            <a:r>
              <a:rPr lang="ar-KW" dirty="0" smtClean="0"/>
              <a:t> المحمود الذي يعتمد على الكتاب والسنة وآثار الصحابة والتابعين وعلوم الشريعة التي يحتاجها المفسر</a:t>
            </a:r>
          </a:p>
          <a:p>
            <a:r>
              <a:rPr lang="ar-KW" dirty="0" smtClean="0"/>
              <a:t>الثاني: التفسير </a:t>
            </a:r>
            <a:r>
              <a:rPr lang="ar-KW" dirty="0" err="1" smtClean="0"/>
              <a:t>بالراي</a:t>
            </a:r>
            <a:r>
              <a:rPr lang="ar-KW" dirty="0" smtClean="0"/>
              <a:t> المذموم</a:t>
            </a:r>
          </a:p>
          <a:p>
            <a:r>
              <a:rPr lang="ar-KW" dirty="0" smtClean="0"/>
              <a:t>وهو تفسير أهل البدع والضلالات كتفسير الباطنية بفرقها والمعتزلة والصوفية</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2272</TotalTime>
  <Words>936</Words>
  <Application>Microsoft Office PowerPoint</Application>
  <PresentationFormat>A4 Paper (210x297 mm)‎</PresentationFormat>
  <Paragraphs>84</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F </vt:lpstr>
      <vt:lpstr>عنوان المحاضرة</vt:lpstr>
      <vt:lpstr>عناصر المحاضرة</vt:lpstr>
      <vt:lpstr> معنى التفسير بالرأي</vt:lpstr>
      <vt:lpstr>موقف العلماء منه:</vt:lpstr>
      <vt:lpstr>أدلة القول الأول:</vt:lpstr>
      <vt:lpstr>الشريحة 7</vt:lpstr>
      <vt:lpstr>ادلة المجيزين:</vt:lpstr>
      <vt:lpstr>الشريحة 9</vt:lpstr>
      <vt:lpstr>الشريحة 10</vt:lpstr>
      <vt:lpstr>الشريحة 11</vt:lpstr>
      <vt:lpstr>الشريحة 12</vt:lpstr>
      <vt:lpstr>الشريحة 13</vt:lpstr>
      <vt:lpstr>الشريحة 14</vt:lpstr>
      <vt:lpstr>العلوم التي يحتاجها المفسر</vt:lpstr>
      <vt:lpstr>الشريحة 16</vt:lpstr>
      <vt:lpstr>منشأ الخطأ في التفسير بالرأي</vt:lpstr>
      <vt:lpstr>الشريحة 18</vt:lpstr>
      <vt:lpstr>انواع التفسير بالرأي:</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142</cp:revision>
  <dcterms:created xsi:type="dcterms:W3CDTF">2009-10-14T19:14:34Z</dcterms:created>
  <dcterms:modified xsi:type="dcterms:W3CDTF">2011-03-16T10:18:19Z</dcterms:modified>
</cp:coreProperties>
</file>