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3" r:id="rId18"/>
    <p:sldId id="282"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3/31/2011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a:t>
            </a:r>
            <a:r>
              <a:rPr lang="ar-SA" sz="2400" b="1" dirty="0" err="1" smtClean="0">
                <a:solidFill>
                  <a:schemeClr val="tx2">
                    <a:lumMod val="75000"/>
                  </a:schemeClr>
                </a:solidFill>
                <a:latin typeface="Calibri" pitchFamily="34" charset="0"/>
              </a:rPr>
              <a:t>التعل</a:t>
            </a:r>
            <a:r>
              <a:rPr lang="ar-KW" sz="2400" b="1" dirty="0" smtClean="0">
                <a:solidFill>
                  <a:schemeClr val="tx2">
                    <a:lumMod val="75000"/>
                  </a:schemeClr>
                </a:solidFill>
                <a:latin typeface="Calibri" pitchFamily="34" charset="0"/>
              </a:rPr>
              <a:t>ي</a:t>
            </a:r>
            <a:r>
              <a:rPr lang="ar-SA" sz="2400" b="1" dirty="0" smtClean="0">
                <a:solidFill>
                  <a:schemeClr val="tx2">
                    <a:lumMod val="75000"/>
                  </a:schemeClr>
                </a:solidFill>
                <a:latin typeface="Calibri" pitchFamily="34" charset="0"/>
              </a:rPr>
              <a:t>م </a:t>
            </a:r>
            <a:r>
              <a:rPr lang="ar-SA" sz="2400" b="1" dirty="0" err="1" smtClean="0">
                <a:solidFill>
                  <a:schemeClr val="tx2">
                    <a:lumMod val="75000"/>
                  </a:schemeClr>
                </a:solidFill>
                <a:latin typeface="Calibri" pitchFamily="34" charset="0"/>
              </a:rPr>
              <a:t>الإكتروني</a:t>
            </a:r>
            <a:r>
              <a:rPr lang="ar-SA" sz="2400" b="1" dirty="0" smtClean="0">
                <a:solidFill>
                  <a:schemeClr val="tx2">
                    <a:lumMod val="75000"/>
                  </a:schemeClr>
                </a:solidFill>
                <a:latin typeface="Calibri" pitchFamily="34" charset="0"/>
              </a:rPr>
              <a:t> والتعلم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solidFill>
                  <a:schemeClr val="tx1"/>
                </a:solidFill>
                <a:cs typeface="Arial" pitchFamily="34" charset="0"/>
              </a:rPr>
              <a:t> </a:t>
            </a:r>
            <a:r>
              <a:rPr lang="ar-KW" b="1" dirty="0" smtClean="0">
                <a:solidFill>
                  <a:schemeClr val="tx1"/>
                </a:solidFill>
                <a:cs typeface="Arial" pitchFamily="34" charset="0"/>
              </a:rPr>
              <a:t>تلخيص أنواع التفسير والكتب المؤلفة فيه</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en-US" b="1" dirty="0" smtClean="0">
                <a:cs typeface="Arial" pitchFamily="34" charset="0"/>
              </a:rPr>
              <a:t> </a:t>
            </a:r>
            <a:r>
              <a:rPr lang="ar-KW" b="1" dirty="0" err="1" smtClean="0">
                <a:cs typeface="Arial" pitchFamily="34" charset="0"/>
              </a:rPr>
              <a:t>انواع</a:t>
            </a:r>
            <a:r>
              <a:rPr lang="ar-KW" b="1" dirty="0" smtClean="0">
                <a:cs typeface="Arial" pitchFamily="34" charset="0"/>
              </a:rPr>
              <a:t> التفسير</a:t>
            </a:r>
          </a:p>
          <a:p>
            <a:pPr rtl="1" eaLnBrk="1" hangingPunct="1">
              <a:buFont typeface="Arial" pitchFamily="34" charset="0"/>
              <a:buChar char="•"/>
            </a:pPr>
            <a:r>
              <a:rPr lang="ar-KW" b="1" dirty="0" err="1" smtClean="0">
                <a:cs typeface="Arial" pitchFamily="34" charset="0"/>
              </a:rPr>
              <a:t>اهم</a:t>
            </a:r>
            <a:r>
              <a:rPr lang="ar-KW" b="1" dirty="0" smtClean="0">
                <a:cs typeface="Arial" pitchFamily="34" charset="0"/>
              </a:rPr>
              <a:t> الكتب المؤلفة فيه</a:t>
            </a:r>
          </a:p>
          <a:p>
            <a:pPr rtl="1" eaLnBrk="1" hangingPunct="1">
              <a:buFont typeface="Arial" pitchFamily="34" charset="0"/>
              <a:buChar char="•"/>
            </a:pPr>
            <a:r>
              <a:rPr lang="ar-KW" b="1" dirty="0" smtClean="0">
                <a:cs typeface="Arial" pitchFamily="34" charset="0"/>
              </a:rPr>
              <a:t>كيفية الاستفادة من هذه الكتب</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KW" dirty="0" smtClean="0"/>
              <a:t>مقدمة:</a:t>
            </a:r>
            <a:endParaRPr lang="en-US" dirty="0"/>
          </a:p>
        </p:txBody>
      </p:sp>
      <p:sp>
        <p:nvSpPr>
          <p:cNvPr id="3" name="عنصر نائب للمحتوى 2"/>
          <p:cNvSpPr>
            <a:spLocks noGrp="1"/>
          </p:cNvSpPr>
          <p:nvPr>
            <p:ph idx="1"/>
          </p:nvPr>
        </p:nvSpPr>
        <p:spPr/>
        <p:txBody>
          <a:bodyPr/>
          <a:lstStyle/>
          <a:p>
            <a:r>
              <a:rPr lang="ar-KW" dirty="0" smtClean="0"/>
              <a:t>قد تعرضنا في المحاضرات السابقة إلى أنواع التفسير ومناهج المؤلفين في التفسير </a:t>
            </a:r>
            <a:r>
              <a:rPr lang="ar-KW" dirty="0" err="1" smtClean="0"/>
              <a:t>وراينا</a:t>
            </a:r>
            <a:r>
              <a:rPr lang="ar-KW" dirty="0" smtClean="0"/>
              <a:t> أن لكل من المفسرين منهجه الخاص </a:t>
            </a:r>
            <a:r>
              <a:rPr lang="ar-KW" dirty="0" err="1" smtClean="0"/>
              <a:t>به</a:t>
            </a:r>
            <a:r>
              <a:rPr lang="ar-KW" dirty="0" smtClean="0"/>
              <a:t> ولكن </a:t>
            </a:r>
            <a:r>
              <a:rPr lang="ar-KW" dirty="0" smtClean="0"/>
              <a:t>لا تخرج مناهج المفسرين عن منهجين:</a:t>
            </a:r>
          </a:p>
          <a:p>
            <a:r>
              <a:rPr lang="ar-KW" dirty="0" smtClean="0"/>
              <a:t>الأول: التفسير بالمأثور</a:t>
            </a:r>
          </a:p>
          <a:p>
            <a:r>
              <a:rPr lang="ar-KW" dirty="0" smtClean="0"/>
              <a:t>الثاني: التفسير بالرأي</a:t>
            </a:r>
          </a:p>
          <a:p>
            <a:r>
              <a:rPr lang="ar-KW" dirty="0" smtClean="0"/>
              <a:t>ومن المفسرين من يزاوج بين النوعين فيكون تفسيره أكثر فائدة وأعظم نفعا للمسلمين</a:t>
            </a:r>
            <a:r>
              <a:rPr lang="en-US" dirty="0" smtClean="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تدوين التفسير:</a:t>
            </a:r>
            <a:endParaRPr lang="en-US" dirty="0"/>
          </a:p>
        </p:txBody>
      </p:sp>
      <p:sp>
        <p:nvSpPr>
          <p:cNvPr id="3" name="عنصر نائب للمحتوى 2"/>
          <p:cNvSpPr>
            <a:spLocks noGrp="1"/>
          </p:cNvSpPr>
          <p:nvPr>
            <p:ph idx="1"/>
          </p:nvPr>
        </p:nvSpPr>
        <p:spPr/>
        <p:txBody>
          <a:bodyPr/>
          <a:lstStyle/>
          <a:p>
            <a:r>
              <a:rPr lang="ar-KW" dirty="0" smtClean="0"/>
              <a:t>كان التفسير في القرون الأولى علم رواية، مثله مثل بقية علوم الشريعة الأخرى، كالحديث والفقه وغيرها.</a:t>
            </a:r>
          </a:p>
          <a:p>
            <a:r>
              <a:rPr lang="ar-KW" dirty="0" smtClean="0"/>
              <a:t>ثم لما توجهت الأمة إلى تدوين العلوم دون علم التفسير</a:t>
            </a:r>
          </a:p>
          <a:p>
            <a:r>
              <a:rPr lang="ar-KW" dirty="0" smtClean="0"/>
              <a:t>ولما دون علم التفسير تباينت المناهج فيه.</a:t>
            </a:r>
          </a:p>
          <a:p>
            <a:r>
              <a:rPr lang="ar-KW" dirty="0" smtClean="0"/>
              <a:t>هذا وإن أهل العلم والنقاد قد تناولوا غالب كتب التفسير بالنقد فبينوا المفيد منها من غيره، وبينوا منقبة كل تفسير وميزته</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التفسير بالمأثور:</a:t>
            </a:r>
            <a:endParaRPr lang="en-US" dirty="0"/>
          </a:p>
        </p:txBody>
      </p:sp>
      <p:sp>
        <p:nvSpPr>
          <p:cNvPr id="3" name="عنصر نائب للمحتوى 2"/>
          <p:cNvSpPr>
            <a:spLocks noGrp="1"/>
          </p:cNvSpPr>
          <p:nvPr>
            <p:ph idx="1"/>
          </p:nvPr>
        </p:nvSpPr>
        <p:spPr/>
        <p:txBody>
          <a:bodyPr/>
          <a:lstStyle/>
          <a:p>
            <a:r>
              <a:rPr lang="ar-KW" dirty="0" smtClean="0"/>
              <a:t>المؤلفات بالتفسير بالمأثور على نوعين:</a:t>
            </a:r>
          </a:p>
          <a:p>
            <a:r>
              <a:rPr lang="ar-KW" dirty="0" smtClean="0"/>
              <a:t>الأول: كتاب رواية محضة</a:t>
            </a:r>
          </a:p>
          <a:p>
            <a:r>
              <a:rPr lang="ar-KW" dirty="0" smtClean="0"/>
              <a:t>الثاني: رواية ودراية أي أنه يعتمد على النقل والمأثور ولكنه ينقد هذه الروايات ويرجح بينها ويختار ويفسر بحسب ما ظهر له</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كتب الرواية المجردة:</a:t>
            </a:r>
            <a:endParaRPr lang="en-US" dirty="0"/>
          </a:p>
        </p:txBody>
      </p:sp>
      <p:sp>
        <p:nvSpPr>
          <p:cNvPr id="3" name="عنصر نائب للمحتوى 2"/>
          <p:cNvSpPr>
            <a:spLocks noGrp="1"/>
          </p:cNvSpPr>
          <p:nvPr>
            <p:ph idx="1"/>
          </p:nvPr>
        </p:nvSpPr>
        <p:spPr/>
        <p:txBody>
          <a:bodyPr/>
          <a:lstStyle/>
          <a:p>
            <a:r>
              <a:rPr lang="ar-KW" dirty="0" smtClean="0"/>
              <a:t>من أشهرها:</a:t>
            </a:r>
          </a:p>
          <a:p>
            <a:r>
              <a:rPr lang="ar-KW" dirty="0" smtClean="0"/>
              <a:t>1- تفسير القرآن : لعبدالرزاق الصنعاني، شيخ الإمام أحمد ويحيى بن معين.</a:t>
            </a:r>
          </a:p>
          <a:p>
            <a:r>
              <a:rPr lang="ar-KW" dirty="0" smtClean="0"/>
              <a:t>2- </a:t>
            </a:r>
            <a:r>
              <a:rPr lang="ar-KW" dirty="0" err="1" smtClean="0"/>
              <a:t>تفسيرالقرآن</a:t>
            </a:r>
            <a:r>
              <a:rPr lang="ar-KW" dirty="0" smtClean="0"/>
              <a:t> العظيم: </a:t>
            </a:r>
            <a:r>
              <a:rPr lang="ar-KW" dirty="0" err="1" smtClean="0"/>
              <a:t>لعبدالرحمن</a:t>
            </a:r>
            <a:r>
              <a:rPr lang="ar-KW" dirty="0" smtClean="0"/>
              <a:t> بن محمد بن إدريس الرازي، المعروف بابن أبي حاتم.</a:t>
            </a:r>
          </a:p>
          <a:p>
            <a:r>
              <a:rPr lang="ar-KW" dirty="0" smtClean="0"/>
              <a:t>3-تفسير القرآن: لآدم بن أبي إياس العسقلاني، شيخ الإمام البخاري.</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4- تفسير الإمام ابن ماجه صاحب السنن، وهو كتاب مفقود</a:t>
            </a:r>
          </a:p>
          <a:p>
            <a:r>
              <a:rPr lang="ar-KW" dirty="0" smtClean="0"/>
              <a:t>5-تفسير الدر المنثور في التفسير بالمأثور، للإمام السيوطي وهو وإن لم يكن في زمن الرواية بمعنى انه لا يروي بالإسناد لكنه جمع كتب التفاسير من هذا النوع كلها تقريبا، ولذلك يعد تفسيره هذا جامعا فريدا في بابه، وهذا نموذج منه:</a:t>
            </a:r>
          </a:p>
          <a:p>
            <a:r>
              <a:rPr lang="ar-KW" dirty="0" smtClean="0"/>
              <a:t>قوله تعالى (ألم تر إلى الذين بدلوا نعمة الله كفرا وأحلوا قومهم دار البوار) قال السيوطي:</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 أخرج عبد الرزاق وسعيد بن منصور والبخاري والنسائي وابن جرير وابن أبي حاتم وابن </a:t>
            </a:r>
            <a:r>
              <a:rPr lang="ar-SA" dirty="0" err="1" smtClean="0"/>
              <a:t>مردويه</a:t>
            </a:r>
            <a:r>
              <a:rPr lang="ar-SA" dirty="0" smtClean="0"/>
              <a:t> </a:t>
            </a:r>
            <a:r>
              <a:rPr lang="ar-SA" dirty="0" err="1" smtClean="0"/>
              <a:t>والبيهقي</a:t>
            </a:r>
            <a:r>
              <a:rPr lang="ar-SA" dirty="0" smtClean="0"/>
              <a:t> في الدلائل عن ابن عباس رضي الله عنهما في قوله : ألم تر إلى الذين بدلوا نعمة الله كفرا قال : هم كفار أهل مكة </a:t>
            </a:r>
          </a:p>
          <a:p>
            <a:pPr rtl="1"/>
            <a:r>
              <a:rPr lang="ar-SA" dirty="0" smtClean="0"/>
              <a:t> وأخرج البخاري في تاريخه وابن جرير وابن المنذر وابن </a:t>
            </a:r>
            <a:r>
              <a:rPr lang="ar-SA" dirty="0" err="1" smtClean="0"/>
              <a:t>مردويه</a:t>
            </a:r>
            <a:r>
              <a:rPr lang="ar-SA" dirty="0" smtClean="0"/>
              <a:t> عن عمر بن الخطاب رضي الله عنه في قوله : ألم تر إلى الذين بدلوا نعمة الله كفرا قال : هما الأفجران من قريش : بنو المغيرة وبنو أمية </a:t>
            </a:r>
            <a:r>
              <a:rPr lang="ar-SA" dirty="0" smtClean="0"/>
              <a:t> </a:t>
            </a:r>
            <a:r>
              <a:rPr lang="ar-SA" dirty="0" smtClean="0"/>
              <a:t>فأما بنو المغيرة فكفيتموهم يوم </a:t>
            </a:r>
            <a:r>
              <a:rPr lang="ar-SA" dirty="0" smtClean="0"/>
              <a:t>بدر </a:t>
            </a:r>
            <a:r>
              <a:rPr lang="ar-SA" dirty="0" smtClean="0"/>
              <a:t>وأما بنو أمية فمتعوا إلى حين </a:t>
            </a:r>
            <a:r>
              <a:rPr lang="ar-KW"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 </a:t>
            </a:r>
            <a:r>
              <a:rPr lang="ar-SA" dirty="0" smtClean="0"/>
              <a:t>وأخرج ابن </a:t>
            </a:r>
            <a:r>
              <a:rPr lang="ar-SA" dirty="0" err="1" smtClean="0"/>
              <a:t>مردويه</a:t>
            </a:r>
            <a:r>
              <a:rPr lang="ar-SA" dirty="0" smtClean="0"/>
              <a:t> عن ابن عباس رضي الله عنهما أنه قال لعمر رضي الله عنه : يا أمير المؤمنين هذه الآية الذين بدلوا نعمة الله كفرا قال : هم الأفجران من قريش : أخوالي وأعمامك </a:t>
            </a:r>
            <a:r>
              <a:rPr lang="ar-SA" dirty="0" smtClean="0"/>
              <a:t> </a:t>
            </a:r>
            <a:r>
              <a:rPr lang="ar-SA" dirty="0" smtClean="0"/>
              <a:t>فأما </a:t>
            </a:r>
            <a:r>
              <a:rPr lang="ar-SA" dirty="0" smtClean="0"/>
              <a:t>خوالي </a:t>
            </a:r>
            <a:r>
              <a:rPr lang="ar-SA" dirty="0" smtClean="0"/>
              <a:t>فاستأصلهم الله يوم بدر </a:t>
            </a:r>
            <a:r>
              <a:rPr lang="ar-SA" dirty="0" smtClean="0"/>
              <a:t> </a:t>
            </a:r>
            <a:r>
              <a:rPr lang="ar-SA" dirty="0" smtClean="0"/>
              <a:t>وأما أعمامك فأملى الله لهم إلى حين وأخرج ابن جرير وابن المنذر وابن أبي حاتم والطبراني في الأوسط وابن مردويه والحاكم وصححه من طرق عن علي بن أبي طالب رضي الله عنه في قوله : ألم ترى إلى الذين بدلوا نعمة الله كفرا قال : هما الأفجران من قريش بنو أمية وبنو المغيرة </a:t>
            </a:r>
            <a:r>
              <a:rPr lang="ar-SA" dirty="0" smtClean="0"/>
              <a:t> </a:t>
            </a:r>
            <a:r>
              <a:rPr lang="ar-SA" dirty="0" smtClean="0"/>
              <a:t>فأما بنو المغيرة فقطع الله دابرهم يوم بدر </a:t>
            </a:r>
            <a:r>
              <a:rPr lang="ar-SA" dirty="0" smtClean="0"/>
              <a:t> </a:t>
            </a:r>
            <a:r>
              <a:rPr lang="ar-SA" dirty="0" smtClean="0"/>
              <a:t>وأما بنو أمية فمتعوا إلى حين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dirty="0" smtClean="0"/>
              <a:t> وأخرج عبد الرزاق </a:t>
            </a:r>
            <a:r>
              <a:rPr lang="ar-SA" dirty="0" err="1" smtClean="0"/>
              <a:t>والفريابي</a:t>
            </a:r>
            <a:r>
              <a:rPr lang="ar-SA" dirty="0" smtClean="0"/>
              <a:t> والنسائي وابن جرير وابن أبي حاتم وابن </a:t>
            </a:r>
            <a:r>
              <a:rPr lang="ar-SA" dirty="0" err="1" smtClean="0"/>
              <a:t>الأنباري</a:t>
            </a:r>
            <a:r>
              <a:rPr lang="ar-SA" dirty="0" smtClean="0"/>
              <a:t> في المصاحف وابن </a:t>
            </a:r>
            <a:r>
              <a:rPr lang="ar-SA" dirty="0" err="1" smtClean="0"/>
              <a:t>مردويه</a:t>
            </a:r>
            <a:r>
              <a:rPr lang="ar-SA" dirty="0" smtClean="0"/>
              <a:t> والحاكم وصححه </a:t>
            </a:r>
            <a:r>
              <a:rPr lang="ar-SA" dirty="0" err="1" smtClean="0"/>
              <a:t>والبيهقي</a:t>
            </a:r>
            <a:r>
              <a:rPr lang="ar-SA" dirty="0" smtClean="0"/>
              <a:t> في الدلائل عن أبي </a:t>
            </a:r>
            <a:r>
              <a:rPr lang="ar-SA" dirty="0" err="1" smtClean="0"/>
              <a:t>الطفيل</a:t>
            </a:r>
            <a:r>
              <a:rPr lang="ar-SA" dirty="0" smtClean="0"/>
              <a:t> رضي الله عنه أن ابن </a:t>
            </a:r>
            <a:r>
              <a:rPr lang="ar-SA" dirty="0" err="1" smtClean="0"/>
              <a:t>الكواء</a:t>
            </a:r>
            <a:r>
              <a:rPr lang="ar-SA" dirty="0" smtClean="0"/>
              <a:t> رضي الله عنه سأل عليا رضي الله عنه من الذين بدلوا نعمة الله كفرا قال : هم الفجار من قريش كفيتهم يوم بدر </a:t>
            </a:r>
            <a:r>
              <a:rPr lang="ar-KW" dirty="0" smtClean="0"/>
              <a:t>....</a:t>
            </a:r>
            <a:endParaRPr lang="ar-SA" dirty="0" smtClean="0"/>
          </a:p>
          <a:p>
            <a:pPr rtl="1"/>
            <a:r>
              <a:rPr lang="ar-KW" dirty="0" smtClean="0"/>
              <a:t> </a:t>
            </a:r>
            <a:endParaRPr lang="ar-SA"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الطريقة الثانية من كتب التفسير بالمأثور:</a:t>
            </a:r>
            <a:endParaRPr lang="en-US" dirty="0"/>
          </a:p>
        </p:txBody>
      </p:sp>
      <p:sp>
        <p:nvSpPr>
          <p:cNvPr id="3" name="عنصر نائب للمحتوى 2"/>
          <p:cNvSpPr>
            <a:spLocks noGrp="1"/>
          </p:cNvSpPr>
          <p:nvPr>
            <p:ph idx="1"/>
          </p:nvPr>
        </p:nvSpPr>
        <p:spPr/>
        <p:txBody>
          <a:bodyPr/>
          <a:lstStyle/>
          <a:p>
            <a:pPr rtl="1"/>
            <a:r>
              <a:rPr lang="ar-KW" dirty="0" smtClean="0"/>
              <a:t>وهم الذين يذكرون التفسير بالمأثور سواء من المتقدمين بإسنادهم أو من المتأخرين ممن يذكرون المأثور </a:t>
            </a:r>
            <a:r>
              <a:rPr lang="ar-KW" dirty="0" err="1" smtClean="0"/>
              <a:t>معزوا</a:t>
            </a:r>
            <a:r>
              <a:rPr lang="ar-KW" dirty="0" smtClean="0"/>
              <a:t> لأصحابه:</a:t>
            </a:r>
          </a:p>
          <a:p>
            <a:pPr rtl="1"/>
            <a:r>
              <a:rPr lang="ar-KW" dirty="0" smtClean="0"/>
              <a:t>1- تفسير ابن جرير(310) المسمى جامع البيان</a:t>
            </a:r>
          </a:p>
          <a:p>
            <a:pPr rtl="1"/>
            <a:r>
              <a:rPr lang="ar-KW" dirty="0" smtClean="0"/>
              <a:t>2-تفسير الثعلبي المسمى(427): الكشف والبيان</a:t>
            </a:r>
          </a:p>
          <a:p>
            <a:pPr rtl="1"/>
            <a:r>
              <a:rPr lang="ar-KW" dirty="0" smtClean="0"/>
              <a:t>3-تفسير </a:t>
            </a:r>
            <a:r>
              <a:rPr lang="ar-KW" dirty="0" err="1" smtClean="0"/>
              <a:t>البغوي</a:t>
            </a:r>
            <a:r>
              <a:rPr lang="ar-KW" dirty="0" smtClean="0"/>
              <a:t> المسمى(510): معالم التنزيل</a:t>
            </a:r>
          </a:p>
          <a:p>
            <a:pPr rtl="1"/>
            <a:r>
              <a:rPr lang="ar-KW" dirty="0" smtClean="0"/>
              <a:t>4-تفسير ابن </a:t>
            </a:r>
            <a:r>
              <a:rPr lang="ar-KW" dirty="0" err="1" smtClean="0"/>
              <a:t>الجوزي</a:t>
            </a:r>
            <a:r>
              <a:rPr lang="ar-KW" dirty="0" smtClean="0"/>
              <a:t> المسمى(597): زاد المسير في علم التفسير</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تفسير القرآن العظيم لابن كثير </a:t>
            </a:r>
            <a:r>
              <a:rPr lang="ar-KW" dirty="0" err="1" smtClean="0"/>
              <a:t>الدمشق</a:t>
            </a:r>
            <a:r>
              <a:rPr lang="ar-KW" dirty="0" smtClean="0"/>
              <a:t> (774).</a:t>
            </a:r>
          </a:p>
          <a:p>
            <a:r>
              <a:rPr lang="ar-KW" dirty="0" smtClean="0"/>
              <a:t>بحر العلوم لأبي اللي نصر </a:t>
            </a:r>
            <a:r>
              <a:rPr lang="ar-KW" dirty="0" err="1" smtClean="0"/>
              <a:t>السمرقندي</a:t>
            </a:r>
            <a:r>
              <a:rPr lang="ar-KW" dirty="0" smtClean="0"/>
              <a:t> (375).</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التفسير بالرأي المحمود:</a:t>
            </a:r>
            <a:endParaRPr lang="en-US" dirty="0"/>
          </a:p>
        </p:txBody>
      </p:sp>
      <p:sp>
        <p:nvSpPr>
          <p:cNvPr id="3" name="عنصر نائب للمحتوى 2"/>
          <p:cNvSpPr>
            <a:spLocks noGrp="1"/>
          </p:cNvSpPr>
          <p:nvPr>
            <p:ph idx="1"/>
          </p:nvPr>
        </p:nvSpPr>
        <p:spPr/>
        <p:txBody>
          <a:bodyPr/>
          <a:lstStyle/>
          <a:p>
            <a:r>
              <a:rPr lang="ar-KW" dirty="0" smtClean="0"/>
              <a:t>1-المحرر الوجيز في تفسير الكتاب العزيز لأبي محمد بن عطية الأندلسي (546).</a:t>
            </a:r>
          </a:p>
          <a:p>
            <a:r>
              <a:rPr lang="ar-KW" dirty="0" smtClean="0"/>
              <a:t>2-مفاتيح الغيب لأبي </a:t>
            </a:r>
            <a:r>
              <a:rPr lang="ar-KW" dirty="0" err="1" smtClean="0"/>
              <a:t>عبدالله</a:t>
            </a:r>
            <a:r>
              <a:rPr lang="ar-KW" dirty="0" smtClean="0"/>
              <a:t> محمد الرازي(606)</a:t>
            </a:r>
          </a:p>
          <a:p>
            <a:r>
              <a:rPr lang="ar-KW" dirty="0" smtClean="0"/>
              <a:t>3-أنوار التنزيل وأسرار التأويل لناصر الدين البيضاوي(691)</a:t>
            </a:r>
          </a:p>
          <a:p>
            <a:r>
              <a:rPr lang="ar-KW" dirty="0" smtClean="0"/>
              <a:t>4-مدارك التنزيل وحقائق التأويل لأبي البركات </a:t>
            </a:r>
            <a:r>
              <a:rPr lang="ar-KW" dirty="0" err="1" smtClean="0"/>
              <a:t>النسفي</a:t>
            </a:r>
            <a:r>
              <a:rPr lang="ar-KW" dirty="0" smtClean="0"/>
              <a:t>(701)</a:t>
            </a:r>
          </a:p>
          <a:p>
            <a:r>
              <a:rPr lang="ar-KW" dirty="0" smtClean="0"/>
              <a:t>5-لباب التأويل في معاني التنزيل لعلاء الدين الخازن(741)</a:t>
            </a:r>
          </a:p>
          <a:p>
            <a:r>
              <a:rPr lang="ar-KW" dirty="0" smtClean="0"/>
              <a:t>6-البحر المحيط لأبي حيان الأندلسي (754)</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7-تفسير </a:t>
            </a:r>
            <a:r>
              <a:rPr lang="ar-KW" dirty="0" err="1" smtClean="0"/>
              <a:t>الجلالين</a:t>
            </a:r>
            <a:r>
              <a:rPr lang="ar-KW" dirty="0" smtClean="0"/>
              <a:t> لجلال الدين المحلي 684 وجلال الدين السيوطي (911)</a:t>
            </a:r>
          </a:p>
          <a:p>
            <a:r>
              <a:rPr lang="ar-KW" dirty="0" smtClean="0"/>
              <a:t>8-إرشاد العقل السليم إلى مزايا الكتاب الكريم لأبي السعود (982)</a:t>
            </a:r>
          </a:p>
          <a:p>
            <a:r>
              <a:rPr lang="ar-KW" dirty="0" smtClean="0"/>
              <a:t>9- روح المعاني في تفسير القرآن والسبع </a:t>
            </a:r>
            <a:r>
              <a:rPr lang="ar-KW" dirty="0" err="1" smtClean="0"/>
              <a:t>المثاني</a:t>
            </a:r>
            <a:r>
              <a:rPr lang="ar-KW" dirty="0" smtClean="0"/>
              <a:t> </a:t>
            </a:r>
            <a:r>
              <a:rPr lang="ar-KW" dirty="0" err="1" smtClean="0"/>
              <a:t>للآلوسي</a:t>
            </a:r>
            <a:r>
              <a:rPr lang="ar-KW" dirty="0" smtClean="0"/>
              <a:t>(1270)</a:t>
            </a:r>
          </a:p>
          <a:p>
            <a:r>
              <a:rPr lang="ar-KW" dirty="0" smtClean="0"/>
              <a:t>10-فتح القدير الجامع بين </a:t>
            </a:r>
            <a:r>
              <a:rPr lang="ar-KW" dirty="0" err="1" smtClean="0"/>
              <a:t>مافي</a:t>
            </a:r>
            <a:r>
              <a:rPr lang="ar-KW" dirty="0" smtClean="0"/>
              <a:t> الرواية والدراية في علم التفسير </a:t>
            </a:r>
            <a:r>
              <a:rPr lang="ar-KW" dirty="0" err="1" smtClean="0"/>
              <a:t>للشوكاني</a:t>
            </a:r>
            <a:r>
              <a:rPr lang="ar-KW" dirty="0" smtClean="0"/>
              <a:t> (1250)</a:t>
            </a:r>
          </a:p>
          <a:p>
            <a:r>
              <a:rPr lang="ar-KW" dirty="0" smtClean="0"/>
              <a:t>11-محاسن التأويل للعلامة </a:t>
            </a:r>
            <a:r>
              <a:rPr lang="ar-KW" dirty="0" err="1" smtClean="0"/>
              <a:t>القاسمي</a:t>
            </a:r>
            <a:r>
              <a:rPr lang="ar-KW" dirty="0" smtClean="0"/>
              <a:t> الدمشقي.</a:t>
            </a:r>
          </a:p>
          <a:p>
            <a:r>
              <a:rPr lang="ar-KW" dirty="0" smtClean="0"/>
              <a:t>12-التحرير والتنوير للعلامة ابن عاشور.</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التفسير الفقهي:</a:t>
            </a:r>
            <a:endParaRPr lang="en-US" dirty="0"/>
          </a:p>
        </p:txBody>
      </p:sp>
      <p:sp>
        <p:nvSpPr>
          <p:cNvPr id="3" name="عنصر نائب للمحتوى 2"/>
          <p:cNvSpPr>
            <a:spLocks noGrp="1"/>
          </p:cNvSpPr>
          <p:nvPr>
            <p:ph idx="1"/>
          </p:nvPr>
        </p:nvSpPr>
        <p:spPr/>
        <p:txBody>
          <a:bodyPr/>
          <a:lstStyle/>
          <a:p>
            <a:r>
              <a:rPr lang="ar-KW" dirty="0" smtClean="0"/>
              <a:t>1-</a:t>
            </a:r>
            <a:r>
              <a:rPr lang="ar-KW" dirty="0" err="1" smtClean="0"/>
              <a:t>احكام</a:t>
            </a:r>
            <a:r>
              <a:rPr lang="ar-KW" dirty="0" smtClean="0"/>
              <a:t> القرآن للإمام الشافعي (204)</a:t>
            </a:r>
          </a:p>
          <a:p>
            <a:r>
              <a:rPr lang="ar-KW" dirty="0" smtClean="0"/>
              <a:t>2-</a:t>
            </a:r>
            <a:r>
              <a:rPr lang="ar-KW" dirty="0" err="1" smtClean="0"/>
              <a:t>احكام</a:t>
            </a:r>
            <a:r>
              <a:rPr lang="ar-KW" dirty="0" smtClean="0"/>
              <a:t> القرآن لأبي بكر </a:t>
            </a:r>
            <a:r>
              <a:rPr lang="ar-KW" dirty="0" err="1" smtClean="0"/>
              <a:t>الجصاص</a:t>
            </a:r>
            <a:r>
              <a:rPr lang="ar-KW" dirty="0" smtClean="0"/>
              <a:t> (370)</a:t>
            </a:r>
          </a:p>
          <a:p>
            <a:r>
              <a:rPr lang="ar-KW" dirty="0" smtClean="0"/>
              <a:t>3-أحكام القرآن لابن العربي (453)</a:t>
            </a:r>
          </a:p>
          <a:p>
            <a:r>
              <a:rPr lang="ar-KW" dirty="0" smtClean="0"/>
              <a:t>4-أحكام القرآن لأبي الحسن علي </a:t>
            </a:r>
            <a:r>
              <a:rPr lang="ar-KW" dirty="0" err="1" smtClean="0"/>
              <a:t>الكياهراسي</a:t>
            </a:r>
            <a:r>
              <a:rPr lang="ar-KW" dirty="0" smtClean="0"/>
              <a:t> (504)</a:t>
            </a:r>
          </a:p>
          <a:p>
            <a:r>
              <a:rPr lang="ar-KW" dirty="0" smtClean="0"/>
              <a:t>5-أحكام القرآن لابن الفرس (599)</a:t>
            </a:r>
          </a:p>
          <a:p>
            <a:r>
              <a:rPr lang="ar-KW" dirty="0" smtClean="0"/>
              <a:t>6-الجامع لأحكام القرآن للقرطبي (671)</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التفسير </a:t>
            </a:r>
            <a:r>
              <a:rPr lang="ar-KW" dirty="0" err="1" smtClean="0"/>
              <a:t>بالراي</a:t>
            </a:r>
            <a:r>
              <a:rPr lang="ar-KW" dirty="0" smtClean="0"/>
              <a:t> المذموم :</a:t>
            </a:r>
            <a:endParaRPr lang="en-US" dirty="0"/>
          </a:p>
        </p:txBody>
      </p:sp>
      <p:sp>
        <p:nvSpPr>
          <p:cNvPr id="3" name="عنصر نائب للمحتوى 2"/>
          <p:cNvSpPr>
            <a:spLocks noGrp="1"/>
          </p:cNvSpPr>
          <p:nvPr>
            <p:ph idx="1"/>
          </p:nvPr>
        </p:nvSpPr>
        <p:spPr/>
        <p:txBody>
          <a:bodyPr/>
          <a:lstStyle/>
          <a:p>
            <a:r>
              <a:rPr lang="ar-KW" dirty="0" smtClean="0"/>
              <a:t>وهو تفسير الفرق الضالة:</a:t>
            </a:r>
          </a:p>
          <a:p>
            <a:r>
              <a:rPr lang="ar-KW" dirty="0" smtClean="0"/>
              <a:t>1-متشابه القرآن للقاضي </a:t>
            </a:r>
            <a:r>
              <a:rPr lang="ar-KW" dirty="0" err="1" smtClean="0"/>
              <a:t>عبدالجبار</a:t>
            </a:r>
            <a:r>
              <a:rPr lang="ar-KW" dirty="0" smtClean="0"/>
              <a:t> </a:t>
            </a:r>
            <a:r>
              <a:rPr lang="ar-KW" dirty="0" err="1" smtClean="0"/>
              <a:t>الهمذاني</a:t>
            </a:r>
            <a:r>
              <a:rPr lang="ar-KW" dirty="0" smtClean="0"/>
              <a:t> (415) معتزلي.</a:t>
            </a:r>
          </a:p>
          <a:p>
            <a:r>
              <a:rPr lang="ar-KW" dirty="0" smtClean="0"/>
              <a:t>2-الكشاف عن حقائق التأويل وعيون الأقاويل في وجوه التأويل لأبي القاسم </a:t>
            </a:r>
            <a:r>
              <a:rPr lang="ar-KW" dirty="0" err="1" smtClean="0"/>
              <a:t>الزمخشري</a:t>
            </a:r>
            <a:r>
              <a:rPr lang="ar-KW" dirty="0" smtClean="0"/>
              <a:t> (538) معتزلي.</a:t>
            </a:r>
          </a:p>
          <a:p>
            <a:r>
              <a:rPr lang="ar-KW" dirty="0" smtClean="0"/>
              <a:t>3- </a:t>
            </a:r>
            <a:r>
              <a:rPr lang="ar-KW" dirty="0" err="1" smtClean="0"/>
              <a:t>امالي</a:t>
            </a:r>
            <a:r>
              <a:rPr lang="ar-KW" dirty="0" smtClean="0"/>
              <a:t> الشريف المرتضى (436) ويسمى غرر الفوائد ودرر القلائد وهو معتزلي رافضي</a:t>
            </a:r>
          </a:p>
          <a:p>
            <a:r>
              <a:rPr lang="ar-KW" dirty="0" smtClean="0"/>
              <a:t>4-</a:t>
            </a:r>
            <a:r>
              <a:rPr lang="ar-KW" dirty="0" err="1" smtClean="0"/>
              <a:t>امالي</a:t>
            </a:r>
            <a:r>
              <a:rPr lang="ar-KW" dirty="0" smtClean="0"/>
              <a:t> الشريف </a:t>
            </a:r>
            <a:r>
              <a:rPr lang="ar-KW" dirty="0" err="1" smtClean="0"/>
              <a:t>الرضى</a:t>
            </a:r>
            <a:r>
              <a:rPr lang="ar-KW" dirty="0" smtClean="0"/>
              <a:t> (406) واسمه: حقائق التأويل في متشابه التنزيل.</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فهذه القوائم هي لأهم الكتب في تفسير القرآن</a:t>
            </a:r>
          </a:p>
          <a:p>
            <a:r>
              <a:rPr lang="ar-KW" dirty="0" smtClean="0"/>
              <a:t>وفي كل كتاب من الفوائد ما لا يوجد في غيره</a:t>
            </a:r>
          </a:p>
          <a:p>
            <a:r>
              <a:rPr lang="ar-KW" dirty="0" smtClean="0"/>
              <a:t>ولذلك فطالب العلم عليه ألا يقتصر على كتاب دون كتاب</a:t>
            </a:r>
          </a:p>
          <a:p>
            <a:r>
              <a:rPr lang="ar-KW" dirty="0" smtClean="0"/>
              <a:t>والله الموفق، وصلى الله وسلم على سيدنا محمد وعلى آله وصحبه أجمعين، وآخر دعوانا </a:t>
            </a:r>
            <a:r>
              <a:rPr lang="ar-KW" dirty="0" err="1" smtClean="0"/>
              <a:t>ان</a:t>
            </a:r>
            <a:r>
              <a:rPr lang="ar-KW" dirty="0" smtClean="0"/>
              <a:t> الحمد لله </a:t>
            </a:r>
            <a:r>
              <a:rPr lang="ar-KW" smtClean="0"/>
              <a:t>رب العالمين</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1635</TotalTime>
  <Words>937</Words>
  <Application>Microsoft Office PowerPoint</Application>
  <PresentationFormat>A4 Paper (210x297 mm)‎</PresentationFormat>
  <Paragraphs>82</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عنوان المحاضرة</vt:lpstr>
      <vt:lpstr>عناصر المحاضرة</vt:lpstr>
      <vt:lpstr> مقدمة:</vt:lpstr>
      <vt:lpstr>تدوين التفسير:</vt:lpstr>
      <vt:lpstr>التفسير بالمأثور:</vt:lpstr>
      <vt:lpstr>كتب الرواية المجردة:</vt:lpstr>
      <vt:lpstr>الشريحة 8</vt:lpstr>
      <vt:lpstr>الشريحة 9</vt:lpstr>
      <vt:lpstr>الشريحة 10</vt:lpstr>
      <vt:lpstr>الشريحة 11</vt:lpstr>
      <vt:lpstr>الطريقة الثانية من كتب التفسير بالمأثور:</vt:lpstr>
      <vt:lpstr>الشريحة 13</vt:lpstr>
      <vt:lpstr>التفسير بالرأي المحمود:</vt:lpstr>
      <vt:lpstr>الشريحة 15</vt:lpstr>
      <vt:lpstr>التفسير الفقهي:</vt:lpstr>
      <vt:lpstr>التفسير بالراي المذموم :</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127</cp:revision>
  <dcterms:created xsi:type="dcterms:W3CDTF">2009-10-14T19:14:34Z</dcterms:created>
  <dcterms:modified xsi:type="dcterms:W3CDTF">2011-03-31T11:08:12Z</dcterms:modified>
</cp:coreProperties>
</file>