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7"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894" y="-7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3/25/2011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a:t>
            </a:r>
            <a:r>
              <a:rPr lang="ar-SA" sz="2400" b="1" dirty="0" err="1" smtClean="0">
                <a:solidFill>
                  <a:schemeClr val="tx2">
                    <a:lumMod val="75000"/>
                  </a:schemeClr>
                </a:solidFill>
                <a:latin typeface="Calibri" pitchFamily="34" charset="0"/>
              </a:rPr>
              <a:t>التعل</a:t>
            </a:r>
            <a:r>
              <a:rPr lang="ar-KW" sz="2400" b="1" dirty="0" smtClean="0">
                <a:solidFill>
                  <a:schemeClr val="tx2">
                    <a:lumMod val="75000"/>
                  </a:schemeClr>
                </a:solidFill>
                <a:latin typeface="Calibri" pitchFamily="34" charset="0"/>
              </a:rPr>
              <a:t>ي</a:t>
            </a:r>
            <a:r>
              <a:rPr lang="ar-SA" sz="2400" b="1" dirty="0" smtClean="0">
                <a:solidFill>
                  <a:schemeClr val="tx2">
                    <a:lumMod val="75000"/>
                  </a:schemeClr>
                </a:solidFill>
                <a:latin typeface="Calibri" pitchFamily="34" charset="0"/>
              </a:rPr>
              <a:t>م </a:t>
            </a:r>
            <a:r>
              <a:rPr lang="ar-SA" sz="2400" b="1" dirty="0" err="1" smtClean="0">
                <a:solidFill>
                  <a:schemeClr val="tx2">
                    <a:lumMod val="75000"/>
                  </a:schemeClr>
                </a:solidFill>
                <a:latin typeface="Calibri" pitchFamily="34" charset="0"/>
              </a:rPr>
              <a:t>الإكتروني</a:t>
            </a:r>
            <a:r>
              <a:rPr lang="ar-SA" sz="2400" b="1" dirty="0" smtClean="0">
                <a:solidFill>
                  <a:schemeClr val="tx2">
                    <a:lumMod val="75000"/>
                  </a:schemeClr>
                </a:solidFill>
                <a:latin typeface="Calibri" pitchFamily="34" charset="0"/>
              </a:rPr>
              <a:t> والتعلم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 </a:t>
            </a:r>
            <a:r>
              <a:rPr lang="ar-KW" b="1" dirty="0" smtClean="0">
                <a:solidFill>
                  <a:schemeClr val="tx1"/>
                </a:solidFill>
                <a:cs typeface="Arial" pitchFamily="34" charset="0"/>
              </a:rPr>
              <a:t>من كتب التفسير بالرأي المحمود</a:t>
            </a:r>
          </a:p>
          <a:p>
            <a:pPr eaLnBrk="1" hangingPunct="1"/>
            <a:r>
              <a:rPr lang="ar-KW" b="1" dirty="0" smtClean="0">
                <a:solidFill>
                  <a:schemeClr val="tx1"/>
                </a:solidFill>
                <a:cs typeface="Arial" pitchFamily="34" charset="0"/>
              </a:rPr>
              <a:t>مفاتيح الغيب للرازي، البحر المحيط لأبي حيان</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en-US" b="1" dirty="0" smtClean="0">
                <a:cs typeface="Arial" pitchFamily="34" charset="0"/>
              </a:rPr>
              <a:t> </a:t>
            </a:r>
            <a:r>
              <a:rPr lang="ar-KW" b="1" dirty="0" smtClean="0">
                <a:cs typeface="Arial" pitchFamily="34" charset="0"/>
              </a:rPr>
              <a:t>التعريف بالفخر الرازي</a:t>
            </a:r>
          </a:p>
          <a:p>
            <a:pPr rtl="1" eaLnBrk="1" hangingPunct="1">
              <a:buFont typeface="Arial" pitchFamily="34" charset="0"/>
              <a:buChar char="•"/>
            </a:pPr>
            <a:r>
              <a:rPr lang="ar-KW" b="1" dirty="0" smtClean="0">
                <a:cs typeface="Arial" pitchFamily="34" charset="0"/>
              </a:rPr>
              <a:t>التعريف بكتابه</a:t>
            </a:r>
          </a:p>
          <a:p>
            <a:pPr rtl="1" eaLnBrk="1" hangingPunct="1">
              <a:buFont typeface="Arial" pitchFamily="34" charset="0"/>
              <a:buChar char="•"/>
            </a:pPr>
            <a:r>
              <a:rPr lang="ar-KW" b="1" dirty="0" smtClean="0">
                <a:cs typeface="Arial" pitchFamily="34" charset="0"/>
              </a:rPr>
              <a:t>التعريف بأبي حيان</a:t>
            </a:r>
          </a:p>
          <a:p>
            <a:pPr rtl="1" eaLnBrk="1" hangingPunct="1">
              <a:buFont typeface="Arial" pitchFamily="34" charset="0"/>
              <a:buChar char="•"/>
            </a:pPr>
            <a:r>
              <a:rPr lang="ar-KW" b="1" dirty="0" smtClean="0">
                <a:cs typeface="Arial" pitchFamily="34" charset="0"/>
              </a:rPr>
              <a:t>التعريف بكتابه</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ar-KW" dirty="0" smtClean="0"/>
              <a:t>الفخر الرازي</a:t>
            </a:r>
            <a:endParaRPr lang="en-US" dirty="0"/>
          </a:p>
        </p:txBody>
      </p:sp>
      <p:sp>
        <p:nvSpPr>
          <p:cNvPr id="3" name="عنصر نائب للمحتوى 2"/>
          <p:cNvSpPr>
            <a:spLocks noGrp="1"/>
          </p:cNvSpPr>
          <p:nvPr>
            <p:ph idx="1"/>
          </p:nvPr>
        </p:nvSpPr>
        <p:spPr/>
        <p:txBody>
          <a:bodyPr/>
          <a:lstStyle/>
          <a:p>
            <a:pPr rtl="1"/>
            <a:r>
              <a:rPr lang="ar-KW" dirty="0" smtClean="0"/>
              <a:t>هو </a:t>
            </a:r>
            <a:r>
              <a:rPr lang="ar-SA" b="1" dirty="0" smtClean="0"/>
              <a:t>فخر الدين، محمد بن عمر بن الحسين القرشي</a:t>
            </a:r>
            <a:r>
              <a:rPr lang="ar-KW" b="1" dirty="0" smtClean="0"/>
              <a:t>.</a:t>
            </a:r>
            <a:endParaRPr lang="ar-SA" b="1" dirty="0" smtClean="0"/>
          </a:p>
          <a:p>
            <a:pPr rtl="1"/>
            <a:r>
              <a:rPr lang="ar-KW" b="1" dirty="0" smtClean="0"/>
              <a:t>قال الذهبي: </a:t>
            </a:r>
            <a:r>
              <a:rPr lang="ar-SA" b="1" dirty="0" smtClean="0"/>
              <a:t>العلامة الكبير، ذو الفنون، فخر الدين، محمد بن عمر بن الحسين القرشي، البكري، </a:t>
            </a:r>
            <a:r>
              <a:rPr lang="ar-SA" b="1" dirty="0" err="1" smtClean="0"/>
              <a:t>الطبرستاني</a:t>
            </a:r>
            <a:r>
              <a:rPr lang="ar-SA" b="1" dirty="0" smtClean="0"/>
              <a:t>، الأصولي، المفسر، كبير الأذكياء والحكماء والمصنفين.</a:t>
            </a:r>
          </a:p>
          <a:p>
            <a:pPr rtl="1"/>
            <a:r>
              <a:rPr lang="ar-SA" b="1" dirty="0" smtClean="0"/>
              <a:t>ولد: سنة أربع وأربعين وخمس مائة.</a:t>
            </a:r>
            <a:r>
              <a:rPr lang="en-US" dirty="0" smtClean="0"/>
              <a:t> </a:t>
            </a:r>
            <a:endParaRPr lang="ar-KW" dirty="0" smtClean="0"/>
          </a:p>
          <a:p>
            <a:pPr rtl="1"/>
            <a:r>
              <a:rPr lang="ar-SA" b="1" dirty="0" smtClean="0"/>
              <a:t>مات: </a:t>
            </a:r>
            <a:r>
              <a:rPr lang="ar-SA" b="1" dirty="0" err="1" smtClean="0"/>
              <a:t>بهراة</a:t>
            </a:r>
            <a:r>
              <a:rPr lang="ar-SA" b="1" dirty="0" smtClean="0"/>
              <a:t>، يوم عيد الفطر، سنة ست وست مائة، وله بضع وستون سنة</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قال الذهبي:</a:t>
            </a:r>
          </a:p>
          <a:p>
            <a:r>
              <a:rPr lang="ar-SA" b="1" dirty="0" smtClean="0"/>
              <a:t>وقد بدت منه في </a:t>
            </a:r>
            <a:r>
              <a:rPr lang="ar-SA" b="1" dirty="0" err="1" smtClean="0"/>
              <a:t>تواليفه</a:t>
            </a:r>
            <a:r>
              <a:rPr lang="ar-SA" b="1" dirty="0" smtClean="0"/>
              <a:t> بلايا وعظائم وسحر وانحرافات عن السنة، والله يعفو عنه، فإنه توفي على طريقة حميدة، والله يتولى السرائر...وقد اعترف في آخر عمره، حيث يقول:</a:t>
            </a:r>
          </a:p>
          <a:p>
            <a:pPr rtl="1"/>
            <a:r>
              <a:rPr lang="ar-SA" b="1" dirty="0" smtClean="0"/>
              <a:t>لقد تأملت الطرق الكلامية، والمناهج الفلسفية، فما رأيتها تشفي عليلا، ولا تروي غليلا، ورأيت أقرب الطرق طريقة القرآن، أقرأ في الإثبات: {الرحمن على العرش استوى}، {إليه يصعد الكلم...}، وأقرأ في النفي: {ليس كمثله شيء}، ومن جرب مثل تجربتي عرف مثل معرفتي</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تفسيره:</a:t>
            </a:r>
            <a:endParaRPr lang="en-US" dirty="0"/>
          </a:p>
        </p:txBody>
      </p:sp>
      <p:sp>
        <p:nvSpPr>
          <p:cNvPr id="3" name="عنصر نائب للمحتوى 2"/>
          <p:cNvSpPr>
            <a:spLocks noGrp="1"/>
          </p:cNvSpPr>
          <p:nvPr>
            <p:ph idx="1"/>
          </p:nvPr>
        </p:nvSpPr>
        <p:spPr/>
        <p:txBody>
          <a:bodyPr/>
          <a:lstStyle/>
          <a:p>
            <a:r>
              <a:rPr lang="ar-SA" dirty="0" smtClean="0"/>
              <a:t>اسمه: مفاتيح الغيب </a:t>
            </a:r>
          </a:p>
          <a:p>
            <a:r>
              <a:rPr lang="ar-SA" dirty="0" smtClean="0"/>
              <a:t>لم يتمه مؤلفه وقيل إن الذي أكمله هو نجم الدين </a:t>
            </a:r>
            <a:r>
              <a:rPr lang="ar-SA" dirty="0" err="1" smtClean="0"/>
              <a:t>القمولي</a:t>
            </a:r>
            <a:r>
              <a:rPr lang="ar-SA" dirty="0" smtClean="0"/>
              <a:t> (ت727)</a:t>
            </a:r>
          </a:p>
          <a:p>
            <a:r>
              <a:rPr lang="ar-SA" dirty="0" smtClean="0"/>
              <a:t>وقيل بل الذي أتمه هو شهاب الدين </a:t>
            </a:r>
            <a:r>
              <a:rPr lang="ar-SA" dirty="0" err="1" smtClean="0"/>
              <a:t>الخويي</a:t>
            </a:r>
            <a:r>
              <a:rPr lang="ar-SA" dirty="0" smtClean="0"/>
              <a:t> (ت639).</a:t>
            </a:r>
          </a:p>
          <a:p>
            <a:r>
              <a:rPr lang="ar-SA" dirty="0" smtClean="0"/>
              <a:t>وصل فيه الفخر الرازي إلى سورة الأنبياء فيما يظن.</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منهج الفخر الرازي في هذا الكتاب</a:t>
            </a:r>
            <a:endParaRPr lang="en-US" dirty="0"/>
          </a:p>
        </p:txBody>
      </p:sp>
      <p:sp>
        <p:nvSpPr>
          <p:cNvPr id="3" name="عنصر نائب للمحتوى 2"/>
          <p:cNvSpPr>
            <a:spLocks noGrp="1"/>
          </p:cNvSpPr>
          <p:nvPr>
            <p:ph idx="1"/>
          </p:nvPr>
        </p:nvSpPr>
        <p:spPr/>
        <p:txBody>
          <a:bodyPr/>
          <a:lstStyle/>
          <a:p>
            <a:r>
              <a:rPr lang="ar-SA" dirty="0" smtClean="0"/>
              <a:t>يهتم الفخر في تفسيره بالعلوم الرياضية والفلسفية، وله أصلا مؤلفات في هذا الباب.</a:t>
            </a:r>
          </a:p>
          <a:p>
            <a:r>
              <a:rPr lang="ar-SA" dirty="0" smtClean="0"/>
              <a:t>وقد انتقد في ذلك حتى قال بعضهم: في تفسيره كل شيء إلا التفسير</a:t>
            </a:r>
          </a:p>
          <a:p>
            <a:r>
              <a:rPr lang="ar-SA" dirty="0" smtClean="0"/>
              <a:t>وقال ابن خلكان: جمع في تفسيره كل غريب وغريبة</a:t>
            </a:r>
          </a:p>
          <a:p>
            <a:r>
              <a:rPr lang="ar-SA" dirty="0" smtClean="0"/>
              <a:t>يهتم في تفسيره كذلك ببيان مناسبات بين سور القرآن وآياته.</a:t>
            </a:r>
          </a:p>
          <a:p>
            <a:r>
              <a:rPr lang="ar-SA" dirty="0" smtClean="0"/>
              <a:t>يعتني كثيرا بإيراد شبه المعتزلة ويرد عليهم ، ولكنه حين يورد شبههم فإنه يوردها بقوة، ويعرضها بأحلى حلة، ويكون رده ضعيفا غير واضح ولذلك قال بعض أهل العلم في وصفه:</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يورد الشبه نقدا ويرد عليها نسيئة.</a:t>
            </a:r>
          </a:p>
          <a:p>
            <a:r>
              <a:rPr lang="ar-SA" dirty="0" smtClean="0"/>
              <a:t>يعتني جدا بعلم </a:t>
            </a:r>
            <a:r>
              <a:rPr lang="ar-SA" dirty="0" err="1" smtClean="0"/>
              <a:t>اصول</a:t>
            </a:r>
            <a:r>
              <a:rPr lang="ar-SA" dirty="0" smtClean="0"/>
              <a:t> الفقه والنحو والبلاغة.</a:t>
            </a:r>
          </a:p>
          <a:p>
            <a:r>
              <a:rPr lang="ar-SA" dirty="0" smtClean="0"/>
              <a:t>حتى إنه في تفسير قوله تعالى (فردوه إلى الله والرسول) قد لخص علم اصول الفقه كله.</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مثال</a:t>
            </a:r>
            <a:endParaRPr lang="en-US" dirty="0"/>
          </a:p>
        </p:txBody>
      </p:sp>
      <p:sp>
        <p:nvSpPr>
          <p:cNvPr id="3" name="عنصر نائب للمحتوى 2"/>
          <p:cNvSpPr>
            <a:spLocks noGrp="1"/>
          </p:cNvSpPr>
          <p:nvPr>
            <p:ph idx="1"/>
          </p:nvPr>
        </p:nvSpPr>
        <p:spPr/>
        <p:txBody>
          <a:bodyPr/>
          <a:lstStyle/>
          <a:p>
            <a:pPr rtl="1"/>
            <a:r>
              <a:rPr lang="ar-SA" b="1" dirty="0" smtClean="0"/>
              <a:t>قُلْنَا اهْبِطُواْ مِنْهَا جَمِيعًا فَإِمَّا يَأْتِيَنَّكُم مِّنِّى هُدًى فَمَن تَبِعَ هُدَايَ فَلاَ خَوْفٌ عَلَيْهِمْ وَلاَ هُمْ يَحْزَنُونَ</a:t>
            </a:r>
          </a:p>
          <a:p>
            <a:pPr rtl="1"/>
            <a:r>
              <a:rPr lang="ar-SA" b="1" dirty="0" smtClean="0"/>
              <a:t>المسألة الأولى ذكروا في فائدة تكرير الأمر بالهبوط وجهين الأول قال </a:t>
            </a:r>
            <a:r>
              <a:rPr lang="ar-SA" b="1" dirty="0" err="1" smtClean="0"/>
              <a:t>الجبائي</a:t>
            </a:r>
            <a:r>
              <a:rPr lang="ar-SA" b="1" dirty="0" smtClean="0"/>
              <a:t> الهبوط الأول غير الثاني فالأول من الجنة إلى سماء الدنيا والثاني من سماء الدنيا إلى الأرض وهذا ضعيف من وجهين أحدهما أنه قال في الهبوط الأول وَلَكُمْ </a:t>
            </a:r>
            <a:r>
              <a:rPr lang="ar-SA" b="1" dirty="0" err="1" smtClean="0"/>
              <a:t>فِى</a:t>
            </a:r>
            <a:r>
              <a:rPr lang="ar-SA" b="1" dirty="0" smtClean="0"/>
              <a:t> </a:t>
            </a:r>
            <a:r>
              <a:rPr lang="ar-SA" b="1" dirty="0" err="1" smtClean="0"/>
              <a:t>الارْضِ</a:t>
            </a:r>
            <a:r>
              <a:rPr lang="ar-SA" b="1" dirty="0" smtClean="0"/>
              <a:t> مُسْتَقَرٌّ فلو كان الاستقرار في الأرض إنما حصل بالهبوط الثاني لكان ذكر قوله وَلَكُمْ </a:t>
            </a:r>
            <a:r>
              <a:rPr lang="ar-SA" b="1" dirty="0" err="1" smtClean="0"/>
              <a:t>فِى</a:t>
            </a:r>
            <a:r>
              <a:rPr lang="ar-SA" b="1" dirty="0" smtClean="0"/>
              <a:t> </a:t>
            </a:r>
            <a:r>
              <a:rPr lang="ar-SA" b="1" dirty="0" err="1" smtClean="0"/>
              <a:t>الارْضِ</a:t>
            </a:r>
            <a:r>
              <a:rPr lang="ar-SA" b="1" dirty="0" smtClean="0"/>
              <a:t> مُسْتَقَرٌّ وَمَتَاعٌ ( البقرة 36 ) عقيب الهبوط الثاني أولى</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وثانيهما أنه قال في الهبوط الثاني اهْبِطُواْ مِنْهَا والضمير في ( منها ) عائد إلى الجنة وذلك يقتضي كون الهبوط الثاني من الجنة الوجه الثاني أن التكرير لأجل التأكيد وعندي فيه وجه ثالث أقوى من هذين الوجهين وهو أن آدم وحواء لما أتيا بالزلة أمرا بالهبوط فتابا بعد الأمر بالهبوط ووقع في قلبهما أن الأمر بالهبوط لما كان بسبب الزلة فبعد التوبة وجب أن لا يبقى الأمر بالهبوط فأعاد الله تعالى الأمر بالهبوط مرة ثانية ليعلما أن الأمر بالهبوط ما كان جزاء على ارتكاب الزلة حتى يزول بزوالها بل الأمر بالهبوط باقٍ بعد التوبة</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لأن الأمر </a:t>
            </a:r>
            <a:r>
              <a:rPr lang="ar-SA" b="1" dirty="0" err="1" smtClean="0"/>
              <a:t>به</a:t>
            </a:r>
            <a:r>
              <a:rPr lang="ar-SA" b="1" dirty="0" smtClean="0"/>
              <a:t> كان تحقيقاً للوعد المتقدم في قوله إِنّي جَاعِلٌ </a:t>
            </a:r>
            <a:r>
              <a:rPr lang="ar-SA" b="1" dirty="0" err="1" smtClean="0"/>
              <a:t>فِى</a:t>
            </a:r>
            <a:r>
              <a:rPr lang="ar-SA" b="1" dirty="0" smtClean="0"/>
              <a:t> </a:t>
            </a:r>
            <a:r>
              <a:rPr lang="ar-SA" b="1" dirty="0" err="1" smtClean="0"/>
              <a:t>الارْضِ</a:t>
            </a:r>
            <a:r>
              <a:rPr lang="ar-SA" b="1" dirty="0" smtClean="0"/>
              <a:t> خَلِيفَة </a:t>
            </a:r>
            <a:r>
              <a:rPr lang="ar-SA" b="1" dirty="0" err="1" smtClean="0"/>
              <a:t>ً</a:t>
            </a:r>
            <a:r>
              <a:rPr lang="ar-SA" b="1" dirty="0" smtClean="0"/>
              <a:t> ( البقرة 30 ) فإن قيل ما جواب الشرط الأول قلنا الشرط الثاني مع جوابه كقولك إن جئتني فإن قدرت أحسنت إليك</a:t>
            </a:r>
          </a:p>
          <a:p>
            <a:pPr rtl="1"/>
            <a:r>
              <a:rPr lang="ar-SA" b="1" dirty="0" smtClean="0"/>
              <a:t>المسألة الثانية روي في الأخبار أن آدم عليه السلام أهبط بالهند وحواء بجدة وإبليس بموضع من البصرة على أميال والحية بأصفهان</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endParaRPr lang="ar-SA" b="1" dirty="0" smtClean="0"/>
          </a:p>
          <a:p>
            <a:pPr rtl="1"/>
            <a:r>
              <a:rPr lang="ar-SA" b="1" dirty="0" smtClean="0"/>
              <a:t>المسألة الثالثة في ( الهدي ) وجوه أحدها المراد منه كل دلالة وبيان فيدخل فيه دليل العقل وكل كلام ينزل على نبي وفيه تنبيه على عظم نعمة الله تعالى على آدم وحواء فكأنه قال وإن أهبطنكم من الجنة إلى الأرض فقد أنعمت عليكم بما يؤديكم مرة أخرى إلى الجنة مع الدوام الذي لا ينقطع قال الحسن</a:t>
            </a:r>
          </a:p>
          <a:p>
            <a:r>
              <a:rPr lang="ar-SA" b="1" dirty="0" smtClean="0"/>
              <a:t>لما أهبط آدم عليه السلام إلى الأرض أوحى الله تعالى إليه يا آدم</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أربع خصال فيها كل الأمر لك ولولدك واحدة لي وواحدة لك وواحدة بيني وبينك وواحدة بينك وبين الناس أما التي لي فتعبدني لا تشرك </a:t>
            </a:r>
            <a:r>
              <a:rPr lang="ar-SA" b="1" dirty="0" err="1" smtClean="0"/>
              <a:t>بي</a:t>
            </a:r>
            <a:r>
              <a:rPr lang="ar-SA" b="1" dirty="0" smtClean="0"/>
              <a:t> شيئاً وأما التي لك فإذا عملت نلت أجرتك وأما التي بيني وبينك فعليك الدعاء وعلي الإجابة وأما التي بينك وبين الناس فإن تصحبهم بما تحب أن يصحبوك </a:t>
            </a:r>
            <a:r>
              <a:rPr lang="ar-SA" b="1" dirty="0" err="1" smtClean="0"/>
              <a:t>به</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وثانيها ما روي عن أبي العالية أن المراد من الهدى الأنبياء وهذا إنما يتم لو كان المخاطب بقوله فَإِمَّا يَأْتِيَنَّكُم مّنّى هُدًى غير آدم وهم ذريته وبالجملة فهذا التأويل يوجب تخصيص المخاطبين بذرية آدم وتخصيص الهدي بنوع معين وهو الأنبياء من غير دليل دل على هذا التخصيص</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البحر المحيط ومؤلفه </a:t>
            </a:r>
            <a:r>
              <a:rPr lang="ar-SA" dirty="0" err="1" smtClean="0"/>
              <a:t>ابو</a:t>
            </a:r>
            <a:r>
              <a:rPr lang="ar-SA" dirty="0" smtClean="0"/>
              <a:t> حيان الأندلسي</a:t>
            </a:r>
            <a:endParaRPr lang="en-US" dirty="0"/>
          </a:p>
        </p:txBody>
      </p:sp>
      <p:sp>
        <p:nvSpPr>
          <p:cNvPr id="3" name="عنصر نائب للمحتوى 2"/>
          <p:cNvSpPr>
            <a:spLocks noGrp="1"/>
          </p:cNvSpPr>
          <p:nvPr>
            <p:ph idx="1"/>
          </p:nvPr>
        </p:nvSpPr>
        <p:spPr/>
        <p:txBody>
          <a:bodyPr/>
          <a:lstStyle/>
          <a:p>
            <a:r>
              <a:rPr lang="ar-SA" dirty="0" err="1" smtClean="0"/>
              <a:t>ابو</a:t>
            </a:r>
            <a:r>
              <a:rPr lang="ar-SA" dirty="0" smtClean="0"/>
              <a:t> حيان:</a:t>
            </a:r>
          </a:p>
          <a:p>
            <a:r>
              <a:rPr lang="ar-SA" dirty="0" smtClean="0"/>
              <a:t>هو محمد بن يوسف بن علي بن يوسف بن حيان الأندلسي المولود سنة 654 هـ والمتوفى سنة 745 بمصر.</a:t>
            </a:r>
          </a:p>
          <a:p>
            <a:r>
              <a:rPr lang="ar-SA" dirty="0" smtClean="0"/>
              <a:t>كان عالما أديبا شاعرا ملما بالقراءات والفقه والحديث.</a:t>
            </a:r>
          </a:p>
          <a:p>
            <a:r>
              <a:rPr lang="ar-SA" dirty="0" smtClean="0"/>
              <a:t>وله مؤلفات كثيرة جدا ومشهورة</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تفسير </a:t>
            </a:r>
            <a:r>
              <a:rPr lang="ar-SA" dirty="0" err="1" smtClean="0"/>
              <a:t>ابو</a:t>
            </a:r>
            <a:r>
              <a:rPr lang="ar-SA" dirty="0" smtClean="0"/>
              <a:t> حيان:</a:t>
            </a:r>
            <a:endParaRPr lang="en-US" dirty="0"/>
          </a:p>
        </p:txBody>
      </p:sp>
      <p:sp>
        <p:nvSpPr>
          <p:cNvPr id="3" name="عنصر نائب للمحتوى 2"/>
          <p:cNvSpPr>
            <a:spLocks noGrp="1"/>
          </p:cNvSpPr>
          <p:nvPr>
            <p:ph idx="1"/>
          </p:nvPr>
        </p:nvSpPr>
        <p:spPr/>
        <p:txBody>
          <a:bodyPr/>
          <a:lstStyle/>
          <a:p>
            <a:r>
              <a:rPr lang="ar-SA" dirty="0" smtClean="0"/>
              <a:t>اسمه: البحر المحيط</a:t>
            </a:r>
          </a:p>
          <a:p>
            <a:r>
              <a:rPr lang="ar-SA" dirty="0" smtClean="0"/>
              <a:t>يقع هذا التفسير في ثمان مجلدات كبار ويعتبر المرجع الأول والأهم لمن يريد أن يقف على وجوه الإعراب لألفاظ القرآن حتى إن بعضهم قال: كتاب </a:t>
            </a:r>
            <a:r>
              <a:rPr lang="ar-SA" dirty="0" err="1" smtClean="0"/>
              <a:t>ابو</a:t>
            </a:r>
            <a:r>
              <a:rPr lang="ar-SA" dirty="0" smtClean="0"/>
              <a:t> حيان أقرب ما يكون لكتب النحو منه إلى كتب التفسير</a:t>
            </a:r>
          </a:p>
          <a:p>
            <a:r>
              <a:rPr lang="ar-SA" dirty="0" smtClean="0"/>
              <a:t>يعتني الكتاب بإيراد القراءات </a:t>
            </a:r>
            <a:r>
              <a:rPr lang="ar-SA" dirty="0" err="1" smtClean="0"/>
              <a:t>واسباب</a:t>
            </a:r>
            <a:r>
              <a:rPr lang="ar-SA" dirty="0" smtClean="0"/>
              <a:t> النزول والناسخ والمنسوخ ولا يغفل </a:t>
            </a:r>
            <a:r>
              <a:rPr lang="ar-SA" dirty="0" err="1" smtClean="0"/>
              <a:t>الاحكام</a:t>
            </a:r>
            <a:r>
              <a:rPr lang="ar-SA" dirty="0" smtClean="0"/>
              <a:t> الفقهية ولا الناحية البلاغية</a:t>
            </a:r>
          </a:p>
          <a:p>
            <a:r>
              <a:rPr lang="ar-SA" dirty="0" smtClean="0"/>
              <a:t>وينقل عن المتقدمين </a:t>
            </a:r>
            <a:r>
              <a:rPr lang="ar-SA" dirty="0" err="1" smtClean="0"/>
              <a:t>كالزمخشري</a:t>
            </a:r>
            <a:r>
              <a:rPr lang="ar-SA" dirty="0" smtClean="0"/>
              <a:t> وابن عطية</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هذا وقد اعتمد </a:t>
            </a:r>
            <a:r>
              <a:rPr lang="ar-SA" dirty="0" err="1" smtClean="0"/>
              <a:t>ابو</a:t>
            </a:r>
            <a:r>
              <a:rPr lang="ar-SA" dirty="0" smtClean="0"/>
              <a:t> حيان في تفسيره على تفسير ابن النقيب ومدحه بأنه كتاب التحرير والتحبير لأقوال أئمة التفسير إذ هو أكبر كتاب ألف في التفسير.</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مثال</a:t>
            </a:r>
            <a:endParaRPr lang="en-US" dirty="0"/>
          </a:p>
        </p:txBody>
      </p:sp>
      <p:sp>
        <p:nvSpPr>
          <p:cNvPr id="3" name="عنصر نائب للمحتوى 2"/>
          <p:cNvSpPr>
            <a:spLocks noGrp="1"/>
          </p:cNvSpPr>
          <p:nvPr>
            <p:ph idx="1"/>
          </p:nvPr>
        </p:nvSpPr>
        <p:spPr/>
        <p:txBody>
          <a:bodyPr/>
          <a:lstStyle/>
          <a:p>
            <a:pPr rtl="1"/>
            <a:r>
              <a:rPr lang="ar-SA" b="1" dirty="0" smtClean="0"/>
              <a:t>{الم} أسماء مدلولها حروف المعجم ، ولذلك نطق بها نطق حروف المعجم ، وهي موقوفة الآخر ، لا يقال إنها معربة لأنها لم يدخل عليها عامل فتعرب ولا يقال إنها مبنية لعدم سبب البناء ، لكن أسماء حروف المعجم قابلة لتركيب العوامل عليها فتعرب ، تقول هذه ألف حسنة ونظير سرد هذه الأسماء موقوفة ، أسماء العدد ، إذا عدّوا يقولون : واحد ، اثنان ، ثلاثة ، أربعة ، خمسة. وقد اختل الناس في المراد </a:t>
            </a:r>
            <a:r>
              <a:rPr lang="ar-SA" b="1" dirty="0" err="1" smtClean="0"/>
              <a:t>بها</a:t>
            </a:r>
            <a:r>
              <a:rPr lang="ar-SA" b="1" dirty="0" smtClean="0"/>
              <a:t> ، وسنذكر اختلافهم إن شاء الله تعالى.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{ذَالِكَ} ، ذا : إسم إشارة ثنائي الوضع لفظاً ، ثلاثي الأصل ، لا أحادي الوضع ، وألفه ليست زائدة ، خلافاً للكوفيين والسهيلي ، بل ألفه منقبلة عن ياء ، ولامه خلافاً لبعض البصريين في زعمه أنها منقلبة من واو من باب طويت وهو مبني. ويقال فيه : ذا وذائه وهو يدل على القرب ، فإذا دخلت الكاف فقلت : ذاك دل على التوسط ، فإذا أدخلت اللام فقلت : ذلك دل على البعد ، وبعض النحويين رتبة المشار إليه عنده قرب وبعد فمتى كان مجرداً من اللام والكاف كان للقرب ، ومتى كانتا فيه أو إحداهما كان للبعد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والكاف حرف خطاب تبين أحوال المخاطب من إفراد وتثنية وجمع وتذكير وتأنيث كما تبينها إذا كان ضميراً ، وقالوا : ألك في معنى ذلك ؟ ولاسم الإشارة أحكام ذكرت في النحو. {الْكِتَابُ} ، يطلق بإزاء معان العقد المعروف بين العبد وسيده على مال مؤجل منجم للعتق {وَالَّذِينَ يَبْتَغُونَ الْكِتَابَ مِمَّا مَلَكَتْ أَيْمَانُكُمْ} ، وعلى الفرض {فَإِذَا قَضَيْتُمُ الصَّلَواةَ فَاذْكُرُوا اللَّهَ قِيَامًا وَقُعُودًا}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كتب عليكم القصاص} {كُتِبَ عَلَيْكُمُ الصِّيَامُ} وعلى الحكم ، قاله الجوهري لأقضين بينكما بكتاب الله كتاب الله أحق وعلى القدر :</a:t>
            </a:r>
          </a:p>
          <a:p>
            <a:pPr rtl="1"/>
            <a:r>
              <a:rPr lang="ar-SA" b="1" dirty="0" smtClean="0"/>
              <a:t>يا ابنة عمي كتاب الله أخرجني عنكم وهل أمنعن الله ما فعلا</a:t>
            </a:r>
          </a:p>
          <a:p>
            <a:pPr rtl="1"/>
            <a:r>
              <a:rPr lang="ar-SA" b="1" dirty="0" smtClean="0"/>
              <a:t>أي قدر الله وعلى مصدر كتبت تقول : كتبت كتاباً وكتباً ، ومنه كتاب الله عليكم ، وعلى المكتوب كالحساب بمعنى المحسوب ، قال :</a:t>
            </a:r>
          </a:p>
          <a:p>
            <a:pPr rtl="1"/>
            <a:r>
              <a:rPr lang="ar-SA" b="1" dirty="0" smtClean="0"/>
              <a:t>بشرت عيالي إذ رأيت صحيفة أتتك من الحجاج يتلى كتابها</a:t>
            </a:r>
          </a:p>
          <a:p>
            <a:pPr rtl="1"/>
            <a:endParaRPr lang="ar-SA" b="1"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{لا} نافية ، والنفي أحد أقسامها ، وقد تقدمت. {رَيْبَ} ، الريب : الشك بتهمة راب حقق التهمة قال :</a:t>
            </a:r>
          </a:p>
          <a:p>
            <a:pPr rtl="1"/>
            <a:r>
              <a:rPr lang="ar-SA" b="1" dirty="0" smtClean="0"/>
              <a:t>ليس في الحق يا أمية </a:t>
            </a:r>
            <a:r>
              <a:rPr lang="ar-SA" b="1" dirty="0" err="1" smtClean="0"/>
              <a:t>ريبإنما</a:t>
            </a:r>
            <a:r>
              <a:rPr lang="ar-SA" b="1" dirty="0" smtClean="0"/>
              <a:t> الريب ما يقول الكذوب</a:t>
            </a:r>
          </a:p>
          <a:p>
            <a:pPr rtl="1"/>
            <a:r>
              <a:rPr lang="ar-SA" b="1" dirty="0" smtClean="0"/>
              <a:t>وحقيقة الريب قلق النفس : دع ما يريبك إلى ما لا يريبك ، فإن الشك ريبة وإن الصدق طمأنينة ومنه : أنه مر بظني خافق فقال لا يربه أحد بشيء ، وريب الدهر : صرفه وخطبه. {فِيهِ} : في للوعاء حقيقة أو مجاز ، أو زيد للمصاحبة ، وللتعليل ،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وللمقايسة ، وللوافقة على ، والباء مثل ذلك زيد في المسجد {وَلَكُمْ فِى الْقِصَاصِ حَيَواةٌ} {ادْخُلُوا فِى أُمَمٍ} {لَمَسَّكُمْ فِى مَآ أَفَضْتُمْ} ، {فِي الْحَيَواةِ الدُّنْيَا وَفِى الاخِرَةِ} {فِى جُذُوعِ النَّخْلِ} {يَذْرَؤُكُمْ فِيهِ} ، أي يكثركم به. الهاء المتصلة بفي من فيه ضمير غائب مذكر مفرد ، وقد يوصل بياء ، وهي قراءة ابن كثير ، وحكم هذه الهاء بالنسبة إلى الحركة والإسكان والاختلاس والإشباع في كتب النحو. </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{هُدَى} ، الهدى : مصدر هدي ، وتقدم معنى الهداية ، والهدي مذكر وبنو أسد يؤنثونه ، يقولون : هذه هدي حسنة ، قاله الفراء في كتاب المذكر والمؤنث. وقال ابن عطية : الهدي لفظ مؤنث ، وقال اللحياني : هو مذكر. انتهى كلامه. قال ابن سيده : والهدي اسم من أسماء النهار ، قال ابن مقبل :</a:t>
            </a:r>
          </a:p>
          <a:p>
            <a:pPr rtl="1"/>
            <a:r>
              <a:rPr lang="ar-SA" b="1" dirty="0" smtClean="0"/>
              <a:t>حتى استبنت الهدى </a:t>
            </a:r>
            <a:r>
              <a:rPr lang="ar-SA" b="1" smtClean="0"/>
              <a:t>والبيد هاجمة يخضعن </a:t>
            </a:r>
            <a:r>
              <a:rPr lang="ar-SA" b="1" dirty="0" smtClean="0"/>
              <a:t>في الآل غلفاً أو يصلينا</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 كتب أخرى من التفسير بالرأي المحمود</a:t>
            </a:r>
            <a:endParaRPr lang="en-US" dirty="0"/>
          </a:p>
        </p:txBody>
      </p:sp>
      <p:sp>
        <p:nvSpPr>
          <p:cNvPr id="3" name="عنصر نائب للمحتوى 2"/>
          <p:cNvSpPr>
            <a:spLocks noGrp="1"/>
          </p:cNvSpPr>
          <p:nvPr>
            <p:ph idx="1"/>
          </p:nvPr>
        </p:nvSpPr>
        <p:spPr/>
        <p:txBody>
          <a:bodyPr/>
          <a:lstStyle/>
          <a:p>
            <a:r>
              <a:rPr lang="ar-KW" dirty="0" smtClean="0"/>
              <a:t>1-تفسير </a:t>
            </a:r>
            <a:r>
              <a:rPr lang="ar-KW" dirty="0" err="1" smtClean="0"/>
              <a:t>الألوسي</a:t>
            </a:r>
            <a:r>
              <a:rPr lang="ar-KW" dirty="0" smtClean="0"/>
              <a:t> وهو شهاب الدين محمود العراقي (ت1270) واسم تفسيره: روح المعاني في تفسير القرآن العظيم والسبع المثاني</a:t>
            </a:r>
          </a:p>
          <a:p>
            <a:r>
              <a:rPr lang="ar-KW" dirty="0" smtClean="0"/>
              <a:t>2-تفسير أبي السعود، وهو محمد بن محمد مصطفى </a:t>
            </a:r>
            <a:r>
              <a:rPr lang="ar-KW" dirty="0" err="1" smtClean="0"/>
              <a:t>العمادي</a:t>
            </a:r>
            <a:r>
              <a:rPr lang="ar-KW" dirty="0" smtClean="0"/>
              <a:t> (ت982) واسم تفسيره: إرشاد العقل السليم إلى مزايا الكتاب الكريم</a:t>
            </a:r>
          </a:p>
          <a:p>
            <a:r>
              <a:rPr lang="ar-KW" dirty="0" smtClean="0"/>
              <a:t>3-تفسير </a:t>
            </a:r>
            <a:r>
              <a:rPr lang="ar-KW" dirty="0" err="1" smtClean="0"/>
              <a:t>الامام</a:t>
            </a:r>
            <a:r>
              <a:rPr lang="ar-KW" dirty="0" smtClean="0"/>
              <a:t> </a:t>
            </a:r>
            <a:r>
              <a:rPr lang="ar-KW" dirty="0" err="1" smtClean="0"/>
              <a:t>الشوكاني</a:t>
            </a:r>
            <a:r>
              <a:rPr lang="ar-KW" dirty="0" smtClean="0"/>
              <a:t>: فتح القدير الجامع بين فني الرواية والدراية في التفسير، وقد جمع فيه بين </a:t>
            </a:r>
            <a:r>
              <a:rPr lang="ar-KW" smtClean="0"/>
              <a:t>المأثور والرأي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1655</TotalTime>
  <Words>1574</Words>
  <Application>Microsoft Office PowerPoint</Application>
  <PresentationFormat>A4 Paper (210x297 mm)‎</PresentationFormat>
  <Paragraphs>81</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عنوان المحاضرة</vt:lpstr>
      <vt:lpstr>عناصر المحاضرة</vt:lpstr>
      <vt:lpstr> الفخر الرازي</vt:lpstr>
      <vt:lpstr>الشريحة 5</vt:lpstr>
      <vt:lpstr>تفسيره:</vt:lpstr>
      <vt:lpstr>منهج الفخر الرازي في هذا الكتاب</vt:lpstr>
      <vt:lpstr>الشريحة 8</vt:lpstr>
      <vt:lpstr>مثال</vt:lpstr>
      <vt:lpstr>الشريحة 10</vt:lpstr>
      <vt:lpstr>الشريحة 11</vt:lpstr>
      <vt:lpstr>الشريحة 12</vt:lpstr>
      <vt:lpstr>الشريحة 13</vt:lpstr>
      <vt:lpstr>الشريحة 14</vt:lpstr>
      <vt:lpstr>البحر المحيط ومؤلفه ابو حيان الأندلسي</vt:lpstr>
      <vt:lpstr>تفسير ابو حيان:</vt:lpstr>
      <vt:lpstr>الشريحة 17</vt:lpstr>
      <vt:lpstr>مثال</vt:lpstr>
      <vt:lpstr>الشريحة 19</vt:lpstr>
      <vt:lpstr>الشريحة 20</vt:lpstr>
      <vt:lpstr>الشريحة 21</vt:lpstr>
      <vt:lpstr>الشريحة 22</vt:lpstr>
      <vt:lpstr>الشريحة 23</vt:lpstr>
      <vt:lpstr>الشريحة 24</vt:lpstr>
      <vt:lpstr> كتب أخرى من التفسير بالرأي المحمود</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128</cp:revision>
  <dcterms:created xsi:type="dcterms:W3CDTF">2009-10-14T19:14:34Z</dcterms:created>
  <dcterms:modified xsi:type="dcterms:W3CDTF">2011-03-25T12:24:38Z</dcterms:modified>
</cp:coreProperties>
</file>