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69" r:id="rId5"/>
    <p:sldId id="270" r:id="rId6"/>
    <p:sldId id="271" r:id="rId7"/>
    <p:sldId id="272" r:id="rId8"/>
    <p:sldId id="274" r:id="rId9"/>
    <p:sldId id="275" r:id="rId10"/>
    <p:sldId id="276" r:id="rId11"/>
    <p:sldId id="277" r:id="rId12"/>
    <p:sldId id="280" r:id="rId13"/>
    <p:sldId id="281" r:id="rId14"/>
    <p:sldId id="282" r:id="rId15"/>
    <p:sldId id="283" r:id="rId16"/>
    <p:sldId id="278" r:id="rId17"/>
    <p:sldId id="279" r:id="rId18"/>
    <p:sldId id="273" r:id="rId19"/>
    <p:sldId id="284" r:id="rId20"/>
    <p:sldId id="285" r:id="rId21"/>
    <p:sldId id="286"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3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3/31/2011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التفسير بالرأي المذموم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smtClean="0">
                <a:cs typeface="Arial" pitchFamily="34" charset="0"/>
              </a:rPr>
              <a:t>تعريف الرأي المذموم</a:t>
            </a:r>
          </a:p>
          <a:p>
            <a:pPr rtl="1" eaLnBrk="1" hangingPunct="1">
              <a:buFont typeface="Arial" pitchFamily="34" charset="0"/>
              <a:buChar char="•"/>
            </a:pPr>
            <a:r>
              <a:rPr lang="ar-KW" b="1" dirty="0" smtClean="0">
                <a:cs typeface="Arial" pitchFamily="34" charset="0"/>
              </a:rPr>
              <a:t>تفسير الكشاف</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ما هو التفسير بالرأي المذموم؟</a:t>
            </a:r>
            <a:endParaRPr lang="en-US" dirty="0"/>
          </a:p>
        </p:txBody>
      </p:sp>
      <p:sp>
        <p:nvSpPr>
          <p:cNvPr id="3" name="عنصر نائب للمحتوى 2"/>
          <p:cNvSpPr>
            <a:spLocks noGrp="1"/>
          </p:cNvSpPr>
          <p:nvPr>
            <p:ph idx="1"/>
          </p:nvPr>
        </p:nvSpPr>
        <p:spPr/>
        <p:txBody>
          <a:bodyPr/>
          <a:lstStyle/>
          <a:p>
            <a:r>
              <a:rPr lang="ar-KW" dirty="0" smtClean="0"/>
              <a:t>نقصد بالتفسير بالرأي المذموم تفاسير الفرق الضالة التي تخالف أصولها </a:t>
            </a:r>
            <a:r>
              <a:rPr lang="ar-KW" dirty="0" err="1" smtClean="0"/>
              <a:t>اصول</a:t>
            </a:r>
            <a:r>
              <a:rPr lang="ar-KW" dirty="0" smtClean="0"/>
              <a:t> أهل السنة والجماعة، فهم يعتقدون رأيا مذموما ثم يحملون النص القرآني على معتقدهم هذا ولو اضطرهم إلى لوي أعناق النصوص</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الفرق التي كتبت تفسيرا</a:t>
            </a:r>
            <a:endParaRPr lang="en-US" dirty="0"/>
          </a:p>
        </p:txBody>
      </p:sp>
      <p:sp>
        <p:nvSpPr>
          <p:cNvPr id="3" name="عنصر نائب للمحتوى 2"/>
          <p:cNvSpPr>
            <a:spLocks noGrp="1"/>
          </p:cNvSpPr>
          <p:nvPr>
            <p:ph idx="1"/>
          </p:nvPr>
        </p:nvSpPr>
        <p:spPr/>
        <p:txBody>
          <a:bodyPr/>
          <a:lstStyle/>
          <a:p>
            <a:r>
              <a:rPr lang="ar-KW" dirty="0" smtClean="0"/>
              <a:t>غالب الفرق الضالة لها تفسير يوافق هواها</a:t>
            </a:r>
          </a:p>
          <a:p>
            <a:r>
              <a:rPr lang="ar-KW" dirty="0" smtClean="0"/>
              <a:t>ولكن كثير منها لم ينل شهرة ولا رواج بين المسلمين إلا بعض التفاسير التي اختصت بفوائد أخرى غير ما فيها من ضلال في العقيدة.</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اشهر تفاسير المعتزلة: الكشاف </a:t>
            </a:r>
            <a:r>
              <a:rPr lang="ar-KW" dirty="0" err="1" smtClean="0"/>
              <a:t>للزمخشري</a:t>
            </a:r>
            <a:endParaRPr lang="en-US" dirty="0"/>
          </a:p>
        </p:txBody>
      </p:sp>
      <p:sp>
        <p:nvSpPr>
          <p:cNvPr id="3" name="عنصر نائب للمحتوى 2"/>
          <p:cNvSpPr>
            <a:spLocks noGrp="1"/>
          </p:cNvSpPr>
          <p:nvPr>
            <p:ph idx="1"/>
          </p:nvPr>
        </p:nvSpPr>
        <p:spPr/>
        <p:txBody>
          <a:bodyPr/>
          <a:lstStyle/>
          <a:p>
            <a:r>
              <a:rPr lang="ar-KW" dirty="0" smtClean="0"/>
              <a:t>تقوم أصول المعتزلة على خمسة:</a:t>
            </a:r>
          </a:p>
          <a:p>
            <a:r>
              <a:rPr lang="ar-KW" dirty="0" smtClean="0"/>
              <a:t>1-التوحيد وبنوه على نفي رؤية الله عز وجل ونفي صفاته عنه</a:t>
            </a:r>
          </a:p>
          <a:p>
            <a:r>
              <a:rPr lang="ar-KW" dirty="0" smtClean="0"/>
              <a:t>2-العدل وبنوه على أن أفعال العباد لم يخلقها الله وأنه لم يشأ إلا الخير وقد يحصل في ملكه ما لا يريد</a:t>
            </a:r>
          </a:p>
          <a:p>
            <a:r>
              <a:rPr lang="ar-KW" dirty="0" smtClean="0"/>
              <a:t>3-الوعد والوعيد وبنوه أن الله لا يغفر لمرتكب الكبيرة</a:t>
            </a:r>
          </a:p>
          <a:p>
            <a:r>
              <a:rPr lang="ar-KW" dirty="0" smtClean="0"/>
              <a:t>4-المنزلة بين المنزلتين  </a:t>
            </a:r>
            <a:r>
              <a:rPr lang="ar-KW" dirty="0" err="1" smtClean="0"/>
              <a:t>للعصاة</a:t>
            </a:r>
            <a:endParaRPr lang="ar-KW" dirty="0" smtClean="0"/>
          </a:p>
          <a:p>
            <a:r>
              <a:rPr lang="ar-KW" dirty="0" smtClean="0"/>
              <a:t>5-الأمر بالمعروف والنهي عن المنكر</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الكشاف </a:t>
            </a:r>
            <a:r>
              <a:rPr lang="ar-KW" dirty="0" err="1" smtClean="0"/>
              <a:t>للزمخشري</a:t>
            </a:r>
            <a:endParaRPr lang="en-US" dirty="0"/>
          </a:p>
        </p:txBody>
      </p:sp>
      <p:sp>
        <p:nvSpPr>
          <p:cNvPr id="3" name="عنصر نائب للمحتوى 2"/>
          <p:cNvSpPr>
            <a:spLocks noGrp="1"/>
          </p:cNvSpPr>
          <p:nvPr>
            <p:ph idx="1"/>
          </p:nvPr>
        </p:nvSpPr>
        <p:spPr/>
        <p:txBody>
          <a:bodyPr/>
          <a:lstStyle/>
          <a:p>
            <a:r>
              <a:rPr lang="ar-KW" dirty="0" smtClean="0"/>
              <a:t>مؤلفه: </a:t>
            </a:r>
          </a:p>
          <a:p>
            <a:r>
              <a:rPr lang="ar-KW" dirty="0" smtClean="0"/>
              <a:t>هو جار الله </a:t>
            </a:r>
            <a:r>
              <a:rPr lang="ar-KW" dirty="0" err="1" smtClean="0"/>
              <a:t>ابو</a:t>
            </a:r>
            <a:r>
              <a:rPr lang="ar-KW" dirty="0" smtClean="0"/>
              <a:t> القاسم محمود بن عمر </a:t>
            </a:r>
            <a:r>
              <a:rPr lang="ar-KW" dirty="0" err="1" smtClean="0"/>
              <a:t>الزمخشري</a:t>
            </a:r>
            <a:r>
              <a:rPr lang="ar-KW" dirty="0" smtClean="0"/>
              <a:t> (ت538)</a:t>
            </a:r>
            <a:r>
              <a:rPr lang="en-US" dirty="0" smtClean="0"/>
              <a:t> </a:t>
            </a:r>
            <a:endParaRPr lang="ar-KW" dirty="0" smtClean="0"/>
          </a:p>
          <a:p>
            <a:r>
              <a:rPr lang="ar-KW" dirty="0" smtClean="0"/>
              <a:t>وتفسيره أجمع تفسير وصلنا من كتب التفسير </a:t>
            </a:r>
            <a:r>
              <a:rPr lang="ar-KW" dirty="0" err="1" smtClean="0"/>
              <a:t>بالراي</a:t>
            </a:r>
            <a:r>
              <a:rPr lang="ar-KW" dirty="0" smtClean="0"/>
              <a:t> المذموم</a:t>
            </a:r>
          </a:p>
          <a:p>
            <a:r>
              <a:rPr lang="ar-KW" dirty="0" smtClean="0"/>
              <a:t>وقد عقد ابن تيمية مقارنة بينه وبين عدة تفاسير فقال رحمه الله:</a:t>
            </a:r>
          </a:p>
          <a:p>
            <a:r>
              <a:rPr lang="ar-SA" dirty="0" smtClean="0"/>
              <a:t>وأما " التفاسير الثلاثة " المسئول عنها فأسلمها من البدعة والأحاديث الضعيفة " البغوي " لكنه مختصر من " تفسير الثعلبي " وحذف منه الأحاديث الموضوعة والبدع التي فيه وحذف أشياء غير ذلك .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وأما " الواحدي " فإنه تلميذ الثعلبي وهو أخبر منه بالعربية ؛ لكن الثعلبي فيه سلامة من البدع وإن ذكرها تقليدا لغيره . </a:t>
            </a:r>
            <a:endParaRPr lang="ar-KW" dirty="0" smtClean="0"/>
          </a:p>
          <a:p>
            <a:pPr rtl="1"/>
            <a:r>
              <a:rPr lang="ar-SA" dirty="0" smtClean="0"/>
              <a:t>وتفسيره </a:t>
            </a:r>
            <a:r>
              <a:rPr lang="ar-SA" dirty="0" err="1" smtClean="0"/>
              <a:t>و</a:t>
            </a:r>
            <a:r>
              <a:rPr lang="ar-SA" dirty="0" smtClean="0"/>
              <a:t> تف</a:t>
            </a:r>
            <a:r>
              <a:rPr lang="ar-KW" dirty="0" smtClean="0"/>
              <a:t>ا</a:t>
            </a:r>
            <a:r>
              <a:rPr lang="ar-SA" dirty="0" smtClean="0"/>
              <a:t>سير </a:t>
            </a:r>
            <a:r>
              <a:rPr lang="ar-SA" dirty="0" err="1" smtClean="0"/>
              <a:t>الواحدي</a:t>
            </a:r>
            <a:r>
              <a:rPr lang="ar-SA" dirty="0" smtClean="0"/>
              <a:t> البسيط والوسيط والوجيز</a:t>
            </a:r>
            <a:r>
              <a:rPr lang="en-US" dirty="0" smtClean="0"/>
              <a:t> </a:t>
            </a:r>
            <a:r>
              <a:rPr lang="ar-KW" dirty="0" smtClean="0"/>
              <a:t> </a:t>
            </a:r>
            <a:r>
              <a:rPr lang="ar-SA" dirty="0" smtClean="0"/>
              <a:t>فيها فوائد جليلة وفيها غث كثير من المنقولات الباطلة وغيرها . </a:t>
            </a:r>
            <a:endParaRPr lang="ar-KW" dirty="0" smtClean="0"/>
          </a:p>
          <a:p>
            <a:pPr rtl="1"/>
            <a:r>
              <a:rPr lang="ar-SA" dirty="0" smtClean="0"/>
              <a:t>وأما " الزمخشري " فتفسيره محشو بالبدعة وعلى طريقة المعتزلة من إنكار الصفات والرؤية والقول بخلق القرآن وأنكر أن الله مريد للكائنات وخالق لأفعال العباد وغير ذلك من أصول المعتزلة</a:t>
            </a:r>
            <a:r>
              <a:rPr lang="ar-KW" dirty="0" smtClean="0"/>
              <a:t>، </a:t>
            </a:r>
            <a:r>
              <a:rPr lang="ar-SA" dirty="0" smtClean="0"/>
              <a:t>و " أصولهم خمسة " يسمونها التوحيد والعدل والمنزلة بين المنزلتين </a:t>
            </a:r>
            <a:r>
              <a:rPr lang="ar-KW" dirty="0" smtClean="0"/>
              <a:t>     </a:t>
            </a:r>
            <a:r>
              <a:rPr lang="ar-SA" dirty="0" smtClean="0"/>
              <a:t>وإنفاذ الوعيد والأمر بالمعروف والنهي عن المنكر .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لكن معنى " التوحيد " عندهم يتضمن نفي الصفات ؛ ولهذا سمى ابن التومرت أصحابه الموحدين وهذا إنما هو إلحاد في أسماء الله وآياته .</a:t>
            </a:r>
          </a:p>
          <a:p>
            <a:pPr rtl="1"/>
            <a:r>
              <a:rPr lang="ar-SA" dirty="0" smtClean="0"/>
              <a:t>ومعنى " العدل " عندهم يتضمن التكذيب بالقدر وهو خلق أفعال العباد وإرادة الكائنات والقدرة على شيء ومنهم من ينكر تقدم العلم والكتاب ؛ لكن هذا قول أئمتهم ؛ </a:t>
            </a:r>
            <a:r>
              <a:rPr lang="ar-KW" dirty="0" smtClean="0"/>
              <a:t>ومذهب </a:t>
            </a:r>
            <a:r>
              <a:rPr lang="ar-SA" dirty="0" err="1" smtClean="0"/>
              <a:t>الزمخشري</a:t>
            </a:r>
            <a:r>
              <a:rPr lang="ar-SA" dirty="0" smtClean="0"/>
              <a:t> مذهب المغيرة بن علي وأبي هاشم وأتباعهم . </a:t>
            </a:r>
            <a:r>
              <a:rPr lang="ar-KW"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 </a:t>
            </a:r>
            <a:r>
              <a:rPr lang="ar-SA" dirty="0" smtClean="0"/>
              <a:t>. وأما " المنزلة بين المنزلتين " فهي عندهم أن الفاسق لا يسمى مؤمنا بوجه من الوجوه كما لا يسمى كافرا فنزلوه بين منزلتين . و " إنفاذ الوعيد " عندهم معناه أن فساق الملة مخلدون في النار لا يخرجون منها بشفاعة ولا غير ذلك كما تقوله الخوارج . و " الأمر بالمعروف والنهي عن المنكر " يتضمن عندهم جواز الخروج على الأئمة وقتالهم بالسيف . </a:t>
            </a:r>
            <a:r>
              <a:rPr lang="ar-SA" b="1" dirty="0" smtClean="0"/>
              <a:t>وهذه الأصول حشا </a:t>
            </a:r>
            <a:r>
              <a:rPr lang="ar-SA" b="1" dirty="0" err="1" smtClean="0"/>
              <a:t>بها</a:t>
            </a:r>
            <a:r>
              <a:rPr lang="ar-SA" b="1" dirty="0" smtClean="0"/>
              <a:t> كتابه بعبارة لا يهتدي أكثر الناس إليها ولا لمقاصده فيها مع ما فيه من الأحاديث الموضوعة ومن قلة النقل عن الصحابة والتابعين . </a:t>
            </a:r>
            <a:endParaRPr lang="en-US" b="1"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 " تفسير القرطبي " خير منه بكثير وأقرب إلى طريقة أهل الكتاب والسنة وأبعد من البدع وإن كان كل من هذه الكتب لا بد أن يشتمل على ما ينقد ؛ لكن يجب العدل بينها</a:t>
            </a:r>
            <a:r>
              <a:rPr lang="ar-KW" dirty="0" smtClean="0"/>
              <a:t> </a:t>
            </a:r>
            <a:r>
              <a:rPr lang="ar-SA" dirty="0" smtClean="0"/>
              <a:t>وإعطاء كل ذي حق حقه . </a:t>
            </a:r>
            <a:endParaRPr lang="ar-KW" dirty="0" smtClean="0"/>
          </a:p>
          <a:p>
            <a:pPr rtl="1"/>
            <a:r>
              <a:rPr lang="ar-SA" dirty="0" smtClean="0"/>
              <a:t>و " تفسير ابن عطية " خير من تفسير الزمخشري وأصح نقلا وبحثا وأبعد عن البدع وإن اشتمل على بعضها ؛ بل هو خير منه بكثير ؛ بل لعله أرجح هذه التفاسير ؛ لكن تفسير ابن جرير أصح من هذه كلها . وثم تفاسير أخر كثيرة جدا كتفسير ابن </a:t>
            </a:r>
            <a:r>
              <a:rPr lang="ar-SA" dirty="0" err="1" smtClean="0"/>
              <a:t>الجوزي</a:t>
            </a:r>
            <a:r>
              <a:rPr lang="ar-SA" dirty="0" smtClean="0"/>
              <a:t> </a:t>
            </a:r>
            <a:r>
              <a:rPr lang="ar-SA" dirty="0" err="1" smtClean="0"/>
              <a:t>والماوردي</a:t>
            </a:r>
            <a:r>
              <a:rPr lang="ar-SA" dirty="0" smtClean="0"/>
              <a:t>.</a:t>
            </a:r>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sz="3200" dirty="0" smtClean="0"/>
              <a:t>سبب خطأ </a:t>
            </a:r>
            <a:r>
              <a:rPr lang="ar-KW" sz="3200" dirty="0" err="1" smtClean="0"/>
              <a:t>الزمخشري</a:t>
            </a:r>
            <a:r>
              <a:rPr lang="ar-KW" sz="3200" dirty="0" smtClean="0"/>
              <a:t> وغيره من المفسرين بالرأي المذموم</a:t>
            </a:r>
            <a:endParaRPr lang="en-US" sz="3200" dirty="0"/>
          </a:p>
        </p:txBody>
      </p:sp>
      <p:sp>
        <p:nvSpPr>
          <p:cNvPr id="3" name="عنصر نائب للمحتوى 2"/>
          <p:cNvSpPr>
            <a:spLocks noGrp="1"/>
          </p:cNvSpPr>
          <p:nvPr>
            <p:ph idx="1"/>
          </p:nvPr>
        </p:nvSpPr>
        <p:spPr/>
        <p:txBody>
          <a:bodyPr/>
          <a:lstStyle/>
          <a:p>
            <a:pPr rtl="1"/>
            <a:r>
              <a:rPr lang="ar-KW" dirty="0" smtClean="0"/>
              <a:t>قال ابن تيمية: </a:t>
            </a:r>
          </a:p>
          <a:p>
            <a:pPr rtl="1"/>
            <a:r>
              <a:rPr lang="ar-SA" dirty="0" smtClean="0"/>
              <a:t>والمقصود أن مثل هؤلاء اعتقدوا رأيا ثم حملوا ألفاظ القرآن عليه وليس لهم سلف من الصحابة والتابعين لهم بإحسان ولا من أئمة المسلمين لا في رأيهم ولا في تفسيرهم وما من تفسير من تفاسيرهم الباطلة إلا وبطلانه يظهر من وجوه كثيرة وذلك من جهتين : تارة من العلم بفساد قولهم وتارة من العلم بفساد ما فسروا به القرآن إما دليلا على قولهم أو جوابا على المعارض لهم . ومن هؤلاء من يكون حسن العبارة فصيحا ويدس البدع في</a:t>
            </a:r>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كلامه وأكثر الناس لا يعلمون كصاحب الكشاف ونحوه حتى إنه يروج على خلق كثير ممن لا يعتقد الباطل من تفاسيرهم الباطلة ما شاء الله . وقد رأيت من العلماء المفسرين وغيرهم من يذكر في كتابه وكلامه من تفسيرهم ما يوافق أصولهم التي يعلم أو يعتقد فسادها ولا يهتدي لذلك . ثم إنه لسبب تطرف هؤلاء وضلالهم دخلت الرافضة </a:t>
            </a:r>
            <a:r>
              <a:rPr lang="ar-SA" dirty="0" err="1" smtClean="0"/>
              <a:t>الإمامية</a:t>
            </a:r>
            <a:r>
              <a:rPr lang="ar-SA" dirty="0" smtClean="0"/>
              <a:t> ثم الفلاسفة ثم القرامطة وغيرهم فيما هو أبلغ من ذلك وتفاقم الأمر في الفلاسفة والقرامطة والرافضة فإنهم فسروا القرآن بأنواع لا يقضي العالم</a:t>
            </a:r>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منها عجبه فتفسير الرافضة كقولهم : { تبت يدا أبي لهب } هما أبو بكر وعمر و { لئن أشركت ليحبطن عملك } أي بين أبي بكر وعلي في الخلافة و { إن الله يأمركم أن تذبحوا بقرة } هي عائشة ، و { فقاتلوا أئمة الكفر } طلحة والزبير و { مرج البحرين } علي وفاطمة و { اللؤلؤ والمرجان } الحسن والحسين { وكل شيء أحصيناه في إمام مبين } في علي بن أبي طالب و { عم يتساءلون } { عن النبإ العظيم } علي بن أبي طالب و { إنما وليكم الله ورسوله والذين آمنوا الذين يقيمون الصلاة ويؤتون الزكاة وهم راكعون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هو علي ويذكرون الحديث الموضوع بإجماع أهل العلم وهو تصدقه بخاتمه في الصلاة وكذلك قوله { أولئك عليهم صلوات من ربهم ورحمة } نزلت في علي لما أصيب بحمزة .</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منهج </a:t>
            </a:r>
            <a:r>
              <a:rPr lang="ar-KW" dirty="0" err="1" smtClean="0"/>
              <a:t>الزمخشري</a:t>
            </a:r>
            <a:r>
              <a:rPr lang="ar-KW" dirty="0" smtClean="0"/>
              <a:t> في تفسيره:</a:t>
            </a:r>
            <a:endParaRPr lang="en-US" dirty="0"/>
          </a:p>
        </p:txBody>
      </p:sp>
      <p:sp>
        <p:nvSpPr>
          <p:cNvPr id="3" name="عنصر نائب للمحتوى 2"/>
          <p:cNvSpPr>
            <a:spLocks noGrp="1"/>
          </p:cNvSpPr>
          <p:nvPr>
            <p:ph idx="1"/>
          </p:nvPr>
        </p:nvSpPr>
        <p:spPr/>
        <p:txBody>
          <a:bodyPr/>
          <a:lstStyle/>
          <a:p>
            <a:pPr rtl="1"/>
            <a:r>
              <a:rPr lang="ar-KW" dirty="0" smtClean="0"/>
              <a:t>اسم تفسيره: الكشاف عن حقائق التأويل وعيون الأقاويل في وجوه التأويل</a:t>
            </a:r>
          </a:p>
          <a:p>
            <a:pPr rtl="1"/>
            <a:r>
              <a:rPr lang="ar-KW" dirty="0" smtClean="0"/>
              <a:t>يعتني </a:t>
            </a:r>
            <a:r>
              <a:rPr lang="ar-KW" dirty="0" err="1" smtClean="0"/>
              <a:t>الزمخشري</a:t>
            </a:r>
            <a:r>
              <a:rPr lang="ar-KW" dirty="0" smtClean="0"/>
              <a:t> ببيان لغة القرآن وبلاغته ولذلك يستفاد منه في هذا الباب، ولكن عليه </a:t>
            </a:r>
            <a:r>
              <a:rPr lang="ar-KW" dirty="0" err="1" smtClean="0"/>
              <a:t>مؤخذات</a:t>
            </a:r>
            <a:r>
              <a:rPr lang="ar-KW" dirty="0" smtClean="0"/>
              <a:t> في مواضيع أخرى غير مواضيع الاعتزال.</a:t>
            </a:r>
          </a:p>
          <a:p>
            <a:pPr rtl="1"/>
            <a:r>
              <a:rPr lang="ar-KW" sz="2800" dirty="0" smtClean="0"/>
              <a:t>من ذلك: </a:t>
            </a:r>
            <a:r>
              <a:rPr lang="ar-KW" sz="2800" dirty="0" err="1" smtClean="0"/>
              <a:t>اساءته</a:t>
            </a:r>
            <a:r>
              <a:rPr lang="ar-KW" sz="2800" dirty="0" smtClean="0"/>
              <a:t> الأدب في مقام النبي صلى الله عليه وسلم:</a:t>
            </a:r>
          </a:p>
          <a:p>
            <a:pPr rtl="1"/>
            <a:r>
              <a:rPr lang="ar-KW" sz="2800" dirty="0" smtClean="0"/>
              <a:t>قال في تفسير(</a:t>
            </a:r>
            <a:r>
              <a:rPr lang="ar-SA" sz="2800" dirty="0" smtClean="0"/>
              <a:t>عَفَا اللَّهُ عَنكَ لِمَ أَذِنتَ لَهُمْ حَتَّى يَتَبَيَّنَ لَكَ الَّذِينَ صَدَقُواْ وَتَعْلَمَ الْكَاذِبِينَ</a:t>
            </a:r>
            <a:r>
              <a:rPr lang="ar-KW" sz="2800" dirty="0" smtClean="0"/>
              <a:t>): (</a:t>
            </a:r>
            <a:r>
              <a:rPr lang="ar-SA" sz="2800" dirty="0" smtClean="0"/>
              <a:t>عَفَا اللَّهُ عَنكَ</a:t>
            </a:r>
            <a:r>
              <a:rPr lang="ar-KW" sz="2800" dirty="0" smtClean="0"/>
              <a:t>) </a:t>
            </a:r>
            <a:r>
              <a:rPr lang="ar-SA" sz="2800" dirty="0" smtClean="0"/>
              <a:t>كناية عن الجناية ، لأن العفو رادف لها . ومعناه : أخطأت وبئس ما فعلت . </a:t>
            </a:r>
          </a:p>
          <a:p>
            <a:pPr rtl="1"/>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و </a:t>
            </a:r>
            <a:r>
              <a:rPr lang="ar-KW" dirty="0" smtClean="0"/>
              <a:t>(</a:t>
            </a:r>
            <a:r>
              <a:rPr lang="ar-SA" dirty="0" smtClean="0"/>
              <a:t> لِمَ أَذِنتَ لَهُمْ</a:t>
            </a:r>
            <a:r>
              <a:rPr lang="ar-KW" dirty="0" smtClean="0"/>
              <a:t>)</a:t>
            </a:r>
            <a:r>
              <a:rPr lang="ar-SA" dirty="0" smtClean="0"/>
              <a:t> بيان لما كنى عنه بالعفو . </a:t>
            </a:r>
            <a:r>
              <a:rPr lang="ar-SA" smtClean="0"/>
              <a:t>ومعناه : مالك أذنت لهم في القعود عن الغزو حين استأذنوك واعتلوا لك بعللهم وهلاّ استأنيت بالإذن حَتَّى </a:t>
            </a:r>
            <a:r>
              <a:rPr lang="ar-SA" smtClean="0"/>
              <a:t>يَتَبَيَّن </a:t>
            </a:r>
            <a:r>
              <a:rPr lang="ar-SA" smtClean="0"/>
              <a:t>لَكَ </a:t>
            </a:r>
            <a:r>
              <a:rPr lang="ar-SA" dirty="0" smtClean="0"/>
              <a:t>من صدق في عذره ممن كذب فيه . وقيل : شيئان فعلهما رسول الله ولم يؤمر بهما : إذنه للمنافقين وأخذه من الأسارى فعاتبه الله تعالى </a:t>
            </a:r>
            <a:r>
              <a:rPr lang="ar-KW" dirty="0" smtClean="0"/>
              <a:t>أهـ.</a:t>
            </a:r>
            <a:endParaRPr lang="ar-SA" dirty="0" smtClean="0"/>
          </a:p>
          <a:p>
            <a:pPr rtl="1"/>
            <a:r>
              <a:rPr lang="ar-KW" dirty="0" smtClean="0"/>
              <a: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مثال على اعتنائه باللغة:</a:t>
            </a:r>
            <a:endParaRPr lang="en-US" dirty="0"/>
          </a:p>
        </p:txBody>
      </p:sp>
      <p:sp>
        <p:nvSpPr>
          <p:cNvPr id="3" name="عنصر نائب للمحتوى 2"/>
          <p:cNvSpPr>
            <a:spLocks noGrp="1"/>
          </p:cNvSpPr>
          <p:nvPr>
            <p:ph idx="1"/>
          </p:nvPr>
        </p:nvSpPr>
        <p:spPr/>
        <p:txBody>
          <a:bodyPr/>
          <a:lstStyle/>
          <a:p>
            <a:r>
              <a:rPr lang="ar-KW" dirty="0" smtClean="0"/>
              <a:t>(لم تقولون ما تفعلون)</a:t>
            </a:r>
          </a:p>
          <a:p>
            <a:r>
              <a:rPr lang="ar-SA" dirty="0" smtClean="0"/>
              <a:t> لِمَ ( هي لام الإضافة داخلة على ما الاستفهامية كما دخل عليها غيرها من حروف الجر في قولك : بم ، وفيم ، ومم ، وعم ، وإلام ، وعلام . وإنما حذفت الألف ؛ لأنّ ما والحرف كشيء واحد ، ووقع استعمالهما كثيراً في كلام المستفهم ؛ وقد جاء استعمال الأصل قليلاً والوقف على زيادة هاء السكت أو الإسكان . ومن أسكن في الوصل فلإجرائه مجرى الوقف ، كما سمع : ثلاثة ، أربعة : بالهاء وإلقاء حركة الهمزة عليها محذوفة ، وهذا الكلام يتناول الكذب وإخلاف الموعد </a:t>
            </a:r>
            <a:r>
              <a:rPr lang="ar-KW" dirty="0" smtClean="0"/>
              <a:t>.</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وهو يعتبر من المجيدين في مجال اللغة.</a:t>
            </a:r>
          </a:p>
          <a:p>
            <a:r>
              <a:rPr lang="ar-KW" dirty="0" smtClean="0"/>
              <a:t>إثباته عقيدة المعتزلة في نفي الصفات ورؤية الله تعالى:</a:t>
            </a:r>
          </a:p>
          <a:p>
            <a:r>
              <a:rPr lang="ar-SA" dirty="0" smtClean="0"/>
              <a:t>فإن قلت : كيف طلب موسى عليه السلام ذلك وهو من أعلم الناس بالله وصفاته وما يجوز عليه وما لا يجوز ، وبتعاليه عن الرؤية التي هي إدراك ببعض الحواس ، وذلك إنما يصحّ فيما كان في جهة . وما ليس بجسم ولا عرض فمحال أن يكون في جهة . ومنعُ المجبرة إحالته في العقول غير لازم ، لأنه ليس بأوّل مكابرتهم وارتكابهم ، وكيف يكون طالبه وقد قال حين أخذت</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الرجفة الذين قالوا أرنا الله جهرة </a:t>
            </a:r>
            <a:r>
              <a:rPr lang="ar-KW" dirty="0" smtClean="0"/>
              <a:t>(</a:t>
            </a:r>
            <a:r>
              <a:rPr lang="ar-SA" dirty="0" smtClean="0"/>
              <a:t>أَتُهْلِكُنَا بِمَا فَعَلَ السُّفَهَاء مِنَّا</a:t>
            </a:r>
            <a:r>
              <a:rPr lang="ar-KW" dirty="0" smtClean="0"/>
              <a:t>)</a:t>
            </a:r>
            <a:r>
              <a:rPr lang="ar-SA" dirty="0" smtClean="0"/>
              <a:t> </a:t>
            </a:r>
            <a:r>
              <a:rPr lang="ar-KW" dirty="0" smtClean="0"/>
              <a:t> </a:t>
            </a:r>
            <a:r>
              <a:rPr lang="ar-SA" dirty="0" smtClean="0"/>
              <a:t> إلى قوله تُضِلُّ بِهَا مَن تَشَاء </a:t>
            </a:r>
            <a:r>
              <a:rPr lang="ar-KW" dirty="0" smtClean="0"/>
              <a:t> </a:t>
            </a:r>
            <a:r>
              <a:rPr lang="ar-SA" dirty="0" smtClean="0"/>
              <a:t>فتبرأ من فعلهم ودعاهم سفهاء وضلالاً ؟ قلت : ما كان طلب الرؤية إلاّ ليبكت هؤلاء الذين دعاهم سفهاء وضلالاً ، وتبرأ من فعلهم ، وليلقمهم الحجر ، وذلك أنهم حين طلبوا الرؤية أنكر عليهم وأعلمهم الخطأ ونبههم على الحق ، فلجوا وتمادوا في لجاجهم وقالوا : لا بدَّ ، ولن نؤمن لك حتى نرى الله جهرة ، فأراد أن يسمعوا النصّ من عند الله باستحالة ذلك ، وهو قوله : ) لَن تَرَانِى ( ليتيقنوا وينزاح</a:t>
            </a:r>
          </a:p>
          <a:p>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عنهم ما دخلهم من الشبهة ، فلذلك قال : ) رَبّ أَرِنِى أَنظُرْ إِلَيْكَ </a:t>
            </a:r>
            <a:r>
              <a:rPr lang="ar-KW" dirty="0" smtClean="0"/>
              <a:t>..</a:t>
            </a:r>
          </a:p>
          <a:p>
            <a:r>
              <a:rPr lang="ar-KW" dirty="0" smtClean="0"/>
              <a:t>وأطال الكلام واستخدم ما أعطي من بلاغة في إثبات مذهبه الباطل.</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1648</TotalTime>
  <Words>1369</Words>
  <Application>Microsoft Office PowerPoint</Application>
  <PresentationFormat>A4 Paper (210x297 mm)‎</PresentationFormat>
  <Paragraphs>64</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عنوان المحاضرة</vt:lpstr>
      <vt:lpstr>عناصر المحاضرة</vt:lpstr>
      <vt:lpstr> ما هو التفسير بالرأي المذموم؟</vt:lpstr>
      <vt:lpstr>الفرق التي كتبت تفسيرا</vt:lpstr>
      <vt:lpstr>اشهر تفاسير المعتزلة: الكشاف للزمخشري</vt:lpstr>
      <vt:lpstr>الكشاف للزمخشري</vt:lpstr>
      <vt:lpstr>الشريحة 8</vt:lpstr>
      <vt:lpstr>الشريحة 9</vt:lpstr>
      <vt:lpstr>الشريحة 10</vt:lpstr>
      <vt:lpstr>الشريحة 11</vt:lpstr>
      <vt:lpstr>سبب خطأ الزمخشري وغيره من المفسرين بالرأي المذموم</vt:lpstr>
      <vt:lpstr>الشريحة 13</vt:lpstr>
      <vt:lpstr>الشريحة 14</vt:lpstr>
      <vt:lpstr>الشريحة 15</vt:lpstr>
      <vt:lpstr>منهج الزمخشري في تفسيره:</vt:lpstr>
      <vt:lpstr>الشريحة 17</vt:lpstr>
      <vt:lpstr>مثال على اعتنائه باللغة:</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132</cp:revision>
  <dcterms:created xsi:type="dcterms:W3CDTF">2009-10-14T19:14:34Z</dcterms:created>
  <dcterms:modified xsi:type="dcterms:W3CDTF">2011-03-31T11:10:08Z</dcterms:modified>
</cp:coreProperties>
</file>