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67" r:id="rId4"/>
    <p:sldId id="269" r:id="rId5"/>
    <p:sldId id="270" r:id="rId6"/>
    <p:sldId id="271" r:id="rId7"/>
    <p:sldId id="272" r:id="rId8"/>
    <p:sldId id="277" r:id="rId9"/>
    <p:sldId id="273" r:id="rId10"/>
    <p:sldId id="274" r:id="rId11"/>
    <p:sldId id="275" r:id="rId12"/>
    <p:sldId id="276"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66"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80" d="100"/>
          <a:sy n="80" d="100"/>
        </p:scale>
        <p:origin x="-894" y="34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3/8/2011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a:t>
            </a:r>
            <a:r>
              <a:rPr lang="ar-SA" sz="2400" b="1" dirty="0" err="1" smtClean="0">
                <a:solidFill>
                  <a:schemeClr val="tx2">
                    <a:lumMod val="75000"/>
                  </a:schemeClr>
                </a:solidFill>
                <a:latin typeface="Calibri" pitchFamily="34" charset="0"/>
              </a:rPr>
              <a:t>التعل</a:t>
            </a:r>
            <a:r>
              <a:rPr lang="ar-KW" sz="2400" b="1" dirty="0" smtClean="0">
                <a:solidFill>
                  <a:schemeClr val="tx2">
                    <a:lumMod val="75000"/>
                  </a:schemeClr>
                </a:solidFill>
                <a:latin typeface="Calibri" pitchFamily="34" charset="0"/>
              </a:rPr>
              <a:t>ي</a:t>
            </a:r>
            <a:r>
              <a:rPr lang="ar-SA" sz="2400" b="1" dirty="0" smtClean="0">
                <a:solidFill>
                  <a:schemeClr val="tx2">
                    <a:lumMod val="75000"/>
                  </a:schemeClr>
                </a:solidFill>
                <a:latin typeface="Calibri" pitchFamily="34" charset="0"/>
              </a:rPr>
              <a:t>م </a:t>
            </a:r>
            <a:r>
              <a:rPr lang="ar-SA" sz="2400" b="1" dirty="0" err="1" smtClean="0">
                <a:solidFill>
                  <a:schemeClr val="tx2">
                    <a:lumMod val="75000"/>
                  </a:schemeClr>
                </a:solidFill>
                <a:latin typeface="Calibri" pitchFamily="34" charset="0"/>
              </a:rPr>
              <a:t>الإكتروني</a:t>
            </a:r>
            <a:r>
              <a:rPr lang="ar-SA" sz="2400" b="1" dirty="0" smtClean="0">
                <a:solidFill>
                  <a:schemeClr val="tx2">
                    <a:lumMod val="75000"/>
                  </a:schemeClr>
                </a:solidFill>
                <a:latin typeface="Calibri" pitchFamily="34" charset="0"/>
              </a:rPr>
              <a:t> والتعلم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KW" sz="2800" b="1" dirty="0" smtClean="0">
                <a:solidFill>
                  <a:srgbClr val="7F7F7F"/>
                </a:solidFill>
                <a:latin typeface="Calibri" pitchFamily="34" charset="0"/>
                <a:cs typeface="Times New Roman" pitchFamily="18" charset="0"/>
              </a:rPr>
              <a:t>مناهج المفسرين</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أحمد بن فارس </a:t>
            </a:r>
            <a:r>
              <a:rPr lang="ar-KW" sz="2600" b="1" dirty="0" err="1" smtClean="0">
                <a:solidFill>
                  <a:schemeClr val="bg2">
                    <a:lumMod val="25000"/>
                  </a:schemeClr>
                </a:solidFill>
                <a:latin typeface="Calibri" pitchFamily="34" charset="0"/>
                <a:cs typeface="Times New Roman" pitchFamily="18" charset="0"/>
              </a:rPr>
              <a:t>السلوم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a:t>
            </a:r>
            <a:r>
              <a:rPr lang="ar-SA" spc="-150" dirty="0" smtClean="0">
                <a:solidFill>
                  <a:srgbClr val="376092"/>
                </a:solidFill>
                <a:latin typeface="ae_AlMateen" pitchFamily="2" charset="-78"/>
                <a:cs typeface="ae_AlMateen" pitchFamily="2" charset="-78"/>
              </a:rPr>
              <a:t>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KW" b="1" dirty="0" smtClean="0">
                <a:solidFill>
                  <a:schemeClr val="tx1"/>
                </a:solidFill>
                <a:cs typeface="Arial" pitchFamily="34" charset="0"/>
              </a:rPr>
              <a:t>من كتب التفسير بالمأثور</a:t>
            </a:r>
          </a:p>
          <a:p>
            <a:pPr eaLnBrk="1" hangingPunct="1"/>
            <a:r>
              <a:rPr lang="en-US" b="1" dirty="0" smtClean="0">
                <a:solidFill>
                  <a:schemeClr val="tx1"/>
                </a:solidFill>
                <a:cs typeface="Arial" pitchFamily="34" charset="0"/>
              </a:rPr>
              <a:t> </a:t>
            </a:r>
            <a:r>
              <a:rPr lang="ar-KW" b="1" dirty="0" smtClean="0">
                <a:solidFill>
                  <a:schemeClr val="tx1"/>
                </a:solidFill>
                <a:cs typeface="Arial" pitchFamily="34" charset="0"/>
              </a:rPr>
              <a:t>جامع البيان في تفسير القرآن للطبري</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r>
              <a:rPr lang="ar-KW" b="1" dirty="0" smtClean="0">
                <a:cs typeface="Arial" pitchFamily="34" charset="0"/>
              </a:rPr>
              <a:t>ترجمة الإمام الطبري</a:t>
            </a:r>
          </a:p>
          <a:p>
            <a:pPr rtl="1" eaLnBrk="1" hangingPunct="1"/>
            <a:r>
              <a:rPr lang="ar-KW" b="1" dirty="0" smtClean="0">
                <a:cs typeface="Arial" pitchFamily="34" charset="0"/>
              </a:rPr>
              <a:t>التعريف بتفسير الطبري</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r>
              <a:rPr lang="ar-KW" dirty="0" smtClean="0"/>
              <a:t>ترجمة الطبري (224-310) :</a:t>
            </a:r>
            <a:endParaRPr lang="en-US" dirty="0"/>
          </a:p>
        </p:txBody>
      </p:sp>
      <p:sp>
        <p:nvSpPr>
          <p:cNvPr id="3" name="عنصر نائب للمحتوى 2"/>
          <p:cNvSpPr>
            <a:spLocks noGrp="1"/>
          </p:cNvSpPr>
          <p:nvPr>
            <p:ph idx="1"/>
          </p:nvPr>
        </p:nvSpPr>
        <p:spPr/>
        <p:txBody>
          <a:bodyPr/>
          <a:lstStyle/>
          <a:p>
            <a:pPr rtl="1"/>
            <a:r>
              <a:rPr lang="ar-KW" dirty="0" smtClean="0"/>
              <a:t>هو </a:t>
            </a:r>
            <a:r>
              <a:rPr lang="ar-SA" dirty="0" smtClean="0"/>
              <a:t>محمد </a:t>
            </a:r>
            <a:r>
              <a:rPr lang="ar-SA" dirty="0" smtClean="0"/>
              <a:t>بن جرير بن يزيد بن كثير </a:t>
            </a:r>
            <a:r>
              <a:rPr lang="ar-SA" dirty="0" smtClean="0"/>
              <a:t>الطبري</a:t>
            </a:r>
            <a:r>
              <a:rPr lang="ar-KW" dirty="0" smtClean="0"/>
              <a:t>.</a:t>
            </a:r>
          </a:p>
          <a:p>
            <a:pPr rtl="1"/>
            <a:r>
              <a:rPr lang="ar-KW" dirty="0" smtClean="0"/>
              <a:t>ولد في آمل </a:t>
            </a:r>
            <a:r>
              <a:rPr lang="ar-KW" dirty="0" err="1" smtClean="0"/>
              <a:t>طبرستان</a:t>
            </a:r>
            <a:r>
              <a:rPr lang="ar-KW" dirty="0" smtClean="0"/>
              <a:t>، ولذلك قيل له الطبري.</a:t>
            </a:r>
            <a:endParaRPr lang="ar-SA" dirty="0" smtClean="0"/>
          </a:p>
          <a:p>
            <a:pPr rtl="1"/>
            <a:r>
              <a:rPr lang="ar-KW" dirty="0" smtClean="0"/>
              <a:t>قال الإمام الذهبي: </a:t>
            </a:r>
            <a:r>
              <a:rPr lang="ar-SA" dirty="0" smtClean="0"/>
              <a:t>الإمام</a:t>
            </a:r>
            <a:r>
              <a:rPr lang="ar-SA" dirty="0" smtClean="0"/>
              <a:t>، العلم، المجتهد، عالم العصر، أبو جعفر الطبري، صاحب </a:t>
            </a:r>
            <a:r>
              <a:rPr lang="ar-SA" dirty="0" err="1" smtClean="0"/>
              <a:t>التصانيف</a:t>
            </a:r>
            <a:r>
              <a:rPr lang="ar-SA" dirty="0" smtClean="0"/>
              <a:t> البديعة، من أهل آمل </a:t>
            </a:r>
            <a:r>
              <a:rPr lang="ar-SA" dirty="0" err="1" smtClean="0"/>
              <a:t>طبرستان</a:t>
            </a:r>
            <a:r>
              <a:rPr lang="ar-SA" dirty="0" smtClean="0"/>
              <a:t>.</a:t>
            </a:r>
          </a:p>
          <a:p>
            <a:pPr rtl="1"/>
            <a:r>
              <a:rPr lang="ar-SA" dirty="0" smtClean="0"/>
              <a:t>مولده:سنة أربع وعشرين ومائتين، وطلب العلم بعد الأربعين </a:t>
            </a:r>
            <a:r>
              <a:rPr lang="ar-SA" dirty="0" smtClean="0"/>
              <a:t>ومائتين</a:t>
            </a:r>
            <a:r>
              <a:rPr lang="ar-KW" dirty="0" smtClean="0"/>
              <a:t>، </a:t>
            </a:r>
            <a:r>
              <a:rPr lang="ar-SA" dirty="0" smtClean="0"/>
              <a:t>وأكثر الترحال، ولقي نبلاء الرجال، وكان من أفراد الدهر علما، وذكاء، وكثرة </a:t>
            </a:r>
            <a:r>
              <a:rPr lang="ar-SA" dirty="0" err="1" smtClean="0"/>
              <a:t>تصانيف</a:t>
            </a:r>
            <a:r>
              <a:rPr lang="ar-SA" dirty="0" smtClean="0"/>
              <a:t>.</a:t>
            </a:r>
          </a:p>
          <a:p>
            <a:pPr rtl="1"/>
            <a:r>
              <a:rPr lang="ar-SA" dirty="0" smtClean="0"/>
              <a:t>قل أن ترى العيون </a:t>
            </a:r>
            <a:r>
              <a:rPr lang="ar-SA" dirty="0" smtClean="0"/>
              <a:t>مثله</a:t>
            </a:r>
            <a:r>
              <a:rPr lang="ar-KW" dirty="0" smtClean="0"/>
              <a:t>. </a:t>
            </a:r>
            <a:r>
              <a:rPr lang="ar-SA" dirty="0" smtClean="0"/>
              <a:t> </a:t>
            </a:r>
            <a:r>
              <a:rPr lang="en-US" dirty="0" smtClean="0"/>
              <a:t>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قال الذهبي: </a:t>
            </a:r>
            <a:r>
              <a:rPr lang="ar-SA" dirty="0" smtClean="0"/>
              <a:t>وكان من كبار أئمة الاجتهاد</a:t>
            </a:r>
            <a:r>
              <a:rPr lang="ar-SA" dirty="0" smtClean="0"/>
              <a:t>.</a:t>
            </a:r>
            <a:endParaRPr lang="ar-KW" dirty="0" smtClean="0"/>
          </a:p>
          <a:p>
            <a:r>
              <a:rPr lang="ar-SA" dirty="0" smtClean="0"/>
              <a:t>وقال </a:t>
            </a:r>
            <a:r>
              <a:rPr lang="ar-SA" dirty="0" smtClean="0"/>
              <a:t>الخطيب</a:t>
            </a:r>
            <a:r>
              <a:rPr lang="ar-KW" dirty="0" smtClean="0"/>
              <a:t> البغدادي</a:t>
            </a:r>
            <a:r>
              <a:rPr lang="ar-SA" dirty="0" smtClean="0"/>
              <a:t>:</a:t>
            </a:r>
            <a:r>
              <a:rPr lang="ar-KW" dirty="0" smtClean="0"/>
              <a:t>  </a:t>
            </a:r>
            <a:r>
              <a:rPr lang="ar-SA" dirty="0" smtClean="0"/>
              <a:t>كان </a:t>
            </a:r>
            <a:r>
              <a:rPr lang="ar-SA" dirty="0" smtClean="0"/>
              <a:t>أحد أئمة العلماء، يحكم بقوله، ويرجع إلى رأيه لمعرفته وفضله، وكان قد جمع من العلوم ما لم يشاركه فيه أحد من أهل عصره، فكان حافظا لكتاب الله، عارفا بالقراءات، بصيرا بالمعاني، فقيها في أحكام القرآن، عالما بالسنن وطرقها، </a:t>
            </a:r>
            <a:r>
              <a:rPr lang="ar-SA" dirty="0" err="1" smtClean="0"/>
              <a:t>صحيحها</a:t>
            </a:r>
            <a:r>
              <a:rPr lang="ar-SA" dirty="0" smtClean="0"/>
              <a:t> </a:t>
            </a:r>
            <a:r>
              <a:rPr lang="ar-SA" dirty="0" err="1" smtClean="0"/>
              <a:t>وسقيمها</a:t>
            </a:r>
            <a:r>
              <a:rPr lang="ar-SA" dirty="0" smtClean="0"/>
              <a:t>، وناسخها </a:t>
            </a:r>
            <a:r>
              <a:rPr lang="ar-SA" dirty="0" err="1" smtClean="0"/>
              <a:t>ومنسوخها</a:t>
            </a:r>
            <a:r>
              <a:rPr lang="ar-SA" dirty="0" smtClean="0"/>
              <a:t>، عارفا بأقوال الصحابة والتابعين، عارفا بأيام الناس وأخبارهم،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وله الكتاب المشهور في(أخبار الأمم وتاريخهم)وله كتاب(التفسير)لم يصنف مثله، وكتاب سماه(تهذيب الآثار)لم أر سواه في معناه، لكن لم يتمه، وله في أصول الفقه وفروعه كتب كثيرة من أقاويل الفقهاء، وتفرد بمسائل حفظت </a:t>
            </a:r>
            <a:r>
              <a:rPr lang="ar-SA" dirty="0" smtClean="0"/>
              <a:t>عنه</a:t>
            </a:r>
            <a:r>
              <a:rPr lang="ar-KW" dirty="0" smtClean="0"/>
              <a:t>.</a:t>
            </a:r>
          </a:p>
          <a:p>
            <a:pPr rtl="1"/>
            <a:r>
              <a:rPr lang="ar-KW" dirty="0" smtClean="0"/>
              <a:t>قال الذهبي: </a:t>
            </a:r>
            <a:r>
              <a:rPr lang="ar-SA" dirty="0" smtClean="0"/>
              <a:t>كان ثقة، صادقا، حافظا، رأسا في التفسير، إماما في الفقه، والإجماع والاختلاف، علامة في التاريخ وأيام الناس، عارفا بالقراءات وباللغة، وغير ذلك.</a:t>
            </a:r>
          </a:p>
          <a:p>
            <a:pPr rtl="1"/>
            <a:r>
              <a:rPr lang="ar-SA" dirty="0" smtClean="0"/>
              <a:t>قرأ القرآن ببيروت على العباس بن الوليد.</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توفي ابن جرير عشية الأحد ليومين بقيا من شوال سنة عشر وثلاث مائة، ودفن في داره برحبة يعقوب - يعني:ببغداد</a:t>
            </a:r>
            <a:endParaRPr lang="ar-KW" dirty="0" smtClean="0"/>
          </a:p>
          <a:p>
            <a:pPr rtl="1"/>
            <a:r>
              <a:rPr lang="ar-KW" dirty="0" smtClean="0"/>
              <a:t> </a:t>
            </a:r>
            <a:r>
              <a:rPr lang="ar-SA" dirty="0" smtClean="0"/>
              <a:t>ولم يغير شيبه، وكان السواد فيه كثيرا، وكان أسمر إلى الأدمة، أعين، نحيف الجسم، طويلا، فصيحا، وشيعه من لا يحصيهم إلا الله تعالى، وصلي على قبره عدة شهور ليلا ونهارا إلى أن قال:ورثاه خلق من الأدباء وأهل </a:t>
            </a:r>
            <a:r>
              <a:rPr lang="ar-SA" dirty="0" smtClean="0"/>
              <a:t>الدين</a:t>
            </a:r>
            <a:r>
              <a:rPr lang="ar-KW" dirty="0" smtClean="0"/>
              <a:t>.</a:t>
            </a:r>
            <a:endParaRPr lang="ar-SA" dirty="0" smtClean="0"/>
          </a:p>
          <a:p>
            <a:pPr rtl="1"/>
            <a:endParaRPr lang="ar-SA"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ثناء العلماء على تفسيره</a:t>
            </a:r>
            <a:endParaRPr lang="en-US" dirty="0"/>
          </a:p>
        </p:txBody>
      </p:sp>
      <p:sp>
        <p:nvSpPr>
          <p:cNvPr id="3" name="عنصر نائب للمحتوى 2"/>
          <p:cNvSpPr>
            <a:spLocks noGrp="1"/>
          </p:cNvSpPr>
          <p:nvPr>
            <p:ph idx="1"/>
          </p:nvPr>
        </p:nvSpPr>
        <p:spPr/>
        <p:txBody>
          <a:bodyPr/>
          <a:lstStyle/>
          <a:p>
            <a:pPr rtl="1"/>
            <a:r>
              <a:rPr lang="ar-SA" dirty="0" smtClean="0"/>
              <a:t>قال الخطيب:سمعت علي بن عبيد الله اللغوي يحكي:</a:t>
            </a:r>
          </a:p>
          <a:p>
            <a:pPr rtl="1"/>
            <a:r>
              <a:rPr lang="ar-SA" dirty="0" smtClean="0"/>
              <a:t>أن محمد بن جرير مكث أربعين سنة يكتب في كل يوم منها أربعين ورقة.</a:t>
            </a:r>
          </a:p>
          <a:p>
            <a:pPr rtl="1"/>
            <a:r>
              <a:rPr lang="ar-SA" dirty="0" smtClean="0"/>
              <a:t>قال الخطيب:وبلغني عن أبي حامد أحمد بن أبي طاهر </a:t>
            </a:r>
            <a:r>
              <a:rPr lang="ar-SA" dirty="0" err="1" smtClean="0"/>
              <a:t>الإسفراييني</a:t>
            </a:r>
            <a:r>
              <a:rPr lang="ar-SA" dirty="0" smtClean="0"/>
              <a:t> الفقيه أنه، قال:لو سافر رجل إلى الصين حتى يحصل تفسير محمد بن جرير لم يكن كثيرا.</a:t>
            </a:r>
          </a:p>
          <a:p>
            <a:pPr rtl="1"/>
            <a:r>
              <a:rPr lang="ar-SA" dirty="0" smtClean="0"/>
              <a:t>قال </a:t>
            </a:r>
            <a:r>
              <a:rPr lang="ar-SA" dirty="0" smtClean="0"/>
              <a:t>الحاكم:سمعت </a:t>
            </a:r>
            <a:r>
              <a:rPr lang="ar-SA" dirty="0" err="1" smtClean="0"/>
              <a:t>حسينك</a:t>
            </a:r>
            <a:r>
              <a:rPr lang="ar-SA" dirty="0" smtClean="0"/>
              <a:t> بن علي يقول:أول ما </a:t>
            </a:r>
            <a:r>
              <a:rPr lang="ar-SA" dirty="0" err="1" smtClean="0"/>
              <a:t>سألني</a:t>
            </a:r>
            <a:r>
              <a:rPr lang="ar-SA" dirty="0" smtClean="0"/>
              <a:t> ابن </a:t>
            </a:r>
            <a:r>
              <a:rPr lang="ar-SA" dirty="0" err="1" smtClean="0"/>
              <a:t>خزيمة</a:t>
            </a:r>
            <a:r>
              <a:rPr lang="ar-SA" dirty="0" smtClean="0"/>
              <a:t> فقال لي:كتبت عن محمد بن جرير الطبري</a:t>
            </a:r>
            <a:r>
              <a:rPr lang="ar-SA" dirty="0" smtClean="0"/>
              <a:t>؟</a:t>
            </a:r>
            <a:endParaRPr lang="ar-SA"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قلت:لا</a:t>
            </a:r>
            <a:r>
              <a:rPr lang="ar-KW" dirty="0" smtClean="0"/>
              <a:t>، </a:t>
            </a:r>
            <a:r>
              <a:rPr lang="ar-SA" dirty="0" smtClean="0"/>
              <a:t>قال:ولم؟</a:t>
            </a:r>
            <a:r>
              <a:rPr lang="ar-KW" dirty="0" smtClean="0"/>
              <a:t>، </a:t>
            </a:r>
            <a:r>
              <a:rPr lang="ar-SA" dirty="0" smtClean="0"/>
              <a:t>قلت:لأنه </a:t>
            </a:r>
            <a:r>
              <a:rPr lang="ar-SA" dirty="0" smtClean="0"/>
              <a:t>كان لا يظهر، وكانت الحنابلة تمنع من الدخول عليه، قال:</a:t>
            </a:r>
            <a:r>
              <a:rPr lang="ar-SA" dirty="0" err="1" smtClean="0"/>
              <a:t>بئس</a:t>
            </a:r>
            <a:r>
              <a:rPr lang="ar-SA" dirty="0" smtClean="0"/>
              <a:t> ما فعلت، ليتك لم تكتب عن كل من كتبت عنهم، وسمعت من أبي </a:t>
            </a:r>
            <a:r>
              <a:rPr lang="ar-SA" dirty="0" smtClean="0"/>
              <a:t>جعفر</a:t>
            </a:r>
            <a:r>
              <a:rPr lang="ar-KW" dirty="0" smtClean="0"/>
              <a:t>.</a:t>
            </a:r>
            <a:endParaRPr lang="ar-KW" dirty="0" smtClean="0"/>
          </a:p>
          <a:p>
            <a:pPr rtl="1"/>
            <a:r>
              <a:rPr lang="ar-KW" dirty="0" smtClean="0"/>
              <a:t>قال الإمام النووي: أجمعت الأمة على أنه لم يصنف مثل تفسير الطبري.</a:t>
            </a:r>
          </a:p>
          <a:p>
            <a:pPr rtl="1"/>
            <a:r>
              <a:rPr lang="ar-KW" dirty="0" smtClean="0"/>
              <a:t>وقال ابن تيمية: وأما التفاسير التي بين يدي الناس فأصحها تفسير ابن جرير فإنه يذكر مقالات السلف بالأسانيد الثابتة وليس فيه بدعة.</a:t>
            </a:r>
            <a:endParaRPr lang="ar-SA"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قال ابن جرير: </a:t>
            </a:r>
            <a:r>
              <a:rPr lang="ar-SA" dirty="0" smtClean="0"/>
              <a:t>استخرت </a:t>
            </a:r>
            <a:r>
              <a:rPr lang="ar-SA" dirty="0" smtClean="0"/>
              <a:t>الله وسألته العون على ما نويته من تصنيف التفسير قبل أن أعمله ثلاث سنين، فأعانني</a:t>
            </a:r>
            <a:r>
              <a:rPr lang="ar-SA" dirty="0" smtClean="0"/>
              <a:t>.</a:t>
            </a:r>
            <a:endParaRPr lang="ar-KW" dirty="0" smtClean="0"/>
          </a:p>
          <a:p>
            <a:pPr rtl="1"/>
            <a:r>
              <a:rPr lang="ar-KW" dirty="0" smtClean="0"/>
              <a:t>قال </a:t>
            </a:r>
            <a:r>
              <a:rPr lang="ar-SA" dirty="0" smtClean="0"/>
              <a:t>القاضي </a:t>
            </a:r>
            <a:r>
              <a:rPr lang="ar-SA" dirty="0" smtClean="0"/>
              <a:t>أبو عبد الله </a:t>
            </a:r>
            <a:r>
              <a:rPr lang="ar-SA" dirty="0" err="1" smtClean="0"/>
              <a:t>القضاعي</a:t>
            </a:r>
            <a:r>
              <a:rPr lang="ar-SA" dirty="0" smtClean="0"/>
              <a:t>:حدثنا علي بن نصر بن الصباح، حدثنا أبو عمر عبيد الله بن أحمد السمسار، وأبو القاسم بن </a:t>
            </a:r>
            <a:r>
              <a:rPr lang="ar-SA" dirty="0" err="1" smtClean="0"/>
              <a:t>عقيل</a:t>
            </a:r>
            <a:r>
              <a:rPr lang="ar-SA" dirty="0" smtClean="0"/>
              <a:t> الوراق:</a:t>
            </a:r>
          </a:p>
          <a:p>
            <a:endParaRPr lang="ar-SA"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أن أبا جعفر الطبري قال لأصحابه:هل تنشطون لتاريخ العالم من آدم إلى </a:t>
            </a:r>
            <a:r>
              <a:rPr lang="ar-SA" dirty="0" smtClean="0"/>
              <a:t>وقتنا؟</a:t>
            </a:r>
            <a:r>
              <a:rPr lang="ar-KW" dirty="0" smtClean="0"/>
              <a:t> </a:t>
            </a:r>
            <a:r>
              <a:rPr lang="ar-SA" dirty="0" smtClean="0"/>
              <a:t>قالوا:كم </a:t>
            </a:r>
            <a:r>
              <a:rPr lang="ar-SA" dirty="0" smtClean="0"/>
              <a:t>قدره</a:t>
            </a:r>
            <a:r>
              <a:rPr lang="ar-SA" dirty="0" smtClean="0"/>
              <a:t>؟</a:t>
            </a:r>
            <a:r>
              <a:rPr lang="ar-KW" dirty="0" smtClean="0"/>
              <a:t> </a:t>
            </a:r>
            <a:r>
              <a:rPr lang="ar-SA" dirty="0" smtClean="0"/>
              <a:t>فذكر </a:t>
            </a:r>
            <a:r>
              <a:rPr lang="ar-SA" dirty="0" smtClean="0"/>
              <a:t>نحو ثلاثين ألف ورقة، فقالوا:هذا مما تفنى الأعمار قبل </a:t>
            </a:r>
            <a:r>
              <a:rPr lang="ar-SA" dirty="0" smtClean="0"/>
              <a:t>تمامه!</a:t>
            </a:r>
            <a:r>
              <a:rPr lang="ar-KW" dirty="0" smtClean="0"/>
              <a:t> </a:t>
            </a:r>
            <a:r>
              <a:rPr lang="ar-SA" dirty="0" smtClean="0"/>
              <a:t>فقال:إنا </a:t>
            </a:r>
            <a:r>
              <a:rPr lang="ar-SA" dirty="0" smtClean="0"/>
              <a:t>لله!ماتت الهمم</a:t>
            </a:r>
            <a:r>
              <a:rPr lang="ar-SA" dirty="0" smtClean="0"/>
              <a:t>.</a:t>
            </a:r>
            <a:r>
              <a:rPr lang="ar-KW" dirty="0" smtClean="0"/>
              <a:t> </a:t>
            </a:r>
            <a:endParaRPr lang="ar-SA" dirty="0" smtClean="0"/>
          </a:p>
          <a:p>
            <a:pPr rtl="1"/>
            <a:r>
              <a:rPr lang="ar-SA" dirty="0" smtClean="0"/>
              <a:t>فاختصر ذلك في نحو ثلاثة آلاف ورقة، ولما أن أراد أن يملي التفسير قال لهم نحوا من ذلك، ثم أملاه على نحو من </a:t>
            </a:r>
            <a:r>
              <a:rPr lang="ar-SA" dirty="0" smtClean="0"/>
              <a:t>قدر</a:t>
            </a:r>
            <a:r>
              <a:rPr lang="ar-KW" dirty="0" smtClean="0"/>
              <a:t> </a:t>
            </a:r>
            <a:r>
              <a:rPr lang="ar-SA" dirty="0" smtClean="0"/>
              <a:t>التاريخ.</a:t>
            </a:r>
            <a:endParaRPr lang="ar-KW" dirty="0" smtClean="0"/>
          </a:p>
          <a:p>
            <a:pPr rtl="1"/>
            <a:r>
              <a:rPr lang="ar-KW" dirty="0" smtClean="0"/>
              <a:t>قال ابن جرير: </a:t>
            </a:r>
            <a:r>
              <a:rPr lang="ar-SA" b="1" dirty="0" smtClean="0"/>
              <a:t>"إِنّي لأعجبُ مَمنْ قرأ القرآن ولم يعلَم تأويلَه، كيف </a:t>
            </a:r>
            <a:r>
              <a:rPr lang="ar-SA" b="1" dirty="0" err="1" smtClean="0"/>
              <a:t>يلتذُّ</a:t>
            </a:r>
            <a:r>
              <a:rPr lang="ar-SA" b="1" dirty="0" smtClean="0"/>
              <a:t> بقراءته؟". </a:t>
            </a:r>
            <a:endParaRPr lang="ar-SA"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متى ألف التفسير:</a:t>
            </a:r>
            <a:endParaRPr lang="en-US" dirty="0"/>
          </a:p>
        </p:txBody>
      </p:sp>
      <p:sp>
        <p:nvSpPr>
          <p:cNvPr id="3" name="عنصر نائب للمحتوى 2"/>
          <p:cNvSpPr>
            <a:spLocks noGrp="1"/>
          </p:cNvSpPr>
          <p:nvPr>
            <p:ph idx="1"/>
          </p:nvPr>
        </p:nvSpPr>
        <p:spPr/>
        <p:txBody>
          <a:bodyPr/>
          <a:lstStyle/>
          <a:p>
            <a:pPr rtl="1"/>
            <a:r>
              <a:rPr lang="ar-SA" dirty="0" smtClean="0"/>
              <a:t>قال الحاكم:وسمعت أبا بكر بن </a:t>
            </a:r>
            <a:r>
              <a:rPr lang="ar-SA" dirty="0" err="1" smtClean="0"/>
              <a:t>بالويه</a:t>
            </a:r>
            <a:r>
              <a:rPr lang="ar-SA" dirty="0" smtClean="0"/>
              <a:t> يقول:قال لي:أبو بكر بن </a:t>
            </a:r>
            <a:r>
              <a:rPr lang="ar-SA" dirty="0" err="1" smtClean="0"/>
              <a:t>خزيمة</a:t>
            </a:r>
            <a:r>
              <a:rPr lang="ar-SA" dirty="0" smtClean="0"/>
              <a:t>:بلغني أنك كتبت التفسير عن محمد بن جرير</a:t>
            </a:r>
            <a:r>
              <a:rPr lang="ar-SA" dirty="0" smtClean="0"/>
              <a:t>؟</a:t>
            </a:r>
            <a:r>
              <a:rPr lang="ar-KW" dirty="0" smtClean="0"/>
              <a:t> </a:t>
            </a:r>
            <a:r>
              <a:rPr lang="ar-SA" dirty="0" smtClean="0"/>
              <a:t>قلت:بلى</a:t>
            </a:r>
            <a:r>
              <a:rPr lang="ar-SA" dirty="0" smtClean="0"/>
              <a:t>، كتبته عنه إملاء</a:t>
            </a:r>
            <a:r>
              <a:rPr lang="ar-KW" dirty="0" smtClean="0"/>
              <a:t>، </a:t>
            </a:r>
            <a:r>
              <a:rPr lang="ar-SA" dirty="0" smtClean="0"/>
              <a:t>قال:كله؟قلت:نعم.قال:في أي سنة</a:t>
            </a:r>
            <a:r>
              <a:rPr lang="ar-SA" dirty="0" smtClean="0"/>
              <a:t>؟</a:t>
            </a:r>
            <a:r>
              <a:rPr lang="ar-KW" dirty="0" smtClean="0"/>
              <a:t> </a:t>
            </a:r>
            <a:r>
              <a:rPr lang="ar-SA" dirty="0" smtClean="0"/>
              <a:t>قلت:من </a:t>
            </a:r>
            <a:r>
              <a:rPr lang="ar-SA" dirty="0" smtClean="0"/>
              <a:t>سنة ثلاث وثمانين إلى سنة تسعين </a:t>
            </a:r>
            <a:r>
              <a:rPr lang="ar-SA" dirty="0" smtClean="0"/>
              <a:t>ومائتين</a:t>
            </a:r>
            <a:r>
              <a:rPr lang="ar-KW" dirty="0" smtClean="0"/>
              <a:t> (283-290)</a:t>
            </a:r>
            <a:r>
              <a:rPr lang="ar-SA" dirty="0" smtClean="0"/>
              <a:t>.</a:t>
            </a:r>
            <a:r>
              <a:rPr lang="ar-KW" dirty="0" smtClean="0"/>
              <a:t> </a:t>
            </a:r>
            <a:r>
              <a:rPr lang="ar-SA" dirty="0" smtClean="0"/>
              <a:t>قال:فاستعاره </a:t>
            </a:r>
            <a:r>
              <a:rPr lang="ar-SA" dirty="0" smtClean="0"/>
              <a:t>مني أبو بكر، ثم رده بعد سنين، ثم قال:لقد نظرت فيه من أوله إلى آخره، وما أعلم على أديم الأرض أعلم من محمد بن </a:t>
            </a:r>
            <a:r>
              <a:rPr lang="ar-SA" dirty="0" smtClean="0"/>
              <a:t>جرير</a:t>
            </a:r>
            <a:r>
              <a:rPr lang="ar-KW" dirty="0" smtClean="0"/>
              <a:t> ..</a:t>
            </a:r>
            <a:endParaRPr lang="ar-KW" dirty="0" smtClean="0"/>
          </a:p>
          <a:p>
            <a:pPr rtl="1"/>
            <a:r>
              <a:rPr lang="ar-KW" dirty="0" smtClean="0"/>
              <a:t>فهذا النص يدل أنه مكث في تأليفه وإملائه مدة طويلة تقارب7سنين</a:t>
            </a:r>
          </a:p>
          <a:p>
            <a:pPr rtl="1"/>
            <a:r>
              <a:rPr lang="ar-KW" dirty="0" smtClean="0"/>
              <a:t> </a:t>
            </a:r>
            <a:r>
              <a:rPr lang="ar-KW" dirty="0" smtClean="0"/>
              <a:t>     وتوجد قراءة للتفسير على مؤلفه سنة 306هـ</a:t>
            </a:r>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اسم تفسيره:</a:t>
            </a:r>
            <a:endParaRPr lang="en-US" dirty="0"/>
          </a:p>
        </p:txBody>
      </p:sp>
      <p:sp>
        <p:nvSpPr>
          <p:cNvPr id="3" name="عنصر نائب للمحتوى 2"/>
          <p:cNvSpPr>
            <a:spLocks noGrp="1"/>
          </p:cNvSpPr>
          <p:nvPr>
            <p:ph idx="1"/>
          </p:nvPr>
        </p:nvSpPr>
        <p:spPr/>
        <p:txBody>
          <a:bodyPr/>
          <a:lstStyle/>
          <a:p>
            <a:r>
              <a:rPr lang="ar-KW" dirty="0" smtClean="0"/>
              <a:t>جامع البيان عن تأويل القرآن</a:t>
            </a:r>
          </a:p>
          <a:p>
            <a:r>
              <a:rPr lang="ar-KW" dirty="0" smtClean="0"/>
              <a:t>هكذا سماه مؤلفه، ولكنه اشتهر بين الناس بتفسير الطبري على وجه الاختصار</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منهج ابن جرير في تفسيره:</a:t>
            </a:r>
            <a:endParaRPr lang="en-US" dirty="0"/>
          </a:p>
        </p:txBody>
      </p:sp>
      <p:sp>
        <p:nvSpPr>
          <p:cNvPr id="3" name="عنصر نائب للمحتوى 2"/>
          <p:cNvSpPr>
            <a:spLocks noGrp="1"/>
          </p:cNvSpPr>
          <p:nvPr>
            <p:ph idx="1"/>
          </p:nvPr>
        </p:nvSpPr>
        <p:spPr/>
        <p:txBody>
          <a:bodyPr/>
          <a:lstStyle/>
          <a:p>
            <a:r>
              <a:rPr lang="ar-KW" dirty="0" smtClean="0"/>
              <a:t>1-ابتدأ تفسيره بمقدمة طويلة فيها مسائل مهمة تتعلق بالقرآن الكريم مثل هل في القرآن من غير لسان العرب، </a:t>
            </a:r>
            <a:r>
              <a:rPr lang="ar-KW" dirty="0" err="1" smtClean="0"/>
              <a:t>وماهي</a:t>
            </a:r>
            <a:r>
              <a:rPr lang="ar-KW" dirty="0" smtClean="0"/>
              <a:t> الأحرف السبعة التي نزل عليها القرآن، وعلى أي حرف رسم مصحف عثمان..</a:t>
            </a:r>
          </a:p>
          <a:p>
            <a:r>
              <a:rPr lang="ar-KW" dirty="0" smtClean="0"/>
              <a:t>2-طريقته في التفسير أن يذكر المقطع القرآني الذي يريد تفسيره ثم يبدأ بقوله: القول في تفسير قوله تعالى فيسوق الآية</a:t>
            </a:r>
          </a:p>
          <a:p>
            <a:r>
              <a:rPr lang="ar-KW" dirty="0" smtClean="0"/>
              <a:t>ثم يبدأ بذكر القول الأول الوارد في تفسيرها، ثم يروي ذلك عن أصحابه بالإسناد ثم يذكر الأقوال الأخرى في الآية بنفس الطريقة ثم يختم المبحث بالترجيح، فيرجح أحد الأقوال ويرد على الأقوال الأخرى ثم يختم بذكر القراءات القرآنية وتوجيهها ويختار منها</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مثال ذلك:</a:t>
            </a:r>
            <a:endParaRPr lang="en-US" dirty="0"/>
          </a:p>
        </p:txBody>
      </p:sp>
      <p:sp>
        <p:nvSpPr>
          <p:cNvPr id="3" name="عنصر نائب للمحتوى 2"/>
          <p:cNvSpPr>
            <a:spLocks noGrp="1"/>
          </p:cNvSpPr>
          <p:nvPr>
            <p:ph idx="1"/>
          </p:nvPr>
        </p:nvSpPr>
        <p:spPr/>
        <p:txBody>
          <a:bodyPr/>
          <a:lstStyle/>
          <a:p>
            <a:pPr rtl="1"/>
            <a:r>
              <a:rPr lang="ar-KW" dirty="0" smtClean="0"/>
              <a:t>قال ابن جرير في تفسيره : </a:t>
            </a:r>
          </a:p>
          <a:p>
            <a:pPr rtl="1"/>
            <a:r>
              <a:rPr lang="ar-SA" dirty="0" smtClean="0"/>
              <a:t>القول </a:t>
            </a:r>
            <a:r>
              <a:rPr lang="ar-SA" dirty="0" smtClean="0"/>
              <a:t>في تأويل </a:t>
            </a:r>
            <a:r>
              <a:rPr lang="ar-SA" dirty="0" smtClean="0"/>
              <a:t>قوله{ </a:t>
            </a:r>
            <a:r>
              <a:rPr lang="ar-SA" dirty="0" smtClean="0"/>
              <a:t>وَتُخْرِجُ الْحَيَّ مِنَ الْمَيِّتِ وَتُخْرِجُ الْمَيِّتَ مِنَ الْحَيِّ }</a:t>
            </a:r>
          </a:p>
          <a:p>
            <a:pPr rtl="1"/>
            <a:r>
              <a:rPr lang="ar-SA" dirty="0" smtClean="0"/>
              <a:t>قال أبو جعفر: اختلف أهل التأويل في تأويل ذلك.</a:t>
            </a:r>
          </a:p>
          <a:p>
            <a:pPr rtl="1"/>
            <a:r>
              <a:rPr lang="ar-SA" dirty="0" smtClean="0"/>
              <a:t>فقال بعضهم:"تأويل ذلك: أنه يخرج الشيء الحيَّ من النطفة الميتة، ويخرج النطفة الميتة من الشيء الحيّ".</a:t>
            </a:r>
          </a:p>
          <a:p>
            <a:pPr rtl="1"/>
            <a:r>
              <a:rPr lang="ar-SA" dirty="0" smtClean="0"/>
              <a:t>ذكر من قال ذلك:</a:t>
            </a:r>
          </a:p>
          <a:p>
            <a:pPr rtl="1"/>
            <a:r>
              <a:rPr lang="ar-KW" dirty="0" smtClean="0"/>
              <a:t> </a:t>
            </a:r>
            <a:r>
              <a:rPr lang="ar-SA" dirty="0" smtClean="0"/>
              <a:t>حدثني </a:t>
            </a:r>
            <a:r>
              <a:rPr lang="ar-SA" dirty="0" smtClean="0"/>
              <a:t>أبو السائب قال، حدثنا أبو معاوية، عن الأعمش، </a:t>
            </a:r>
            <a:r>
              <a:rPr lang="ar-SA" dirty="0" smtClean="0"/>
              <a:t>عن</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إبراهيم، عن عبد الله في قوله:"تخرج الحي من الميت وتخرج الميت من الحيّ"، قال: هي النطفة تخرج من الرّجل وهي ميتة وهو حي، ويخرج الرجل منها حيًّا وهي ميتة.</a:t>
            </a:r>
          </a:p>
          <a:p>
            <a:pPr rtl="1"/>
            <a:r>
              <a:rPr lang="ar-SA" dirty="0" smtClean="0"/>
              <a:t>حدثني </a:t>
            </a:r>
            <a:r>
              <a:rPr lang="ar-SA" dirty="0" smtClean="0"/>
              <a:t>محمد بن عمرو قال، حدثنا أبو عاصم، عن عيسى، عن ابن أبي نجيح، عن مجاهد في قول الله عز وجل:"تخرج الحي من الميت وتخرج الميت من الحي"، قال: الناس الأحياء من النُّطف والنُّطف ميتة، ويخرجها من الناس الأحياء، والأنعام</a:t>
            </a:r>
            <a:r>
              <a:rPr lang="ar-SA" dirty="0" smtClean="0"/>
              <a:t>.</a:t>
            </a:r>
            <a:r>
              <a:rPr lang="ar-KW" dirty="0" smtClean="0"/>
              <a:t> </a:t>
            </a:r>
            <a:endParaRPr lang="ar-SA"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حدثنا </a:t>
            </a:r>
            <a:r>
              <a:rPr lang="ar-SA" dirty="0" smtClean="0"/>
              <a:t>ابن وكيع قال، حدثنا أبي، عن سلمة بن نبيط، عن الضحاك في قوله:"تخرج الحي من الميت وتخرج الميت من الحي"، فذكر نحوه.</a:t>
            </a:r>
          </a:p>
          <a:p>
            <a:pPr rtl="1"/>
            <a:r>
              <a:rPr lang="ar-SA" dirty="0" smtClean="0"/>
              <a:t>حدثني </a:t>
            </a:r>
            <a:r>
              <a:rPr lang="ar-SA" dirty="0" smtClean="0"/>
              <a:t>موسى قال، حدثنا عمرو قال، حدثنا أسباط، </a:t>
            </a:r>
            <a:r>
              <a:rPr lang="ar-SA" dirty="0" smtClean="0"/>
              <a:t>عن</a:t>
            </a:r>
            <a:r>
              <a:rPr lang="ar-KW" dirty="0" smtClean="0"/>
              <a:t> </a:t>
            </a:r>
            <a:r>
              <a:rPr lang="ar-SA" dirty="0" err="1" smtClean="0"/>
              <a:t>السدى</a:t>
            </a:r>
            <a:r>
              <a:rPr lang="ar-SA" dirty="0" smtClean="0"/>
              <a:t>:</a:t>
            </a:r>
            <a:r>
              <a:rPr lang="ar-KW" dirty="0" smtClean="0"/>
              <a:t> </a:t>
            </a:r>
            <a:r>
              <a:rPr lang="ar-SA" dirty="0" smtClean="0"/>
              <a:t>"</a:t>
            </a:r>
            <a:r>
              <a:rPr lang="ar-SA" dirty="0" smtClean="0"/>
              <a:t>تخرج الحيّ من الميت وتخرج الميت من الحيّ"، فالنطفة ميتة تكون، تخرج من إنسان حيّ، ويخرج إنسان حيّ من نطفة ميتة.</a:t>
            </a:r>
          </a:p>
          <a:p>
            <a:pPr rtl="1"/>
            <a:r>
              <a:rPr lang="ar-SA" dirty="0" smtClean="0"/>
              <a:t>حدثني </a:t>
            </a:r>
            <a:r>
              <a:rPr lang="ar-SA" dirty="0" smtClean="0"/>
              <a:t>محمد بن عمر بن علي بن عطاء المقدمي قال، حدثنا أشعث السجستاني قال، حدثنا شعبة، عن إسماعيل بن أبي خالد </a:t>
            </a:r>
            <a:r>
              <a:rPr lang="ar-SA" dirty="0" smtClean="0"/>
              <a:t>في</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قوله."تخرج الحيّ من الميت وتخرج الميت من الحيّ"، قال: تخرج النطفة من الرجل، والرجل من النطفة</a:t>
            </a:r>
            <a:r>
              <a:rPr lang="ar-SA" dirty="0" smtClean="0"/>
              <a:t>.</a:t>
            </a:r>
            <a:endParaRPr lang="ar-SA" dirty="0" smtClean="0"/>
          </a:p>
          <a:p>
            <a:pPr rtl="1"/>
            <a:r>
              <a:rPr lang="ar-KW" dirty="0" smtClean="0"/>
              <a:t> </a:t>
            </a:r>
          </a:p>
          <a:p>
            <a:pPr rtl="1"/>
            <a:r>
              <a:rPr lang="ar-SA" dirty="0" smtClean="0"/>
              <a:t>حدثنا القاسم قال، حدثنا الحسين قال، حدثني حجاج، عن ابن جريج، عن مجاهد في قوله:"تخرج الحيّ من الميت وتخرج الميت من</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الحيّ" الآية، قال: الناس الأحياء من النطف، والنطف ميِّتةً من الناس الأحياء، ومن الأنعام والنَّبْت كذلك = قال ابن جريج: وسمعت يزيد بن عويمر يخبر، عن سعيد بن جبير قال: إخراجه النطفة من الإنسان، وإخراجه الإنسان من النطفة.</a:t>
            </a:r>
            <a:endParaRPr lang="en-US" dirty="0" smtClean="0"/>
          </a:p>
          <a:p>
            <a:r>
              <a:rPr lang="ar-KW" dirty="0" smtClean="0"/>
              <a:t>-----------------</a:t>
            </a:r>
          </a:p>
          <a:p>
            <a:pPr rtl="1"/>
            <a:r>
              <a:rPr lang="ar-SA" dirty="0" smtClean="0"/>
              <a:t>وقال آخرون: معنى ذلك:"أنه يخرج النخلة من النواة، والنواةَ من النخلة، </a:t>
            </a:r>
            <a:r>
              <a:rPr lang="ar-SA" dirty="0" err="1" smtClean="0"/>
              <a:t>والسنبل</a:t>
            </a:r>
            <a:r>
              <a:rPr lang="ar-SA" dirty="0" smtClean="0"/>
              <a:t> من الحب، والحبّ من </a:t>
            </a:r>
            <a:r>
              <a:rPr lang="ar-SA" dirty="0" err="1" smtClean="0"/>
              <a:t>السنبل</a:t>
            </a:r>
            <a:r>
              <a:rPr lang="ar-SA" dirty="0" smtClean="0"/>
              <a:t>، والبيض من الدجاج، والدجاج من البيض</a:t>
            </a:r>
            <a:r>
              <a:rPr lang="ar-SA" dirty="0" smtClean="0"/>
              <a:t>".</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ذكر </a:t>
            </a:r>
            <a:r>
              <a:rPr lang="ar-SA" dirty="0" smtClean="0"/>
              <a:t>من قال ذلك.</a:t>
            </a:r>
          </a:p>
          <a:p>
            <a:pPr rtl="1"/>
            <a:r>
              <a:rPr lang="ar-SA" dirty="0" smtClean="0"/>
              <a:t>حدثنا </a:t>
            </a:r>
            <a:r>
              <a:rPr lang="ar-SA" dirty="0" smtClean="0"/>
              <a:t>ابن حميد قال، حدثنا أبو تميلة قال، حدثنا عبد الله، عن عكرمة قوله:"تخرج الحي من الميت"، قال: هي البيضة تخرج من الحيّ وهي ميتة، ثم يخرج منها الحيّ.</a:t>
            </a:r>
          </a:p>
          <a:p>
            <a:pPr rtl="1"/>
            <a:r>
              <a:rPr lang="ar-SA" dirty="0" smtClean="0"/>
              <a:t> </a:t>
            </a:r>
            <a:r>
              <a:rPr lang="ar-SA" dirty="0" smtClean="0"/>
              <a:t>حدثني المثنى قال، حدثنا إسحاق قال، حدثنا حفص بن عمر، عن الحكم بن أبان، عن عكرمة في قوله."تخرج الحي من الميت وتخرج الميت من الحي"، قال: النخلة من النواة والنواة من النخلة، والحبة من السنبلة، والسنبلة من الحبة</a:t>
            </a:r>
            <a:r>
              <a:rPr lang="ar-SA" dirty="0" smtClean="0"/>
              <a: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وقال </a:t>
            </a:r>
            <a:r>
              <a:rPr lang="ar-SA" dirty="0" smtClean="0"/>
              <a:t>آخرون:"معنى ذلك: أنه يخرج المؤمن من الكافر، والكافرَ من المؤمن".</a:t>
            </a:r>
          </a:p>
          <a:p>
            <a:pPr rtl="1"/>
            <a:r>
              <a:rPr lang="ar-SA" dirty="0" smtClean="0"/>
              <a:t>ذكر من قال ذلك:</a:t>
            </a:r>
          </a:p>
          <a:p>
            <a:pPr rtl="1"/>
            <a:r>
              <a:rPr lang="ar-SA" dirty="0" smtClean="0"/>
              <a:t> </a:t>
            </a:r>
            <a:r>
              <a:rPr lang="ar-SA" dirty="0" smtClean="0"/>
              <a:t>حدثنا بشر قال، حدثنا يزيد قال، حدثنا سعيد، عن قتادة، عن الحسن في قوله:"تخرج الحي من الميت وتخرج الميت من الحي"، يعني المؤمن من الكافر والكافرَ من المؤمن، والمؤمن عبدٌ حيُّ الفؤاد، والكافر عبدٌ ميّتُ الفؤاد.</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ثم قال ابن جرير:</a:t>
            </a:r>
            <a:r>
              <a:rPr lang="ar-SA" dirty="0" smtClean="0"/>
              <a:t> </a:t>
            </a:r>
            <a:r>
              <a:rPr lang="ar-SA" dirty="0" smtClean="0"/>
              <a:t>وأولى التأويلات التي ذكرناها في هذه الآية بالصواب، تأويلُ من قال:"يخرج الإنسان الحيّ والأنعام والبهائم الأحياءَ من النُّطف الميتة = وذلك إخراجُ الحيّ من الميت = ويخرج النطفة الميتة من الإنسان الحي والأنعام والبهائم الأحياء = وذلك إخراج الميت من الحيّ".</a:t>
            </a:r>
          </a:p>
          <a:p>
            <a:pPr rtl="1"/>
            <a:r>
              <a:rPr lang="ar-SA" dirty="0" smtClean="0"/>
              <a:t>وذلك أن كل حيّ فارقه شيء من جسده، فذلك الذي فارقه منه ميت. فالنطفة ميتة لمفارقتها جسد من خرجت منه، ثم ينشئ الله منها إنسانًا حيًا وبهائمَ وأنعامًا أحياءً.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وكذلك حكم كل شيء حيّ </a:t>
            </a:r>
            <a:r>
              <a:rPr lang="ar-SA" dirty="0" err="1" smtClean="0"/>
              <a:t>زايله</a:t>
            </a:r>
            <a:r>
              <a:rPr lang="ar-SA" dirty="0" smtClean="0"/>
              <a:t> شيء منه، فالذي </a:t>
            </a:r>
            <a:r>
              <a:rPr lang="ar-SA" dirty="0" err="1" smtClean="0"/>
              <a:t>زَايله</a:t>
            </a:r>
            <a:r>
              <a:rPr lang="ar-SA" dirty="0" smtClean="0"/>
              <a:t> منه ميت. وذلك هو نظير قوله:( كَيْفَ تَكْفُرُونَ بِاللَّهِ وَكُنْتُمْ أَمْوَاتًا فَأَحْيَاكُمْ ثُمَّ يُمِيتُكُمْ ثُمَّ يُحْيِيكُمْ ثُمَّ إِلَيْهِ </a:t>
            </a:r>
            <a:r>
              <a:rPr lang="ar-SA" dirty="0" smtClean="0"/>
              <a:t>تُرْجَعُونَ</a:t>
            </a:r>
            <a:r>
              <a:rPr lang="ar-KW" dirty="0" smtClean="0"/>
              <a:t>)</a:t>
            </a:r>
          </a:p>
          <a:p>
            <a:r>
              <a:rPr lang="ar-SA" dirty="0" smtClean="0"/>
              <a:t>وأما تأويل من تأوّله بمعنى الحبة من السنبلة، والسنبلة من الحبة، والبيضة من الدجاجة، والدجاجة من البيضة، والمؤمن من الكافر، والكافر من المؤمن = فإن ذلك، وإن كان له وجه مفهوم، فليس ذلك الأغلب الظاهرَ في استعمال الناس في الكلام. وتوجيهُ معاني كتاب الله عز وجل إلى الظاهر المستعمل في الناس، أولى من توجيهها إلى الخفيّ القليل في الاستعمال.</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واختلفت </a:t>
            </a:r>
            <a:r>
              <a:rPr lang="ar-SA" dirty="0" err="1" smtClean="0"/>
              <a:t>القرأة</a:t>
            </a:r>
            <a:r>
              <a:rPr lang="ar-SA" dirty="0" smtClean="0"/>
              <a:t> في قراءة </a:t>
            </a:r>
            <a:r>
              <a:rPr lang="ar-SA" dirty="0" smtClean="0"/>
              <a:t>ذلك</a:t>
            </a:r>
            <a:r>
              <a:rPr lang="ar-KW" dirty="0" smtClean="0"/>
              <a:t>:</a:t>
            </a:r>
            <a:endParaRPr lang="ar-SA" dirty="0" smtClean="0"/>
          </a:p>
          <a:p>
            <a:pPr rtl="1"/>
            <a:r>
              <a:rPr lang="ar-SA" dirty="0" smtClean="0"/>
              <a:t>فقرأته جماعة منهم:( تُخْرِجُ الْحَيَّ مِنَ الْمَيِّتِ وَتُخْرِجُ الْمَيِّتَ مِنَ الْحَيِّ ) بالتشديد، وتثقيل"الياء" من"الميت"، بمعنى أنه يخرج الشيء الحي من الشيء الذي قد ماتَ، ومما لم يمت.</a:t>
            </a:r>
          </a:p>
          <a:p>
            <a:pPr rtl="1"/>
            <a:r>
              <a:rPr lang="ar-SA" dirty="0" smtClean="0"/>
              <a:t>وقرأت جماعة أخرى منهم:( تُخْرِجُ الْحَيَّ مِنَ الْمَيِّتِ وَتُخْرِجُ الْمَيِّتَ مِنَ الْحَيِّ ) بتخفيف"الياء" من"الميْت"، بمعنى أنه يخرج الشيء الحيّ من الشيء الذي قد مات، دون الشيء الذي لم يمت، ويُخرج الشيء الميت، دون الشيء الذي لم يمت، من الشيء الحي</a:t>
            </a:r>
            <a:r>
              <a:rPr lang="ar-SA" dirty="0" smtClean="0"/>
              <a:t>.</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وذلك </a:t>
            </a:r>
            <a:r>
              <a:rPr lang="ar-SA" dirty="0" smtClean="0"/>
              <a:t>أن"الميِّت" مثقل"الياء" عند العرب: ما لم يَمتْ وسيموت، وما قد </a:t>
            </a:r>
            <a:r>
              <a:rPr lang="ar-SA" dirty="0" smtClean="0"/>
              <a:t>مات.وأما"الميْت</a:t>
            </a:r>
            <a:r>
              <a:rPr lang="ar-SA" dirty="0" smtClean="0"/>
              <a:t>" مخففًا، فهو الذي قد مات، فإذا أرادوا النعتَ قالوا:"إنك </a:t>
            </a:r>
            <a:r>
              <a:rPr lang="ar-SA" dirty="0" err="1" smtClean="0"/>
              <a:t>مائتٌ</a:t>
            </a:r>
            <a:r>
              <a:rPr lang="ar-SA" dirty="0" smtClean="0"/>
              <a:t> غدًا، وإنهم </a:t>
            </a:r>
            <a:r>
              <a:rPr lang="ar-SA" dirty="0" err="1" smtClean="0"/>
              <a:t>مائتون</a:t>
            </a:r>
            <a:r>
              <a:rPr lang="ar-SA" dirty="0" smtClean="0"/>
              <a:t>". وكذلك كل ما لم يكن بعد، فإنه يخرج على هذا المثال الاسمُ منه. يقال:"هو </a:t>
            </a:r>
            <a:r>
              <a:rPr lang="ar-SA" dirty="0" err="1" smtClean="0"/>
              <a:t>الجائد</a:t>
            </a:r>
            <a:r>
              <a:rPr lang="ar-SA" dirty="0" smtClean="0"/>
              <a:t> بنفسه = والطائبة نفسه بذلك"، وإذا أريد معنى الاسم قيل:"هو الجوادُ بنفسه = والطيِّبة نفسه". </a:t>
            </a:r>
            <a:endParaRPr lang="ar-KW" dirty="0" smtClean="0"/>
          </a:p>
          <a:p>
            <a:pPr rtl="1"/>
            <a:r>
              <a:rPr lang="ar-SA" dirty="0" smtClean="0"/>
              <a:t>قال </a:t>
            </a:r>
            <a:r>
              <a:rPr lang="ar-SA" dirty="0" smtClean="0"/>
              <a:t>أبو جعفر: فإذا كان ذلك كذلك، فأولى القراءتين في هذه الآية بالصواب، قراءةُ من شدّد"الياء" من"الميِّت". لأن الله جل </a:t>
            </a:r>
            <a:r>
              <a:rPr lang="ar-SA" dirty="0" smtClean="0"/>
              <a:t>ثناؤه</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يخرج الحي من النطفة التي قد فارقت الرجلَ فصارت ميِّتة، وسيخرجه منها بعد أن تُفارقه وهي في صلب الرجل ="ويخرج الميِّت من الحيّ" النطفةَ التي تصير بخروجها من الرجل الحيّ ميِّتًا، وهي قبل خروجها منه حيَّة. فالتشديد أبلغ في المدح وأكملُ في الثناء.</a:t>
            </a:r>
            <a:endParaRPr lang="ar-SA"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3-اهتمامه بالمذاهب النحوية: كان الإمام ابن جرير نحويا على مذهب أهل الكوفة، ولذلك نجده غالبا ما ينتصر لهم ويستخدم </a:t>
            </a:r>
            <a:r>
              <a:rPr lang="ar-KW" dirty="0" err="1" smtClean="0"/>
              <a:t>مصطلحاتهم</a:t>
            </a:r>
            <a:r>
              <a:rPr lang="ar-KW" dirty="0" smtClean="0"/>
              <a:t>.</a:t>
            </a:r>
          </a:p>
          <a:p>
            <a:r>
              <a:rPr lang="ar-KW" dirty="0" smtClean="0"/>
              <a:t>وكذلك يرجع في تفسيره إلى الشعر، وهو كثير في تفسيره وأكثر الشواهد فيه </a:t>
            </a:r>
            <a:r>
              <a:rPr lang="ar-KW" dirty="0" err="1" smtClean="0"/>
              <a:t>استفادها</a:t>
            </a:r>
            <a:r>
              <a:rPr lang="ar-KW" dirty="0" smtClean="0"/>
              <a:t> من مجاز القرآن لأبي عبيدة ومعاني القرآن للفراء</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4-ابن جرير أحد أئمة السلف، وطريقته في تفسير آيات الصفات هو إمرارها كما جاءت من غير تحريف ولا تأويل ولا تعطيل ولا تشبيه.</a:t>
            </a:r>
          </a:p>
          <a:p>
            <a:r>
              <a:rPr lang="ar-KW" dirty="0" smtClean="0"/>
              <a:t>وله عقيدة مشهورة نحى فيها هذا المنحى، وقال فيها:</a:t>
            </a:r>
            <a:r>
              <a:rPr lang="ar-SA" dirty="0" smtClean="0"/>
              <a:t>وحسب امرئ أن يعلم أن ربه هو الذي على العرش استوى، فمن تجاوز ذلك فقد خاب وخسر.</a:t>
            </a:r>
          </a:p>
          <a:p>
            <a:pPr rtl="1"/>
            <a:r>
              <a:rPr lang="ar-KW" dirty="0" smtClean="0"/>
              <a:t>قال الذهبي:</a:t>
            </a:r>
            <a:r>
              <a:rPr lang="ar-SA" dirty="0" smtClean="0"/>
              <a:t>وهذا(تفسير)هذا الإمام مشحون في آيات الصفات بأقوال السلف على الإثبات لها، لا على النفي والتأويل، وأنها لا تشبه صفات المخلوقين أبدا.</a:t>
            </a:r>
          </a:p>
          <a:p>
            <a:pPr rtl="1"/>
            <a:endParaRPr lang="ar-SA" dirty="0" smtClean="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يذكر ابن جرير في تفسيره الروايات الإسرائيلية ولكنه يسكت </a:t>
            </a:r>
            <a:r>
              <a:rPr lang="ar-KW" dirty="0" err="1" smtClean="0"/>
              <a:t>احيانا</a:t>
            </a:r>
            <a:r>
              <a:rPr lang="ar-KW" dirty="0" smtClean="0"/>
              <a:t> عليها دون تعليق </a:t>
            </a:r>
            <a:r>
              <a:rPr lang="ar-KW" dirty="0" err="1" smtClean="0"/>
              <a:t>واحيانا</a:t>
            </a:r>
            <a:r>
              <a:rPr lang="ar-KW" dirty="0" smtClean="0"/>
              <a:t> يعلق عليها ويضعفها</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1703</TotalTime>
  <Words>1971</Words>
  <Application>Microsoft Office PowerPoint</Application>
  <PresentationFormat>A4 Paper (210x297 mm)‎</PresentationFormat>
  <Paragraphs>94</Paragraphs>
  <Slides>31</Slides>
  <Notes>0</Notes>
  <HiddenSlides>0</HiddenSlides>
  <MMClips>0</MMClips>
  <ScaleCrop>false</ScaleCrop>
  <HeadingPairs>
    <vt:vector size="4" baseType="variant">
      <vt:variant>
        <vt:lpstr>سمة</vt:lpstr>
      </vt:variant>
      <vt:variant>
        <vt:i4>1</vt:i4>
      </vt:variant>
      <vt:variant>
        <vt:lpstr>عناوين الشرائح</vt:lpstr>
      </vt:variant>
      <vt:variant>
        <vt:i4>31</vt:i4>
      </vt:variant>
    </vt:vector>
  </HeadingPairs>
  <TitlesOfParts>
    <vt:vector size="32" baseType="lpstr">
      <vt:lpstr>Office Theme</vt:lpstr>
      <vt:lpstr>الشريحة 1</vt:lpstr>
      <vt:lpstr>عنوان المحاضرة</vt:lpstr>
      <vt:lpstr>عناصر المحاضرة</vt:lpstr>
      <vt:lpstr> ترجمة الطبري (224-310) :</vt:lpstr>
      <vt:lpstr>الشريحة 5</vt:lpstr>
      <vt:lpstr>الشريحة 6</vt:lpstr>
      <vt:lpstr>الشريحة 7</vt:lpstr>
      <vt:lpstr>الشريحة 8</vt:lpstr>
      <vt:lpstr>ثناء العلماء على تفسيره</vt:lpstr>
      <vt:lpstr>الشريحة 10</vt:lpstr>
      <vt:lpstr>الشريحة 11</vt:lpstr>
      <vt:lpstr>الشريحة 12</vt:lpstr>
      <vt:lpstr>متى ألف التفسير:</vt:lpstr>
      <vt:lpstr>اسم تفسيره:</vt:lpstr>
      <vt:lpstr>منهج ابن جرير في تفسيره:</vt:lpstr>
      <vt:lpstr>مثال ذلك:</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133</cp:revision>
  <dcterms:created xsi:type="dcterms:W3CDTF">2009-10-14T19:14:34Z</dcterms:created>
  <dcterms:modified xsi:type="dcterms:W3CDTF">2011-03-08T20:10:38Z</dcterms:modified>
</cp:coreProperties>
</file>