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3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3/31/2011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التفسير الفقهي للقرآن الكريم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smtClean="0">
                <a:cs typeface="Arial" pitchFamily="34" charset="0"/>
              </a:rPr>
              <a:t>معنى التفسير الفقهي</a:t>
            </a:r>
          </a:p>
          <a:p>
            <a:pPr rtl="1" eaLnBrk="1" hangingPunct="1">
              <a:buFont typeface="Arial" pitchFamily="34" charset="0"/>
              <a:buChar char="•"/>
            </a:pPr>
            <a:r>
              <a:rPr lang="ar-KW" b="1" dirty="0" smtClean="0">
                <a:cs typeface="Arial" pitchFamily="34" charset="0"/>
              </a:rPr>
              <a:t>الكتب المؤلفة وفق المذاهب الفقهية</a:t>
            </a:r>
          </a:p>
          <a:p>
            <a:pPr rtl="1" eaLnBrk="1" hangingPunct="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التفسير الفقهي:</a:t>
            </a:r>
            <a:endParaRPr lang="en-US" dirty="0"/>
          </a:p>
        </p:txBody>
      </p:sp>
      <p:sp>
        <p:nvSpPr>
          <p:cNvPr id="3" name="عنصر نائب للمحتوى 2"/>
          <p:cNvSpPr>
            <a:spLocks noGrp="1"/>
          </p:cNvSpPr>
          <p:nvPr>
            <p:ph idx="1"/>
          </p:nvPr>
        </p:nvSpPr>
        <p:spPr/>
        <p:txBody>
          <a:bodyPr/>
          <a:lstStyle/>
          <a:p>
            <a:r>
              <a:rPr lang="ar-KW" dirty="0" smtClean="0"/>
              <a:t>المراد من التفسير الفقهي:</a:t>
            </a:r>
          </a:p>
          <a:p>
            <a:r>
              <a:rPr lang="ar-KW" dirty="0" smtClean="0"/>
              <a:t>نزل القرآن الكريم مشتملا على آيات </a:t>
            </a:r>
            <a:r>
              <a:rPr lang="ar-KW" dirty="0" smtClean="0"/>
              <a:t>تتضمن الأحكام الفقهية التي تتعلق بمصالح العباد في دنياهم وأخراهم .</a:t>
            </a:r>
          </a:p>
          <a:p>
            <a:r>
              <a:rPr lang="ar-KW" dirty="0" smtClean="0"/>
              <a:t>وقد وجد من المفسرين من اعتنى بجمع هذه الآيات وتفسيرها وبيان الأحكام المستنبطة منها، وسموا هذا التفسير:</a:t>
            </a:r>
          </a:p>
          <a:p>
            <a:r>
              <a:rPr lang="ar-KW" dirty="0" smtClean="0"/>
              <a:t>                    بأحكام القرآن</a:t>
            </a:r>
          </a:p>
          <a:p>
            <a:r>
              <a:rPr lang="ar-KW" dirty="0" smtClean="0"/>
              <a:t>وبعضهم يزعم أن عدد آيات الأحكام : 500 آية</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الكتب المصنفة في أحكام القرآن:</a:t>
            </a:r>
            <a:endParaRPr lang="en-US" dirty="0"/>
          </a:p>
        </p:txBody>
      </p:sp>
      <p:sp>
        <p:nvSpPr>
          <p:cNvPr id="3" name="عنصر نائب للمحتوى 2"/>
          <p:cNvSpPr>
            <a:spLocks noGrp="1"/>
          </p:cNvSpPr>
          <p:nvPr>
            <p:ph idx="1"/>
          </p:nvPr>
        </p:nvSpPr>
        <p:spPr/>
        <p:txBody>
          <a:bodyPr/>
          <a:lstStyle/>
          <a:p>
            <a:r>
              <a:rPr lang="ar-KW" dirty="0" smtClean="0"/>
              <a:t>الكتب المصنفة في أحكام القرآن كثيرة منها:</a:t>
            </a:r>
          </a:p>
          <a:p>
            <a:r>
              <a:rPr lang="ar-KW" dirty="0" err="1" smtClean="0"/>
              <a:t>احكام</a:t>
            </a:r>
            <a:r>
              <a:rPr lang="ar-KW" dirty="0" smtClean="0"/>
              <a:t> القرآن لأبي بكر الرازي </a:t>
            </a:r>
            <a:r>
              <a:rPr lang="ar-KW" dirty="0" err="1" smtClean="0"/>
              <a:t>الجصاص</a:t>
            </a:r>
            <a:r>
              <a:rPr lang="ar-KW" dirty="0" smtClean="0"/>
              <a:t> الحنفي (ت370) وكتابه مطبوع ومتداول</a:t>
            </a:r>
          </a:p>
          <a:p>
            <a:r>
              <a:rPr lang="ar-KW" dirty="0" smtClean="0"/>
              <a:t>وأحكام القرآن لأبي حسن الطبري المشهور </a:t>
            </a:r>
            <a:r>
              <a:rPr lang="ar-KW" dirty="0" err="1" smtClean="0"/>
              <a:t>بالكياهراسي</a:t>
            </a:r>
            <a:r>
              <a:rPr lang="ar-KW" dirty="0" smtClean="0"/>
              <a:t> الشافعي المذهب (ت504)</a:t>
            </a:r>
          </a:p>
          <a:p>
            <a:r>
              <a:rPr lang="ar-KW" dirty="0" smtClean="0"/>
              <a:t>وأحكام القرآن لأبي بكر بن العربي (ت543) وكتابه مطبوع وهو مالكي المذهب</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الجامع لأحكام القرآن للإمام القرطبي وهو مطبوع.</a:t>
            </a:r>
          </a:p>
          <a:p>
            <a:r>
              <a:rPr lang="ar-KW" dirty="0" smtClean="0"/>
              <a:t>ولعل كتاب القرطبي هو اجمع الكتب وأشهرها ولذلك سنفرده بالكلام</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تفسير القرطبي:</a:t>
            </a:r>
            <a:endParaRPr lang="en-US" dirty="0"/>
          </a:p>
        </p:txBody>
      </p:sp>
      <p:sp>
        <p:nvSpPr>
          <p:cNvPr id="3" name="عنصر نائب للمحتوى 2"/>
          <p:cNvSpPr>
            <a:spLocks noGrp="1"/>
          </p:cNvSpPr>
          <p:nvPr>
            <p:ph idx="1"/>
          </p:nvPr>
        </p:nvSpPr>
        <p:spPr/>
        <p:txBody>
          <a:bodyPr/>
          <a:lstStyle/>
          <a:p>
            <a:r>
              <a:rPr lang="ar-KW" dirty="0" smtClean="0"/>
              <a:t>القرطبي: هو الإمام أبو </a:t>
            </a:r>
            <a:r>
              <a:rPr lang="ar-KW" dirty="0" err="1" smtClean="0"/>
              <a:t>عبدالله</a:t>
            </a:r>
            <a:r>
              <a:rPr lang="ar-KW" dirty="0" smtClean="0"/>
              <a:t> محمد بن أحمد بن </a:t>
            </a:r>
            <a:r>
              <a:rPr lang="ar-KW" dirty="0" err="1" smtClean="0"/>
              <a:t>ابي</a:t>
            </a:r>
            <a:r>
              <a:rPr lang="ar-KW" dirty="0" smtClean="0"/>
              <a:t> بكر بن فرْح الأنصاري القرطبي .</a:t>
            </a:r>
          </a:p>
          <a:p>
            <a:r>
              <a:rPr lang="ar-KW" dirty="0" smtClean="0"/>
              <a:t>كان من العلماء الصالحين والعباد الزاهدين.</a:t>
            </a:r>
          </a:p>
          <a:p>
            <a:r>
              <a:rPr lang="ar-KW" dirty="0" smtClean="0"/>
              <a:t>وله من الكتب التفسير، والتذكرة بأمور الآخرة.</a:t>
            </a:r>
          </a:p>
          <a:p>
            <a:r>
              <a:rPr lang="ar-KW" dirty="0" smtClean="0"/>
              <a:t>وهو تلميذ الإمام أبي العباس القرطبي صاحب المفهم في شرح صحيح مسلم</a:t>
            </a:r>
          </a:p>
          <a:p>
            <a:r>
              <a:rPr lang="ar-KW" dirty="0" smtClean="0"/>
              <a:t>توفي </a:t>
            </a:r>
            <a:r>
              <a:rPr lang="ar-KW" dirty="0" err="1" smtClean="0"/>
              <a:t>ابو</a:t>
            </a:r>
            <a:r>
              <a:rPr lang="ar-KW" dirty="0" smtClean="0"/>
              <a:t> </a:t>
            </a:r>
            <a:r>
              <a:rPr lang="ar-KW" dirty="0" err="1" smtClean="0"/>
              <a:t>عبدالله</a:t>
            </a:r>
            <a:r>
              <a:rPr lang="ar-KW" dirty="0" smtClean="0"/>
              <a:t> القرطبي سنة (671) رحمه الله</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تفسيره:</a:t>
            </a:r>
            <a:endParaRPr lang="en-US" dirty="0"/>
          </a:p>
        </p:txBody>
      </p:sp>
      <p:sp>
        <p:nvSpPr>
          <p:cNvPr id="3" name="عنصر نائب للمحتوى 2"/>
          <p:cNvSpPr>
            <a:spLocks noGrp="1"/>
          </p:cNvSpPr>
          <p:nvPr>
            <p:ph idx="1"/>
          </p:nvPr>
        </p:nvSpPr>
        <p:spPr/>
        <p:txBody>
          <a:bodyPr/>
          <a:lstStyle/>
          <a:p>
            <a:r>
              <a:rPr lang="ar-KW" dirty="0" smtClean="0"/>
              <a:t>اسمه الجامع لأحكام القرآن.</a:t>
            </a:r>
          </a:p>
          <a:p>
            <a:r>
              <a:rPr lang="ar-KW" dirty="0" smtClean="0"/>
              <a:t>وقد مر ثناء العلامة ابن تيمية على كتابه هذا، مع </a:t>
            </a:r>
            <a:r>
              <a:rPr lang="ar-KW" dirty="0" err="1" smtClean="0"/>
              <a:t>ان</a:t>
            </a:r>
            <a:r>
              <a:rPr lang="ar-KW" dirty="0" smtClean="0"/>
              <a:t> ابن تيمية قريب عهد منه، فهذا يدل على سرعة انتشار كتاب القرطبي ورواجه بين الناس وما ذاك إلا </a:t>
            </a:r>
            <a:r>
              <a:rPr lang="ar-KW" dirty="0" err="1" smtClean="0"/>
              <a:t>لنفاسته</a:t>
            </a:r>
            <a:r>
              <a:rPr lang="ar-KW" dirty="0" smtClean="0"/>
              <a:t>.</a:t>
            </a:r>
          </a:p>
          <a:p>
            <a:r>
              <a:rPr lang="ar-KW" dirty="0" smtClean="0"/>
              <a:t>قال ابن فرحون:</a:t>
            </a:r>
          </a:p>
          <a:p>
            <a:r>
              <a:rPr lang="ar-KW" dirty="0" smtClean="0"/>
              <a:t>تفسير القرطبي من أجل التفاسير وأعظمها نفعا اسقط منه القصص والتواريخ وأثبت عوضها أحكام القرآن واستنباط الأدلة وذكر القراءات </a:t>
            </a:r>
            <a:r>
              <a:rPr lang="ar-KW" dirty="0" err="1" smtClean="0"/>
              <a:t>والاعراب</a:t>
            </a:r>
            <a:r>
              <a:rPr lang="ar-KW" dirty="0" smtClean="0"/>
              <a:t> والناسخ والمنسوخ.</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طريقته في التفسير:</a:t>
            </a:r>
            <a:endParaRPr lang="en-US" dirty="0"/>
          </a:p>
        </p:txBody>
      </p:sp>
      <p:sp>
        <p:nvSpPr>
          <p:cNvPr id="3" name="عنصر نائب للمحتوى 2"/>
          <p:cNvSpPr>
            <a:spLocks noGrp="1"/>
          </p:cNvSpPr>
          <p:nvPr>
            <p:ph idx="1"/>
          </p:nvPr>
        </p:nvSpPr>
        <p:spPr/>
        <p:txBody>
          <a:bodyPr/>
          <a:lstStyle/>
          <a:p>
            <a:r>
              <a:rPr lang="ar-KW" dirty="0" smtClean="0"/>
              <a:t>اعتمد القرطبي تفسير القرآن كله بخلاف بعض من ألف في </a:t>
            </a:r>
            <a:r>
              <a:rPr lang="ar-KW" dirty="0" err="1" smtClean="0"/>
              <a:t>احكام</a:t>
            </a:r>
            <a:r>
              <a:rPr lang="ar-KW" dirty="0" smtClean="0"/>
              <a:t> القرآن فإنه اقتصر على آيات الأحكام فقط، أما القرطبي فهو كتاب تفسير وكتاب أحكام كذلك، ولذا فهو قد جمع فيه التفسير بالمأثور وبالرأي الحسن والتفسير الفقهي.</a:t>
            </a:r>
          </a:p>
          <a:p>
            <a:r>
              <a:rPr lang="ar-KW" dirty="0" smtClean="0"/>
              <a:t>ابتدأ كتابه بمقدمة نفيسة مهمة في فضل القرآن وبيان بعض علومه وذكر فيها شرطه ومنهجه في الكتاب فقال رحمه الله تعالى:</a:t>
            </a:r>
          </a:p>
          <a:p>
            <a:pPr rtl="1"/>
            <a:r>
              <a:rPr lang="ar-SA" dirty="0" smtClean="0"/>
              <a:t>وشرطي في هذا الكتاب: إضافة الأقوال </a:t>
            </a:r>
            <a:r>
              <a:rPr lang="ar-SA" dirty="0" err="1" smtClean="0"/>
              <a:t>الى</a:t>
            </a:r>
            <a:r>
              <a:rPr lang="ar-SA" dirty="0" smtClean="0"/>
              <a:t> قائليها، والأحاديث </a:t>
            </a:r>
            <a:r>
              <a:rPr lang="ar-SA" dirty="0" err="1" smtClean="0"/>
              <a:t>الى</a:t>
            </a:r>
            <a:r>
              <a:rPr lang="ar-SA" dirty="0" smtClean="0"/>
              <a:t> مصنفيها، فإنه يقال</a:t>
            </a:r>
            <a:r>
              <a:rPr lang="ar-SA" dirty="0" smtClean="0"/>
              <a:t>:</a:t>
            </a:r>
            <a:r>
              <a:rPr lang="ar-KW" dirty="0" smtClean="0"/>
              <a:t> </a:t>
            </a:r>
            <a:r>
              <a:rPr lang="ar-SA" dirty="0" smtClean="0"/>
              <a:t>من </a:t>
            </a:r>
            <a:r>
              <a:rPr lang="ar-SA" dirty="0" smtClean="0"/>
              <a:t>بركة العلم أن يضاف القول </a:t>
            </a:r>
            <a:r>
              <a:rPr lang="ar-SA" dirty="0" err="1" smtClean="0"/>
              <a:t>الى</a:t>
            </a:r>
            <a:r>
              <a:rPr lang="ar-SA" dirty="0" smtClean="0"/>
              <a:t> قائله.</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a:t>
            </a:r>
            <a:r>
              <a:rPr lang="ar-KW" dirty="0" smtClean="0"/>
              <a:t>ك</a:t>
            </a:r>
            <a:r>
              <a:rPr lang="ar-SA" dirty="0" err="1" smtClean="0"/>
              <a:t>ثيرا</a:t>
            </a:r>
            <a:r>
              <a:rPr lang="ar-SA" dirty="0" smtClean="0"/>
              <a:t> </a:t>
            </a:r>
            <a:r>
              <a:rPr lang="ar-SA" dirty="0" smtClean="0"/>
              <a:t>ما يجئ الحديث في كتب الفقه والتفسير مبهما، </a:t>
            </a:r>
            <a:r>
              <a:rPr lang="ar-SA" dirty="0" err="1" smtClean="0"/>
              <a:t>لايعرف</a:t>
            </a:r>
            <a:r>
              <a:rPr lang="ar-SA" dirty="0" smtClean="0"/>
              <a:t> من أخرجه إلا من اطلع على كتب الحديث، فيبقى من </a:t>
            </a:r>
            <a:r>
              <a:rPr lang="ar-SA" dirty="0" err="1" smtClean="0"/>
              <a:t>لاخبرة</a:t>
            </a:r>
            <a:r>
              <a:rPr lang="ar-SA" dirty="0" smtClean="0"/>
              <a:t> له بذلك حائرا، </a:t>
            </a:r>
            <a:r>
              <a:rPr lang="ar-SA" dirty="0" err="1" smtClean="0"/>
              <a:t>لايعرف</a:t>
            </a:r>
            <a:r>
              <a:rPr lang="ar-SA" dirty="0" smtClean="0"/>
              <a:t> الصحيح من السقيم، ومعرفة ذلك علم جسيم، فلا يقبل منه الاحتجاج </a:t>
            </a:r>
            <a:r>
              <a:rPr lang="ar-SA" dirty="0" err="1" smtClean="0"/>
              <a:t>به</a:t>
            </a:r>
            <a:r>
              <a:rPr lang="ar-SA" dirty="0" smtClean="0"/>
              <a:t>، ولا الاستدلال حتى يضيفه </a:t>
            </a:r>
            <a:r>
              <a:rPr lang="ar-SA" dirty="0" err="1" smtClean="0"/>
              <a:t>الى</a:t>
            </a:r>
            <a:r>
              <a:rPr lang="ar-SA" dirty="0" smtClean="0"/>
              <a:t> من خرجه من الأئمة الأعلام، والثقات المشاهير من علماء الإسلام.</a:t>
            </a:r>
          </a:p>
          <a:p>
            <a:pPr rtl="1"/>
            <a:r>
              <a:rPr lang="ar-SA" dirty="0" smtClean="0"/>
              <a:t>ونحن نشير </a:t>
            </a:r>
            <a:r>
              <a:rPr lang="ar-SA" dirty="0" err="1" smtClean="0"/>
              <a:t>الى</a:t>
            </a:r>
            <a:r>
              <a:rPr lang="ar-SA" dirty="0" smtClean="0"/>
              <a:t> جمل من ذلك في هذا الكتاب، والله الموفق للصواب.</a:t>
            </a:r>
          </a:p>
          <a:p>
            <a:pPr rtl="1"/>
            <a:r>
              <a:rPr lang="ar-SA" dirty="0" smtClean="0"/>
              <a:t>وأضرب عن كثير من قصص المفسرين، وأخبار المؤرخين، إلا مالا بد منه ولا غنى عنه للتبيين، </a:t>
            </a:r>
            <a:r>
              <a:rPr lang="ar-SA" dirty="0" err="1" smtClean="0"/>
              <a:t>واعتضت</a:t>
            </a:r>
            <a:r>
              <a:rPr lang="ar-SA" dirty="0" smtClean="0"/>
              <a:t> من ذلك تبيين آي </a:t>
            </a:r>
            <a:r>
              <a:rPr lang="ar-SA" dirty="0" err="1" smtClean="0"/>
              <a:t>الاحكام</a:t>
            </a:r>
            <a:r>
              <a:rPr lang="ar-SA"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بمسائل تفسير عن معناها، وترشد الطالب </a:t>
            </a:r>
            <a:r>
              <a:rPr lang="ar-SA" dirty="0" err="1" smtClean="0"/>
              <a:t>الى</a:t>
            </a:r>
            <a:r>
              <a:rPr lang="ar-SA" dirty="0" smtClean="0"/>
              <a:t> مقتضاها، فضمنت كل آية لتضمن حكما أو حكمين فما زاد، مسائل نبين فيها ما تحتوي عليه من أسباب النزول والتفسير الغريب والحكم، فإن لم تتضمن حكما ذكرت ما فيها من التفسير والتأويل، هكذا </a:t>
            </a:r>
            <a:r>
              <a:rPr lang="ar-SA" dirty="0" err="1" smtClean="0"/>
              <a:t>الى</a:t>
            </a:r>
            <a:r>
              <a:rPr lang="ar-SA" dirty="0" smtClean="0"/>
              <a:t> آخر الكتاب.</a:t>
            </a:r>
          </a:p>
          <a:p>
            <a:pPr rtl="1"/>
            <a:r>
              <a:rPr lang="ar-SA" dirty="0" err="1" smtClean="0"/>
              <a:t>وسميته</a:t>
            </a:r>
            <a:r>
              <a:rPr lang="ar-SA" dirty="0" smtClean="0"/>
              <a:t> ب (الجامع لأحكام القرآن، والمبين لما تضمنه من السنة وآي الفرقان)، جعله الله خالصا لوجهه، وأن ينفعني به ووالدي ومن أراده بمنه، إنه سميع الدعاء، قريب مجيب، آمين.</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KW" dirty="0" smtClean="0"/>
              <a:t>يمتاز الإمام القرطبي بإنصافه في كثير من المسائل وعدم تعصبه لمذهبه بخلاف بعض المصنفين في أحكام القرآن ولذلك نراه ينتصر للإمام الشافعي من ابن العربي لما رد عليه في تفسير قوله تعالى (ذلك أدنى ألا تعولوا).</a:t>
            </a:r>
          </a:p>
          <a:p>
            <a:pPr rtl="1"/>
            <a:r>
              <a:rPr lang="ar-KW" dirty="0" smtClean="0"/>
              <a:t>قال القرطبي: </a:t>
            </a:r>
            <a:r>
              <a:rPr lang="ar-SA" dirty="0" smtClean="0"/>
              <a:t>وقال الشافعي: (ألا تعولوا) ألا تكثر عيالكم.</a:t>
            </a:r>
          </a:p>
          <a:p>
            <a:pPr rtl="1"/>
            <a:r>
              <a:rPr lang="ar-SA" dirty="0" smtClean="0"/>
              <a:t>قال الثعلبي: وما قال هذا غيره، وإنما يقال: أعال يعيل إذا كثر </a:t>
            </a:r>
            <a:r>
              <a:rPr lang="ar-SA" dirty="0" err="1" smtClean="0"/>
              <a:t>عياليه</a:t>
            </a:r>
            <a:r>
              <a:rPr lang="ar-SA" dirty="0" smtClean="0"/>
              <a:t>.</a:t>
            </a:r>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وزعم ابن العربي أن عال على سبعة معان لا ثامن لها، يقال: عال مال، الثاني زاد، الثالث جار، الرابع افتقر، الخامس أثقل، حكاه ابن </a:t>
            </a:r>
            <a:r>
              <a:rPr lang="ar-SA" dirty="0" smtClean="0"/>
              <a:t>دريد</a:t>
            </a:r>
            <a:r>
              <a:rPr lang="ar-KW" dirty="0" smtClean="0"/>
              <a:t>، </a:t>
            </a:r>
            <a:r>
              <a:rPr lang="ar-SA" dirty="0" smtClean="0"/>
              <a:t>السادس </a:t>
            </a:r>
            <a:r>
              <a:rPr lang="ar-SA" dirty="0" smtClean="0"/>
              <a:t>عال قام بمئونة العيال، ومنه قوله عليه السلام: (وابدأ بمن تعول</a:t>
            </a:r>
            <a:r>
              <a:rPr lang="ar-SA" dirty="0" smtClean="0"/>
              <a:t>)</a:t>
            </a:r>
            <a:r>
              <a:rPr lang="ar-KW" dirty="0" smtClean="0"/>
              <a:t>، </a:t>
            </a:r>
            <a:r>
              <a:rPr lang="ar-SA" dirty="0" smtClean="0"/>
              <a:t>السابع </a:t>
            </a:r>
            <a:r>
              <a:rPr lang="ar-SA" dirty="0" smtClean="0"/>
              <a:t>عال غلب، ومنه عيل </a:t>
            </a:r>
            <a:r>
              <a:rPr lang="ar-SA" dirty="0" smtClean="0"/>
              <a:t>صبره</a:t>
            </a:r>
            <a:r>
              <a:rPr lang="ar-KW" dirty="0" smtClean="0"/>
              <a:t>، </a:t>
            </a:r>
            <a:r>
              <a:rPr lang="ar-SA" dirty="0" smtClean="0"/>
              <a:t>أي </a:t>
            </a:r>
            <a:r>
              <a:rPr lang="ar-SA" dirty="0" smtClean="0"/>
              <a:t>غلب.</a:t>
            </a:r>
          </a:p>
          <a:p>
            <a:pPr rtl="1"/>
            <a:r>
              <a:rPr lang="ar-SA" dirty="0" smtClean="0"/>
              <a:t>ويقال: أعال الرجل كثر </a:t>
            </a:r>
            <a:r>
              <a:rPr lang="ar-SA" dirty="0" err="1" smtClean="0"/>
              <a:t>عياليه</a:t>
            </a:r>
            <a:r>
              <a:rPr lang="ar-SA" dirty="0" smtClean="0"/>
              <a:t>.</a:t>
            </a:r>
          </a:p>
          <a:p>
            <a:pPr rtl="1"/>
            <a:r>
              <a:rPr lang="ar-SA" dirty="0" smtClean="0"/>
              <a:t>وأما عال بمعنى كثر عياله فلا يصح</a:t>
            </a:r>
            <a:r>
              <a:rPr lang="ar-SA" dirty="0" smtClean="0"/>
              <a:t>.</a:t>
            </a:r>
            <a:endParaRPr lang="ar-KW" dirty="0" smtClean="0"/>
          </a:p>
          <a:p>
            <a:pPr rtl="1"/>
            <a:r>
              <a:rPr lang="ar-SA" dirty="0" smtClean="0"/>
              <a:t>قلت: أما قول الثعلبي (ما قاله غيره) فقد </a:t>
            </a:r>
            <a:r>
              <a:rPr lang="ar-KW" dirty="0" smtClean="0"/>
              <a:t>رواه </a:t>
            </a:r>
            <a:r>
              <a:rPr lang="ar-SA" dirty="0" smtClean="0"/>
              <a:t>الدار </a:t>
            </a:r>
            <a:r>
              <a:rPr lang="ar-SA" dirty="0" smtClean="0"/>
              <a:t>قطني في سننه عن زيد بن أسلم، وهو قول جابر بن زيد، فهذان إمامان من </a:t>
            </a:r>
            <a:r>
              <a:rPr lang="ar-SA" dirty="0" smtClean="0"/>
              <a:t>علماء</a:t>
            </a:r>
            <a:endParaRPr lang="ar-SA"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المسلمين وأئمتهم قد سبقا الشافعي إليه.</a:t>
            </a:r>
          </a:p>
          <a:p>
            <a:pPr rtl="1"/>
            <a:r>
              <a:rPr lang="ar-SA" dirty="0" smtClean="0"/>
              <a:t>وأما ما ذكره ابن العربي من الحصر وعدم الصحة فلا يصح.</a:t>
            </a:r>
          </a:p>
          <a:p>
            <a:pPr rtl="1"/>
            <a:r>
              <a:rPr lang="ar-SA" dirty="0" smtClean="0"/>
              <a:t>وقد ذكرنا: عال </a:t>
            </a:r>
            <a:r>
              <a:rPr lang="ar-SA" dirty="0" err="1" smtClean="0"/>
              <a:t>الامر</a:t>
            </a:r>
            <a:r>
              <a:rPr lang="ar-SA" dirty="0" smtClean="0"/>
              <a:t> اشتد وتفاقم، حكاه الجوهري.</a:t>
            </a:r>
          </a:p>
          <a:p>
            <a:pPr rtl="1"/>
            <a:r>
              <a:rPr lang="ar-SA" dirty="0" smtClean="0"/>
              <a:t>وقال </a:t>
            </a:r>
            <a:r>
              <a:rPr lang="ar-SA" dirty="0" err="1" smtClean="0"/>
              <a:t>الهروي</a:t>
            </a:r>
            <a:r>
              <a:rPr lang="ar-SA" dirty="0" smtClean="0"/>
              <a:t> في </a:t>
            </a:r>
            <a:r>
              <a:rPr lang="ar-SA" dirty="0" err="1" smtClean="0"/>
              <a:t>غريبيه</a:t>
            </a:r>
            <a:r>
              <a:rPr lang="ar-SA" dirty="0" smtClean="0"/>
              <a:t>: (وقال أبو بكر: يقال عال الرجل في الارض يعيل فيها أي </a:t>
            </a:r>
            <a:r>
              <a:rPr lang="ar-SA" dirty="0" smtClean="0"/>
              <a:t>ضرب </a:t>
            </a:r>
            <a:r>
              <a:rPr lang="ar-SA" dirty="0" smtClean="0"/>
              <a:t>فيها.</a:t>
            </a:r>
          </a:p>
          <a:p>
            <a:pPr rtl="1"/>
            <a:r>
              <a:rPr lang="ar-SA" dirty="0" smtClean="0"/>
              <a:t>وقال </a:t>
            </a:r>
            <a:r>
              <a:rPr lang="ar-SA" dirty="0" err="1" smtClean="0"/>
              <a:t>الاحمر</a:t>
            </a:r>
            <a:r>
              <a:rPr lang="ar-SA" dirty="0" smtClean="0"/>
              <a:t>: يقال عالني </a:t>
            </a:r>
            <a:r>
              <a:rPr lang="ar-SA" dirty="0" err="1" smtClean="0"/>
              <a:t>الشئ</a:t>
            </a:r>
            <a:r>
              <a:rPr lang="ar-SA" dirty="0" smtClean="0"/>
              <a:t> يعيلني عيلا ومعيلا إذا أعجزك).</a:t>
            </a:r>
          </a:p>
          <a:p>
            <a:pPr rtl="1"/>
            <a:r>
              <a:rPr lang="ar-SA" dirty="0" smtClean="0"/>
              <a:t>وأما عال كثر عياله فذكره </a:t>
            </a:r>
            <a:r>
              <a:rPr lang="ar-SA" dirty="0" err="1" smtClean="0"/>
              <a:t>الكسائي</a:t>
            </a:r>
            <a:r>
              <a:rPr lang="ar-SA" dirty="0" smtClean="0"/>
              <a:t> وأبو عمر الدوري وابن </a:t>
            </a:r>
            <a:r>
              <a:rPr lang="ar-SA" dirty="0" err="1" smtClean="0"/>
              <a:t>الاعرابي</a:t>
            </a:r>
            <a:r>
              <a:rPr lang="ar-SA"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قال </a:t>
            </a:r>
            <a:r>
              <a:rPr lang="ar-SA" dirty="0" err="1" smtClean="0"/>
              <a:t>الكسائي</a:t>
            </a:r>
            <a:r>
              <a:rPr lang="ar-SA" dirty="0" smtClean="0"/>
              <a:t> </a:t>
            </a:r>
            <a:r>
              <a:rPr lang="ar-SA" dirty="0" smtClean="0"/>
              <a:t>: </a:t>
            </a:r>
            <a:r>
              <a:rPr lang="ar-SA" dirty="0" smtClean="0"/>
              <a:t>العرب تقول عال يعول وأعال يعيل أي كثر عياله.</a:t>
            </a:r>
          </a:p>
          <a:p>
            <a:pPr rtl="1"/>
            <a:r>
              <a:rPr lang="ar-SA" dirty="0" smtClean="0"/>
              <a:t>وقال أبو حاتم: كان الشافعي أعلم بلغة العرب منا، ولعله لغة.</a:t>
            </a:r>
          </a:p>
          <a:p>
            <a:pPr rtl="1"/>
            <a:r>
              <a:rPr lang="ar-SA" dirty="0" smtClean="0"/>
              <a:t>قال الثعلبي المفسر: قال أستاذنا أبو القاسم بن حبيب: سألت أبا عمر الدوري عن هذا وكان إماما في اللغة غير مدافع فقال: هي لغة حمير، وأنشد:</a:t>
            </a:r>
          </a:p>
          <a:p>
            <a:pPr rtl="1"/>
            <a:r>
              <a:rPr lang="ar-SA" dirty="0" smtClean="0"/>
              <a:t>وإن الموت يأخذ كل حي * بلا شك وإن أمشى وعالا </a:t>
            </a:r>
            <a:endParaRPr lang="ar-KW" dirty="0" smtClean="0"/>
          </a:p>
          <a:p>
            <a:pPr rtl="1"/>
            <a:r>
              <a:rPr lang="ar-SA" dirty="0" smtClean="0"/>
              <a:t>يعني </a:t>
            </a:r>
            <a:r>
              <a:rPr lang="ar-SA" dirty="0" smtClean="0"/>
              <a:t>وإن كثرت ماشيته وعياله.</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KW" dirty="0" smtClean="0"/>
              <a:t> </a:t>
            </a:r>
            <a:r>
              <a:rPr lang="ar-SA" dirty="0" smtClean="0"/>
              <a:t>وقرأ </a:t>
            </a:r>
            <a:r>
              <a:rPr lang="ar-SA" dirty="0" smtClean="0"/>
              <a:t>طلحة بن مصرف (ألا تعيلوا) وهي حجة الشافعي رضي الله عنه.</a:t>
            </a:r>
          </a:p>
          <a:p>
            <a:pPr rtl="1"/>
            <a:r>
              <a:rPr lang="ar-KW" dirty="0" smtClean="0"/>
              <a:t> </a:t>
            </a:r>
            <a:r>
              <a:rPr lang="ar-SA" dirty="0" smtClean="0"/>
              <a:t>وحكى </a:t>
            </a:r>
            <a:r>
              <a:rPr lang="ar-SA" dirty="0" smtClean="0"/>
              <a:t>ابن </a:t>
            </a:r>
            <a:r>
              <a:rPr lang="ar-SA" dirty="0" err="1" smtClean="0"/>
              <a:t>الاعرابي</a:t>
            </a:r>
            <a:r>
              <a:rPr lang="ar-SA" dirty="0" smtClean="0"/>
              <a:t> أن العرب تقول: عال الرجل إذا كثر عياله</a:t>
            </a:r>
            <a:r>
              <a:rPr lang="ar-SA" dirty="0" smtClean="0"/>
              <a:t>.</a:t>
            </a:r>
            <a:r>
              <a:rPr lang="ar-KW" dirty="0" smtClean="0"/>
              <a:t>.</a:t>
            </a:r>
          </a:p>
          <a:p>
            <a:pPr rtl="1"/>
            <a:r>
              <a:rPr lang="ar-KW" dirty="0" smtClean="0"/>
              <a:t>فانظر كيف انتصر القرطبي لقول الإمام الشافعي ورد على ابن العربي وهو أحد أئمة المالكية وممن يكثر النقل عنه، وهذا دال على </a:t>
            </a:r>
            <a:r>
              <a:rPr lang="ar-KW" dirty="0" err="1" smtClean="0"/>
              <a:t>انصاف</a:t>
            </a:r>
            <a:r>
              <a:rPr lang="ar-KW" dirty="0" smtClean="0"/>
              <a:t> القرطبي وبعده عن التعصب</a:t>
            </a:r>
            <a:endParaRPr lang="ar-SA"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نموذج من تفسير القرطبي:</a:t>
            </a:r>
            <a:endParaRPr lang="en-US" dirty="0"/>
          </a:p>
        </p:txBody>
      </p:sp>
      <p:sp>
        <p:nvSpPr>
          <p:cNvPr id="3" name="عنصر نائب للمحتوى 2"/>
          <p:cNvSpPr>
            <a:spLocks noGrp="1"/>
          </p:cNvSpPr>
          <p:nvPr>
            <p:ph idx="1"/>
          </p:nvPr>
        </p:nvSpPr>
        <p:spPr/>
        <p:txBody>
          <a:bodyPr/>
          <a:lstStyle/>
          <a:p>
            <a:pPr rtl="1"/>
            <a:r>
              <a:rPr lang="ar-SA" dirty="0" smtClean="0"/>
              <a:t>قوله تعالى: (والمطلقات يتربصن بأنفسهن ثلاثة قروء) فيه خمس مسائل: </a:t>
            </a:r>
            <a:endParaRPr lang="ar-KW" dirty="0" smtClean="0"/>
          </a:p>
          <a:p>
            <a:pPr rtl="1"/>
            <a:r>
              <a:rPr lang="ar-SA" dirty="0" err="1" smtClean="0"/>
              <a:t>الاولى</a:t>
            </a:r>
            <a:r>
              <a:rPr lang="ar-SA" dirty="0" smtClean="0"/>
              <a:t> </a:t>
            </a:r>
            <a:r>
              <a:rPr lang="ar-SA" dirty="0" smtClean="0"/>
              <a:t>- قوله تعالى: (والمطلقات) لما ذكر الله تعالى الايلاء وأن الطلاق قد </a:t>
            </a:r>
            <a:r>
              <a:rPr lang="ar-SA" dirty="0" smtClean="0"/>
              <a:t>يقع</a:t>
            </a:r>
            <a:r>
              <a:rPr lang="ar-KW" dirty="0" smtClean="0"/>
              <a:t> </a:t>
            </a:r>
            <a:r>
              <a:rPr lang="ar-SA" dirty="0" smtClean="0"/>
              <a:t>فيه </a:t>
            </a:r>
            <a:r>
              <a:rPr lang="ar-SA" dirty="0" smtClean="0"/>
              <a:t>بين تعالى حكم المرأة بعد التطليق.</a:t>
            </a:r>
          </a:p>
          <a:p>
            <a:pPr rtl="1"/>
            <a:r>
              <a:rPr lang="ar-SA" dirty="0" smtClean="0"/>
              <a:t>وفى كتاب أبى داود والنسائي عن ابن عباس قال في قول الله تعالى: " والمطلقات يتربصن بأنفسهن ثلاثة قروء " الآية، وذلك أن الرجل كان إذا طلق امرأته فهو أحق بها، وإن طلقها ثلاثا، فنسخ ذلك وقال: " الطلاق مرتان " الآية</a:t>
            </a:r>
            <a:r>
              <a:rPr lang="ar-SA" dirty="0" smtClean="0"/>
              <a:t>.</a:t>
            </a:r>
            <a:r>
              <a:rPr lang="ar-KW" dirty="0" smtClean="0"/>
              <a:t>..</a:t>
            </a:r>
            <a:endParaRPr lang="ar-SA"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الثانية - قوله تعالى: (يتربصن) التربص الانتظار، على ما قدمناه.</a:t>
            </a:r>
          </a:p>
          <a:p>
            <a:pPr rtl="1"/>
            <a:r>
              <a:rPr lang="ar-SA" dirty="0" smtClean="0"/>
              <a:t>وهذا خبر والمراد </a:t>
            </a:r>
            <a:r>
              <a:rPr lang="ar-SA" dirty="0" err="1" smtClean="0"/>
              <a:t>الامر</a:t>
            </a:r>
            <a:r>
              <a:rPr lang="ar-SA" dirty="0" smtClean="0"/>
              <a:t>، كقوله تعالى: " والوالدات يرضعن أولادهن </a:t>
            </a:r>
            <a:r>
              <a:rPr lang="ar-SA" dirty="0" smtClean="0"/>
              <a:t>" </a:t>
            </a:r>
            <a:r>
              <a:rPr lang="ar-SA" dirty="0" smtClean="0"/>
              <a:t>وجمع رجل عليه ثيابه، وحسبك درهم، أي أكتف بدرهم، هذا قول أهل اللسان من غير خلاف بينهم فيما ذكر ابن الشجرى</a:t>
            </a:r>
            <a:r>
              <a:rPr lang="ar-SA" dirty="0" smtClean="0"/>
              <a:t>.</a:t>
            </a:r>
            <a:r>
              <a:rPr lang="ar-KW" dirty="0" smtClean="0"/>
              <a:t>.</a:t>
            </a:r>
          </a:p>
          <a:p>
            <a:pPr rtl="1"/>
            <a:r>
              <a:rPr lang="ar-SA" dirty="0" smtClean="0"/>
              <a:t>الثالثة - قرأ جمهور الناس " قروء " على وزن فعول، اللام همزة.</a:t>
            </a:r>
          </a:p>
          <a:p>
            <a:pPr rtl="1"/>
            <a:r>
              <a:rPr lang="ar-SA" dirty="0" smtClean="0"/>
              <a:t>ويروى عن نافع " قرو " بكسر الواو وشدها من غير همز.</a:t>
            </a:r>
          </a:p>
          <a:p>
            <a:pPr rtl="1"/>
            <a:r>
              <a:rPr lang="ar-SA" dirty="0" smtClean="0"/>
              <a:t>وقرأ الحسن " قرء " بفتح القاف وسكون الراء والتنوين.</a:t>
            </a:r>
          </a:p>
          <a:p>
            <a:pPr rtl="1"/>
            <a:endParaRPr lang="ar-SA" dirty="0" smtClean="0"/>
          </a:p>
          <a:p>
            <a:pPr rtl="1"/>
            <a:r>
              <a:rPr lang="ar-KW" dirty="0" smtClean="0"/>
              <a:t> </a:t>
            </a:r>
            <a:endParaRPr lang="ar-SA"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err="1" smtClean="0"/>
              <a:t>وقروء</a:t>
            </a:r>
            <a:r>
              <a:rPr lang="ar-SA" dirty="0" smtClean="0"/>
              <a:t> جمع </a:t>
            </a:r>
            <a:r>
              <a:rPr lang="ar-SA" dirty="0" err="1" smtClean="0"/>
              <a:t>أقرؤ</a:t>
            </a:r>
            <a:r>
              <a:rPr lang="ar-SA" dirty="0" smtClean="0"/>
              <a:t> </a:t>
            </a:r>
            <a:r>
              <a:rPr lang="ar-SA" dirty="0" err="1" smtClean="0"/>
              <a:t>وأقراء</a:t>
            </a:r>
            <a:r>
              <a:rPr lang="ar-SA" dirty="0" smtClean="0"/>
              <a:t>، والواحد قرء بضم القاف، قال </a:t>
            </a:r>
            <a:r>
              <a:rPr lang="ar-SA" dirty="0" err="1" smtClean="0"/>
              <a:t>الاصمعي</a:t>
            </a:r>
            <a:r>
              <a:rPr lang="ar-SA" dirty="0" smtClean="0"/>
              <a:t>.</a:t>
            </a:r>
          </a:p>
          <a:p>
            <a:pPr rtl="1"/>
            <a:r>
              <a:rPr lang="ar-SA" dirty="0" smtClean="0"/>
              <a:t>وقال أبو زيد: " قرء " بفتح القاف، وكلاهما قال: أقرأت المرأة إذا حاضت، فهى مقرئ.</a:t>
            </a:r>
          </a:p>
          <a:p>
            <a:pPr rtl="1"/>
            <a:r>
              <a:rPr lang="ar-SA" dirty="0" smtClean="0"/>
              <a:t>وأقرأت طهرت.</a:t>
            </a:r>
          </a:p>
          <a:p>
            <a:pPr rtl="1"/>
            <a:r>
              <a:rPr lang="ar-SA" dirty="0" smtClean="0"/>
              <a:t>وقال </a:t>
            </a:r>
            <a:r>
              <a:rPr lang="ar-SA" dirty="0" err="1" smtClean="0"/>
              <a:t>الاخفش</a:t>
            </a:r>
            <a:r>
              <a:rPr lang="ar-SA" dirty="0" smtClean="0"/>
              <a:t>: أقرأت المرأة إذا صارت صاحبة حيض، فإذا حاضت قلت</a:t>
            </a:r>
            <a:r>
              <a:rPr lang="ar-SA" dirty="0" smtClean="0"/>
              <a:t>:</a:t>
            </a:r>
            <a:r>
              <a:rPr lang="ar-KW" dirty="0" smtClean="0"/>
              <a:t> </a:t>
            </a:r>
            <a:r>
              <a:rPr lang="ar-SA" dirty="0" smtClean="0"/>
              <a:t>قرأت</a:t>
            </a:r>
            <a:r>
              <a:rPr lang="ar-SA" dirty="0" smtClean="0"/>
              <a:t>، بلا ألف.</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الرابعة - واختلف العلماء في الاقراء، فقال أهل الكوفة: هي الحيض، وهو قول عمر وعلى وابن مسعود وأبى موسى ومجاهد وقتادة والضحاك وعكرمة والسدى.</a:t>
            </a:r>
          </a:p>
          <a:p>
            <a:pPr rtl="1"/>
            <a:r>
              <a:rPr lang="ar-SA" dirty="0" smtClean="0"/>
              <a:t>وقال أهل الحجاز: هي </a:t>
            </a:r>
            <a:r>
              <a:rPr lang="ar-SA" dirty="0" err="1" smtClean="0"/>
              <a:t>الاطهار</a:t>
            </a:r>
            <a:r>
              <a:rPr lang="ar-SA" dirty="0" smtClean="0"/>
              <a:t>، وهو قول عائشة وابن عمر وزيد بن ثابت </a:t>
            </a:r>
            <a:r>
              <a:rPr lang="ar-SA" dirty="0" err="1" smtClean="0"/>
              <a:t>والزهرى</a:t>
            </a:r>
            <a:r>
              <a:rPr lang="ar-SA" dirty="0" smtClean="0"/>
              <a:t> وأبان بن عثمان والشافعي.</a:t>
            </a:r>
          </a:p>
          <a:p>
            <a:pPr rtl="1"/>
            <a:r>
              <a:rPr lang="ar-SA" dirty="0" smtClean="0"/>
              <a:t>فمن جعل القرء اسما للحيض سماه بذلك، لاجتماع الدم في </a:t>
            </a:r>
            <a:r>
              <a:rPr lang="ar-SA" dirty="0" smtClean="0"/>
              <a:t>الرحم </a:t>
            </a:r>
            <a:r>
              <a:rPr lang="ar-SA" dirty="0" smtClean="0"/>
              <a:t>ومن جعله أسما للطهر فلاجتماعه في </a:t>
            </a:r>
            <a:r>
              <a:rPr lang="ar-SA" dirty="0" smtClean="0"/>
              <a:t>البدن </a:t>
            </a:r>
            <a:r>
              <a:rPr lang="ar-SA" dirty="0" err="1" smtClean="0"/>
              <a:t>والذى</a:t>
            </a:r>
            <a:r>
              <a:rPr lang="ar-SA" dirty="0" smtClean="0"/>
              <a:t> يحقق لك هذا </a:t>
            </a:r>
            <a:r>
              <a:rPr lang="ar-SA" dirty="0" err="1" smtClean="0"/>
              <a:t>الاصل</a:t>
            </a:r>
            <a:r>
              <a:rPr lang="ar-SA" dirty="0" smtClean="0"/>
              <a:t> في القرء </a:t>
            </a:r>
            <a:r>
              <a:rPr lang="ar-SA" dirty="0" smtClean="0"/>
              <a:t>الوقت يقال </a:t>
            </a:r>
            <a:r>
              <a:rPr lang="ar-SA" dirty="0" smtClean="0"/>
              <a:t>هبت الريح </a:t>
            </a:r>
            <a:r>
              <a:rPr lang="ar-SA" dirty="0" err="1" smtClean="0"/>
              <a:t>لقرئها</a:t>
            </a:r>
            <a:r>
              <a:rPr lang="ar-SA" dirty="0" smtClean="0"/>
              <a:t> وقارئها أي </a:t>
            </a:r>
            <a:r>
              <a:rPr lang="ar-SA" dirty="0" smtClean="0"/>
              <a:t>لوقتها</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قال </a:t>
            </a:r>
            <a:r>
              <a:rPr lang="ar-SA" dirty="0" smtClean="0"/>
              <a:t>الشاعر</a:t>
            </a:r>
            <a:r>
              <a:rPr lang="ar-KW" dirty="0" smtClean="0"/>
              <a:t>:</a:t>
            </a:r>
            <a:r>
              <a:rPr lang="ar-SA" dirty="0" smtClean="0"/>
              <a:t>كرهت </a:t>
            </a:r>
            <a:r>
              <a:rPr lang="ar-SA" dirty="0" smtClean="0"/>
              <a:t>العقر عقر بنى </a:t>
            </a:r>
            <a:r>
              <a:rPr lang="ar-SA" dirty="0" err="1" smtClean="0"/>
              <a:t>شليل</a:t>
            </a:r>
            <a:r>
              <a:rPr lang="ar-SA" dirty="0" smtClean="0"/>
              <a:t> </a:t>
            </a:r>
            <a:r>
              <a:rPr lang="ar-SA" dirty="0" smtClean="0"/>
              <a:t>* </a:t>
            </a:r>
            <a:r>
              <a:rPr lang="ar-SA" dirty="0" smtClean="0"/>
              <a:t>إذا هبت لقارئها الرياح </a:t>
            </a:r>
            <a:endParaRPr lang="ar-KW" dirty="0" smtClean="0"/>
          </a:p>
          <a:p>
            <a:pPr rtl="1"/>
            <a:r>
              <a:rPr lang="ar-SA" dirty="0" smtClean="0"/>
              <a:t>فقيل </a:t>
            </a:r>
            <a:r>
              <a:rPr lang="ar-SA" dirty="0" smtClean="0"/>
              <a:t>للحيض: وقت، وللطهر وقت، لانهما يرجعان لوقت معلوم، وقال الاعشى في الاطهار: </a:t>
            </a:r>
            <a:endParaRPr lang="ar-KW" dirty="0" smtClean="0"/>
          </a:p>
          <a:p>
            <a:pPr rtl="1"/>
            <a:r>
              <a:rPr lang="ar-SA" dirty="0" err="1" smtClean="0"/>
              <a:t>أفى</a:t>
            </a:r>
            <a:r>
              <a:rPr lang="ar-SA" dirty="0" smtClean="0"/>
              <a:t> </a:t>
            </a:r>
            <a:r>
              <a:rPr lang="ar-SA" dirty="0" smtClean="0"/>
              <a:t>كل عام أنت جاشم غزوة * تسد لاقصاها عزيم عزائكا </a:t>
            </a:r>
            <a:endParaRPr lang="ar-KW" dirty="0" smtClean="0"/>
          </a:p>
          <a:p>
            <a:pPr rtl="1"/>
            <a:r>
              <a:rPr lang="ar-SA" dirty="0" smtClean="0"/>
              <a:t>مورثة </a:t>
            </a:r>
            <a:r>
              <a:rPr lang="ar-SA" dirty="0" smtClean="0"/>
              <a:t>عزا </a:t>
            </a:r>
            <a:r>
              <a:rPr lang="ar-SA" dirty="0" smtClean="0"/>
              <a:t>وفى </a:t>
            </a:r>
            <a:r>
              <a:rPr lang="ar-SA" dirty="0" smtClean="0"/>
              <a:t>الحى رفعة * لما ضاع فيها من قروء </a:t>
            </a:r>
            <a:r>
              <a:rPr lang="ar-SA" dirty="0" smtClean="0"/>
              <a:t>نسائكا</a:t>
            </a:r>
            <a:endParaRPr lang="ar-KW" dirty="0" smtClean="0"/>
          </a:p>
          <a:p>
            <a:pPr rtl="1"/>
            <a:r>
              <a:rPr lang="ar-SA" dirty="0" smtClean="0"/>
              <a:t>وقال آخر في الحيض: </a:t>
            </a:r>
            <a:endParaRPr lang="ar-KW" dirty="0" smtClean="0"/>
          </a:p>
          <a:p>
            <a:pPr rtl="1"/>
            <a:r>
              <a:rPr lang="ar-SA" dirty="0" smtClean="0"/>
              <a:t>يا </a:t>
            </a:r>
            <a:r>
              <a:rPr lang="ar-SA" dirty="0" smtClean="0"/>
              <a:t>رب </a:t>
            </a:r>
            <a:r>
              <a:rPr lang="ar-SA" dirty="0" err="1" smtClean="0"/>
              <a:t>ذى</a:t>
            </a:r>
            <a:r>
              <a:rPr lang="ar-SA" dirty="0" smtClean="0"/>
              <a:t> ضغن على فارض * له قروء كقروء الحائض </a:t>
            </a:r>
            <a:endParaRPr lang="ar-KW" dirty="0" smtClean="0"/>
          </a:p>
          <a:p>
            <a:pPr rtl="1"/>
            <a:r>
              <a:rPr lang="ar-KW" dirty="0" smtClean="0"/>
              <a:t> </a:t>
            </a:r>
            <a:r>
              <a:rPr lang="ar-KW" dirty="0" smtClean="0"/>
              <a:t>    </a:t>
            </a:r>
            <a:r>
              <a:rPr lang="ar-SA" dirty="0" smtClean="0"/>
              <a:t>يعنى </a:t>
            </a:r>
            <a:r>
              <a:rPr lang="ar-SA" dirty="0" smtClean="0"/>
              <a:t>أنه طعنه فكان له دم كدم الحائض.</a:t>
            </a:r>
          </a:p>
          <a:p>
            <a:pPr rtl="1"/>
            <a:endParaRPr lang="ar-SA"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وقال قوم: هو مأخوذ من قرء الماء في الحوض.</a:t>
            </a:r>
          </a:p>
          <a:p>
            <a:pPr rtl="1"/>
            <a:r>
              <a:rPr lang="ar-SA" dirty="0" smtClean="0"/>
              <a:t>وهو جمعه، ومنه القرآن لاجتماع المعاني.</a:t>
            </a:r>
          </a:p>
          <a:p>
            <a:pPr rtl="1"/>
            <a:r>
              <a:rPr lang="ar-SA" dirty="0" smtClean="0"/>
              <a:t>ويقال لاجتماع حروفه، ويقال:</a:t>
            </a:r>
          </a:p>
          <a:p>
            <a:pPr rtl="1"/>
            <a:r>
              <a:rPr lang="ar-SA" dirty="0" smtClean="0"/>
              <a:t>ما قرأت الناقة سلى قط، أي لم تجمع </a:t>
            </a:r>
            <a:r>
              <a:rPr lang="ar-SA" dirty="0" smtClean="0"/>
              <a:t>في </a:t>
            </a:r>
            <a:r>
              <a:rPr lang="ar-SA" dirty="0" smtClean="0"/>
              <a:t>جوفها، وقال عمرو بن </a:t>
            </a:r>
            <a:r>
              <a:rPr lang="ar-SA" dirty="0" smtClean="0"/>
              <a:t>كلثوم</a:t>
            </a:r>
            <a:r>
              <a:rPr lang="ar-KW" dirty="0" smtClean="0"/>
              <a:t>“</a:t>
            </a:r>
            <a:endParaRPr lang="ar-SA" dirty="0" smtClean="0"/>
          </a:p>
          <a:p>
            <a:pPr rtl="1"/>
            <a:r>
              <a:rPr lang="ar-SA" dirty="0" smtClean="0"/>
              <a:t>ذراعي </a:t>
            </a:r>
            <a:r>
              <a:rPr lang="ar-SA" dirty="0" err="1" smtClean="0"/>
              <a:t>عيطل</a:t>
            </a:r>
            <a:r>
              <a:rPr lang="ar-SA" dirty="0" smtClean="0"/>
              <a:t> أدماء بكر * هجان اللون لم تقرأ جنينا </a:t>
            </a:r>
            <a:endParaRPr lang="ar-KW" dirty="0" smtClean="0"/>
          </a:p>
          <a:p>
            <a:pPr rtl="1"/>
            <a:r>
              <a:rPr lang="ar-SA" dirty="0" smtClean="0"/>
              <a:t>فكأن </a:t>
            </a:r>
            <a:r>
              <a:rPr lang="ar-SA" dirty="0" smtClean="0"/>
              <a:t>الرحم يجمع الدم وقت الحيض، والجسم يجمعه وقت الطهر.</a:t>
            </a:r>
            <a:endParaRPr lang="ar-SA"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KW" dirty="0" smtClean="0"/>
              <a:t>ثم أطال الكلام والنقل عن العلماء السابقين في هذه المسألة التي سبب الاختلاف فيها الاشتراك اللفظي في القرء ثم قال:</a:t>
            </a:r>
          </a:p>
          <a:p>
            <a:pPr rtl="1"/>
            <a:r>
              <a:rPr lang="ar-SA" dirty="0" smtClean="0"/>
              <a:t>الخامسة - والجمهور من العلماء على أن عدة الامة التى تحيض من طلاق زوجها حيضتان.</a:t>
            </a:r>
          </a:p>
          <a:p>
            <a:pPr rtl="1"/>
            <a:r>
              <a:rPr lang="ar-SA" dirty="0" smtClean="0"/>
              <a:t>وروى عن ابن سيرين أنه قال: ما أرى عدة </a:t>
            </a:r>
            <a:r>
              <a:rPr lang="ar-SA" dirty="0" err="1" smtClean="0"/>
              <a:t>الامة</a:t>
            </a:r>
            <a:r>
              <a:rPr lang="ar-SA" dirty="0" smtClean="0"/>
              <a:t> إلا كعدة الحرة، إلا </a:t>
            </a:r>
            <a:r>
              <a:rPr lang="ar-SA" dirty="0" smtClean="0"/>
              <a:t>أن</a:t>
            </a:r>
            <a:r>
              <a:rPr lang="ar-KW" dirty="0" smtClean="0"/>
              <a:t> </a:t>
            </a:r>
            <a:r>
              <a:rPr lang="ar-SA" dirty="0" smtClean="0"/>
              <a:t>تكون مضت في ذلك سنة: فإن السنة أحق أن تتبع.</a:t>
            </a:r>
          </a:p>
          <a:p>
            <a:pPr rtl="1"/>
            <a:r>
              <a:rPr lang="ar-SA" dirty="0" smtClean="0"/>
              <a:t>وقال </a:t>
            </a:r>
            <a:r>
              <a:rPr lang="ar-SA" dirty="0" err="1" smtClean="0"/>
              <a:t>الاصم</a:t>
            </a:r>
            <a:r>
              <a:rPr lang="ar-SA" dirty="0" smtClean="0"/>
              <a:t> عبد الرحمن بن كيسان وداود بن على وجماعة </a:t>
            </a:r>
            <a:r>
              <a:rPr lang="ar-SA" dirty="0" smtClean="0"/>
              <a:t>أهل</a:t>
            </a:r>
            <a:endParaRPr lang="ar-SA" dirty="0" smtClean="0"/>
          </a:p>
          <a:p>
            <a:pPr rtl="1"/>
            <a:endParaRPr lang="ar-KW"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الظاهر: إن الآيات في عدة الطلاق والوفاة </a:t>
            </a:r>
            <a:r>
              <a:rPr lang="ar-SA" dirty="0" err="1" smtClean="0"/>
              <a:t>بالاشهر</a:t>
            </a:r>
            <a:r>
              <a:rPr lang="ar-SA" dirty="0" smtClean="0"/>
              <a:t> </a:t>
            </a:r>
            <a:r>
              <a:rPr lang="ar-SA" dirty="0" err="1" smtClean="0"/>
              <a:t>والاقراء</a:t>
            </a:r>
            <a:r>
              <a:rPr lang="ar-SA" dirty="0" smtClean="0"/>
              <a:t> عامة في حق </a:t>
            </a:r>
            <a:r>
              <a:rPr lang="ar-SA" dirty="0" err="1" smtClean="0"/>
              <a:t>الامة</a:t>
            </a:r>
            <a:r>
              <a:rPr lang="ar-SA" dirty="0" smtClean="0"/>
              <a:t> والحرة، فعدة الحرة </a:t>
            </a:r>
            <a:r>
              <a:rPr lang="ar-SA" dirty="0" err="1" smtClean="0"/>
              <a:t>والامة</a:t>
            </a:r>
            <a:r>
              <a:rPr lang="ar-SA" dirty="0" smtClean="0"/>
              <a:t> سواء.</a:t>
            </a:r>
          </a:p>
          <a:p>
            <a:pPr rtl="1"/>
            <a:r>
              <a:rPr lang="ar-SA" dirty="0" smtClean="0"/>
              <a:t>واحتج الجمهور بقوله عليه السلام: " طلاق الامة تطليقتان وعدتها حيضتان ".</a:t>
            </a:r>
          </a:p>
          <a:p>
            <a:pPr rtl="1"/>
            <a:r>
              <a:rPr lang="ar-SA" dirty="0" smtClean="0"/>
              <a:t>رواه ابن جريج عن عطاء عن مظاهر بن أسلم عن أبيه عن القاسم بن محمد عن عائشة قالت: قال رسول الله صلى الله عليه وسلم: " طلاق الامة تطليقتان وقرؤها حيضتان " فأضاف إليها </a:t>
            </a:r>
            <a:r>
              <a:rPr lang="ar-SA" dirty="0" smtClean="0"/>
              <a:t>الطلاق</a:t>
            </a:r>
            <a:endParaRPr lang="ar-SA"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والعدة جميعا، إلا أن مظاهر بن أسلم انفرد بهذا الحديث وهو ضعيف.</a:t>
            </a:r>
          </a:p>
          <a:p>
            <a:pPr rtl="1"/>
            <a:r>
              <a:rPr lang="ar-SA" dirty="0" smtClean="0"/>
              <a:t>وروى عن ابن عمر: أيهما رق نقص طلاقه، وقالت </a:t>
            </a:r>
            <a:r>
              <a:rPr lang="ar-SA" dirty="0" err="1" smtClean="0"/>
              <a:t>به</a:t>
            </a:r>
            <a:r>
              <a:rPr lang="ar-SA" dirty="0" smtClean="0"/>
              <a:t> فرقة من العلماء.</a:t>
            </a:r>
            <a:endParaRPr lang="ar-SA" smtClean="0"/>
          </a:p>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1637</TotalTime>
  <Words>1611</Words>
  <Application>Microsoft Office PowerPoint</Application>
  <PresentationFormat>A4 Paper (210x297 mm)‎</PresentationFormat>
  <Paragraphs>110</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عنوان المحاضرة</vt:lpstr>
      <vt:lpstr>عناصر المحاضرة</vt:lpstr>
      <vt:lpstr> التفسير الفقهي:</vt:lpstr>
      <vt:lpstr>الكتب المصنفة في أحكام القرآن:</vt:lpstr>
      <vt:lpstr>الشريحة 6</vt:lpstr>
      <vt:lpstr>تفسير القرطبي:</vt:lpstr>
      <vt:lpstr>تفسيره:</vt:lpstr>
      <vt:lpstr>طريقته في التفسير:</vt:lpstr>
      <vt:lpstr>الشريحة 10</vt:lpstr>
      <vt:lpstr>الشريحة 11</vt:lpstr>
      <vt:lpstr>الشريحة 12</vt:lpstr>
      <vt:lpstr>الشريحة 13</vt:lpstr>
      <vt:lpstr>الشريحة 14</vt:lpstr>
      <vt:lpstr>الشريحة 15</vt:lpstr>
      <vt:lpstr>الشريحة 16</vt:lpstr>
      <vt:lpstr>نموذج من تفسير القرطبي:</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126</cp:revision>
  <dcterms:created xsi:type="dcterms:W3CDTF">2009-10-14T19:14:34Z</dcterms:created>
  <dcterms:modified xsi:type="dcterms:W3CDTF">2011-03-31T10:26:09Z</dcterms:modified>
</cp:coreProperties>
</file>