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56" r:id="rId2"/>
    <p:sldId id="257" r:id="rId3"/>
    <p:sldId id="267" r:id="rId4"/>
    <p:sldId id="269" r:id="rId5"/>
    <p:sldId id="270" r:id="rId6"/>
    <p:sldId id="271" r:id="rId7"/>
    <p:sldId id="272" r:id="rId8"/>
    <p:sldId id="273" r:id="rId9"/>
    <p:sldId id="274" r:id="rId10"/>
    <p:sldId id="275" r:id="rId11"/>
    <p:sldId id="276" r:id="rId12"/>
    <p:sldId id="277" r:id="rId13"/>
    <p:sldId id="278" r:id="rId14"/>
    <p:sldId id="279" r:id="rId15"/>
    <p:sldId id="280" r:id="rId16"/>
    <p:sldId id="281" r:id="rId17"/>
    <p:sldId id="282" r:id="rId18"/>
    <p:sldId id="283" r:id="rId19"/>
    <p:sldId id="284" r:id="rId20"/>
    <p:sldId id="285" r:id="rId21"/>
    <p:sldId id="286" r:id="rId22"/>
    <p:sldId id="287" r:id="rId23"/>
    <p:sldId id="288" r:id="rId24"/>
    <p:sldId id="289" r:id="rId25"/>
    <p:sldId id="290" r:id="rId26"/>
    <p:sldId id="291" r:id="rId27"/>
    <p:sldId id="292" r:id="rId28"/>
    <p:sldId id="293" r:id="rId29"/>
    <p:sldId id="294" r:id="rId30"/>
    <p:sldId id="295" r:id="rId31"/>
    <p:sldId id="296" r:id="rId32"/>
    <p:sldId id="297" r:id="rId33"/>
    <p:sldId id="298" r:id="rId34"/>
    <p:sldId id="299" r:id="rId35"/>
    <p:sldId id="266" r:id="rId3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80" d="100"/>
          <a:sy n="80" d="100"/>
        </p:scale>
        <p:origin x="-72" y="348"/>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5/7/2011</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a:t>
            </a:r>
            <a:r>
              <a:rPr lang="ar-SA" sz="2400" b="1" dirty="0" err="1" smtClean="0">
                <a:solidFill>
                  <a:schemeClr val="tx2">
                    <a:lumMod val="75000"/>
                  </a:schemeClr>
                </a:solidFill>
                <a:latin typeface="Calibri" pitchFamily="34" charset="0"/>
              </a:rPr>
              <a:t>التعل</a:t>
            </a:r>
            <a:r>
              <a:rPr lang="ar-KW" sz="2400" b="1" dirty="0" smtClean="0">
                <a:solidFill>
                  <a:schemeClr val="tx2">
                    <a:lumMod val="75000"/>
                  </a:schemeClr>
                </a:solidFill>
                <a:latin typeface="Calibri" pitchFamily="34" charset="0"/>
              </a:rPr>
              <a:t>ي</a:t>
            </a:r>
            <a:r>
              <a:rPr lang="ar-SA" sz="2400" b="1" dirty="0" smtClean="0">
                <a:solidFill>
                  <a:schemeClr val="tx2">
                    <a:lumMod val="75000"/>
                  </a:schemeClr>
                </a:solidFill>
                <a:latin typeface="Calibri" pitchFamily="34" charset="0"/>
              </a:rPr>
              <a:t>م </a:t>
            </a:r>
            <a:r>
              <a:rPr lang="ar-SA" sz="2400" b="1" dirty="0" err="1" smtClean="0">
                <a:solidFill>
                  <a:schemeClr val="tx2">
                    <a:lumMod val="75000"/>
                  </a:schemeClr>
                </a:solidFill>
                <a:latin typeface="Calibri" pitchFamily="34" charset="0"/>
              </a:rPr>
              <a:t>الإكتروني</a:t>
            </a:r>
            <a:r>
              <a:rPr lang="ar-SA" sz="2400" b="1" dirty="0" smtClean="0">
                <a:solidFill>
                  <a:schemeClr val="tx2">
                    <a:lumMod val="75000"/>
                  </a:schemeClr>
                </a:solidFill>
                <a:latin typeface="Calibri" pitchFamily="34" charset="0"/>
              </a:rPr>
              <a:t> والتعلم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KW" sz="2800" b="1" dirty="0" smtClean="0">
                <a:solidFill>
                  <a:srgbClr val="7F7F7F"/>
                </a:solidFill>
                <a:latin typeface="Calibri" pitchFamily="34" charset="0"/>
                <a:cs typeface="Times New Roman" pitchFamily="18" charset="0"/>
              </a:rPr>
              <a:t>مناهج المفسرين</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chemeClr val="bg2">
                    <a:lumMod val="25000"/>
                  </a:schemeClr>
                </a:solidFill>
                <a:latin typeface="Calibri" pitchFamily="34" charset="0"/>
                <a:cs typeface="Times New Roman" pitchFamily="18" charset="0"/>
              </a:rPr>
              <a:t>.</a:t>
            </a:r>
            <a:r>
              <a:rPr lang="ar-KW" sz="2600" b="1" dirty="0" smtClean="0">
                <a:solidFill>
                  <a:schemeClr val="bg2">
                    <a:lumMod val="25000"/>
                  </a:schemeClr>
                </a:solidFill>
                <a:latin typeface="Calibri" pitchFamily="34" charset="0"/>
                <a:cs typeface="Times New Roman" pitchFamily="18" charset="0"/>
              </a:rPr>
              <a:t> أحمد بن فارس </a:t>
            </a:r>
            <a:r>
              <a:rPr lang="ar-KW" sz="2600" b="1" dirty="0" err="1" smtClean="0">
                <a:solidFill>
                  <a:schemeClr val="bg2">
                    <a:lumMod val="25000"/>
                  </a:schemeClr>
                </a:solidFill>
                <a:latin typeface="Calibri" pitchFamily="34" charset="0"/>
                <a:cs typeface="Times New Roman" pitchFamily="18" charset="0"/>
              </a:rPr>
              <a:t>السلوم</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عنوان المحاضرة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en-US" b="1" dirty="0" smtClean="0">
                <a:solidFill>
                  <a:schemeClr val="tx1"/>
                </a:solidFill>
                <a:cs typeface="Arial" pitchFamily="34" charset="0"/>
              </a:rPr>
              <a:t> </a:t>
            </a:r>
            <a:r>
              <a:rPr lang="ar-KW" b="1" dirty="0" smtClean="0">
                <a:solidFill>
                  <a:schemeClr val="tx1"/>
                </a:solidFill>
                <a:cs typeface="Arial" pitchFamily="34" charset="0"/>
              </a:rPr>
              <a:t>تفسير ابن أبي حاتم </a:t>
            </a:r>
            <a:r>
              <a:rPr lang="ar-KW" b="1" dirty="0" err="1" smtClean="0">
                <a:solidFill>
                  <a:schemeClr val="tx1"/>
                </a:solidFill>
                <a:cs typeface="Arial" pitchFamily="34" charset="0"/>
              </a:rPr>
              <a:t>والبغوي</a:t>
            </a:r>
            <a:r>
              <a:rPr lang="ar-KW" b="1" dirty="0" smtClean="0">
                <a:solidFill>
                  <a:schemeClr val="tx1"/>
                </a:solidFill>
                <a:cs typeface="Arial" pitchFamily="34" charset="0"/>
              </a:rPr>
              <a:t> وابن كثير</a:t>
            </a:r>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7171" name="Text Placeholder 5"/>
          <p:cNvSpPr>
            <a:spLocks noGrp="1"/>
          </p:cNvSpPr>
          <p:nvPr>
            <p:ph idx="1"/>
          </p:nvPr>
        </p:nvSpPr>
        <p:spPr/>
        <p:txBody>
          <a:bodyPr/>
          <a:lstStyle/>
          <a:p>
            <a:pPr rtl="1" eaLnBrk="1" hangingPunct="1">
              <a:buFont typeface="Arial" pitchFamily="34" charset="0"/>
              <a:buChar char="•"/>
            </a:pPr>
            <a:r>
              <a:rPr lang="en-US" b="1" dirty="0" smtClean="0">
                <a:cs typeface="Arial" pitchFamily="34" charset="0"/>
              </a:rPr>
              <a:t> </a:t>
            </a:r>
            <a:r>
              <a:rPr lang="ar-KW" b="1" dirty="0" smtClean="0">
                <a:cs typeface="Arial" pitchFamily="34" charset="0"/>
              </a:rPr>
              <a:t>تفسير ابن أبي حاتم</a:t>
            </a:r>
          </a:p>
          <a:p>
            <a:pPr rtl="1" eaLnBrk="1" hangingPunct="1">
              <a:buFont typeface="Arial" pitchFamily="34" charset="0"/>
              <a:buChar char="•"/>
            </a:pPr>
            <a:r>
              <a:rPr lang="ar-KW" b="1" dirty="0" smtClean="0">
                <a:cs typeface="Arial" pitchFamily="34" charset="0"/>
              </a:rPr>
              <a:t>تفسير </a:t>
            </a:r>
            <a:r>
              <a:rPr lang="ar-KW" b="1" dirty="0" err="1" smtClean="0">
                <a:cs typeface="Arial" pitchFamily="34" charset="0"/>
              </a:rPr>
              <a:t>البغوي</a:t>
            </a:r>
            <a:endParaRPr lang="ar-KW" b="1" dirty="0" smtClean="0">
              <a:cs typeface="Arial" pitchFamily="34" charset="0"/>
            </a:endParaRPr>
          </a:p>
          <a:p>
            <a:pPr rtl="1" eaLnBrk="1" hangingPunct="1">
              <a:buFont typeface="Arial" pitchFamily="34" charset="0"/>
              <a:buChar char="•"/>
            </a:pPr>
            <a:r>
              <a:rPr lang="ar-KW" b="1" dirty="0" smtClean="0">
                <a:cs typeface="Arial" pitchFamily="34" charset="0"/>
              </a:rPr>
              <a:t>تفسير ابن كثير</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 </a:t>
            </a:r>
            <a:r>
              <a:rPr lang="ar-KW" dirty="0" smtClean="0"/>
              <a:t>ابن أبي حاتم</a:t>
            </a:r>
            <a:endParaRPr lang="en-US" dirty="0"/>
          </a:p>
        </p:txBody>
      </p:sp>
      <p:sp>
        <p:nvSpPr>
          <p:cNvPr id="3" name="عنصر نائب للمحتوى 2"/>
          <p:cNvSpPr>
            <a:spLocks noGrp="1"/>
          </p:cNvSpPr>
          <p:nvPr>
            <p:ph idx="1"/>
          </p:nvPr>
        </p:nvSpPr>
        <p:spPr/>
        <p:txBody>
          <a:bodyPr/>
          <a:lstStyle/>
          <a:p>
            <a:r>
              <a:rPr lang="ar-KW" dirty="0" smtClean="0"/>
              <a:t>هو </a:t>
            </a:r>
            <a:r>
              <a:rPr lang="ar-KW" dirty="0" err="1" smtClean="0"/>
              <a:t>عبدالرحمن</a:t>
            </a:r>
            <a:r>
              <a:rPr lang="ar-KW" dirty="0" smtClean="0"/>
              <a:t> بن محمد بن إدريس الرازي، أبوه </a:t>
            </a:r>
            <a:r>
              <a:rPr lang="ar-KW" smtClean="0"/>
              <a:t>إمام </a:t>
            </a:r>
            <a:r>
              <a:rPr lang="ar-KW" smtClean="0"/>
              <a:t>الحديث </a:t>
            </a:r>
            <a:r>
              <a:rPr lang="ar-KW" dirty="0" smtClean="0"/>
              <a:t>في زمانه أبو حاتم الرازي.</a:t>
            </a:r>
          </a:p>
          <a:p>
            <a:r>
              <a:rPr lang="ar-KW" dirty="0" smtClean="0"/>
              <a:t>ولد سنة 240 وتوفي سنة 327</a:t>
            </a:r>
          </a:p>
          <a:p>
            <a:r>
              <a:rPr lang="ar-KW" dirty="0" smtClean="0"/>
              <a:t>كان بحرا في العلوم، وصنف </a:t>
            </a:r>
            <a:r>
              <a:rPr lang="ar-KW" dirty="0" err="1" smtClean="0"/>
              <a:t>تصانيف</a:t>
            </a:r>
            <a:r>
              <a:rPr lang="ar-KW" dirty="0" smtClean="0"/>
              <a:t> سارت </a:t>
            </a:r>
            <a:r>
              <a:rPr lang="ar-KW" dirty="0" err="1" smtClean="0"/>
              <a:t>بها</a:t>
            </a:r>
            <a:r>
              <a:rPr lang="ar-KW" dirty="0" smtClean="0"/>
              <a:t> الركبان، أشهرها كتاب الجرح والتعديل، وكتاب التفسير.</a:t>
            </a:r>
          </a:p>
          <a:p>
            <a:r>
              <a:rPr lang="ar-KW" dirty="0" smtClean="0"/>
              <a:t>قال الذهبي:</a:t>
            </a:r>
            <a:r>
              <a:rPr lang="ar-KW" b="1" dirty="0" smtClean="0"/>
              <a:t> </a:t>
            </a:r>
            <a:r>
              <a:rPr lang="ar-SA" b="1" dirty="0" smtClean="0"/>
              <a:t>له كتاب نفيس في (الجرح والتعديل) أربع مجلدات</a:t>
            </a:r>
            <a:r>
              <a:rPr lang="ar-KW" b="1" dirty="0" smtClean="0"/>
              <a:t> </a:t>
            </a:r>
            <a:r>
              <a:rPr lang="ar-SA" b="1" dirty="0" smtClean="0"/>
              <a:t>وكتاب (الرد على الجهمية) مجلد ضخم، انتخبت منه، وله (تفسير) كبير في عدة مجلدات، عامته آثار بأسانيده، من أحسن التفاسير</a:t>
            </a:r>
            <a:r>
              <a:rPr lang="en-US" dirty="0" smtClean="0"/>
              <a:t> </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KW" dirty="0" smtClean="0"/>
              <a:t>تفسيره</a:t>
            </a:r>
            <a:endParaRPr lang="en-US" dirty="0"/>
          </a:p>
        </p:txBody>
      </p:sp>
      <p:sp>
        <p:nvSpPr>
          <p:cNvPr id="3" name="عنصر نائب للمحتوى 2"/>
          <p:cNvSpPr>
            <a:spLocks noGrp="1"/>
          </p:cNvSpPr>
          <p:nvPr>
            <p:ph idx="1"/>
          </p:nvPr>
        </p:nvSpPr>
        <p:spPr/>
        <p:txBody>
          <a:bodyPr/>
          <a:lstStyle/>
          <a:p>
            <a:r>
              <a:rPr lang="ar-KW" dirty="0" smtClean="0"/>
              <a:t>كتاب إسناد ورواية يروي التفسير بالإسناد دون أن يعلق بشيء</a:t>
            </a:r>
          </a:p>
          <a:p>
            <a:r>
              <a:rPr lang="ar-KW" dirty="0" smtClean="0"/>
              <a:t>ويكثر من الأسانيد المعروفة</a:t>
            </a:r>
          </a:p>
          <a:p>
            <a:r>
              <a:rPr lang="ar-KW" dirty="0" smtClean="0"/>
              <a:t>وهو كتاب مطبوع متداول</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KW" dirty="0" smtClean="0"/>
              <a:t>مثال</a:t>
            </a:r>
            <a:endParaRPr lang="en-US" dirty="0"/>
          </a:p>
        </p:txBody>
      </p:sp>
      <p:sp>
        <p:nvSpPr>
          <p:cNvPr id="3" name="عنصر نائب للمحتوى 2"/>
          <p:cNvSpPr>
            <a:spLocks noGrp="1"/>
          </p:cNvSpPr>
          <p:nvPr>
            <p:ph idx="1"/>
          </p:nvPr>
        </p:nvSpPr>
        <p:spPr/>
        <p:txBody>
          <a:bodyPr/>
          <a:lstStyle/>
          <a:p>
            <a:pPr rtl="1"/>
            <a:r>
              <a:rPr lang="ar-SA" b="1" dirty="0" smtClean="0"/>
              <a:t>{قل أي شيء أكبر شهادة قل الله شهيد بيني وبينكم وأوحي إلي هذا القرآن لأنذركم </a:t>
            </a:r>
            <a:r>
              <a:rPr lang="ar-SA" b="1" dirty="0" err="1" smtClean="0"/>
              <a:t>به</a:t>
            </a:r>
            <a:r>
              <a:rPr lang="ar-SA" b="1" dirty="0" smtClean="0"/>
              <a:t> ومن بلغ أئنكم لتشهدون أن مع الله آلهة أخرى قل لا أشهد قل إنما هو إله واحد وإنني بريء مما تشركون * الذين آتيناهم الكتاب يعرفونه كما يعرفون أبناءهم الذين خسروا أنفسهم فهم لا يؤمنون * ومن أظلم ممن افترى على الله كذبا أو كذب بآياته إنه لا يفلح الظالمون * ويوم نحشرهم جميعا ثم نقول للذين أشركوا أين شركآؤكم الذين كنتم تزعمون * ثم لم تكن فتنتهم إلا أن قالوا والله ربنا ما كنا مشركين }</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قوله:  " قل أي شيء أكبر شهادة " </a:t>
            </a:r>
          </a:p>
          <a:p>
            <a:pPr rtl="1"/>
            <a:r>
              <a:rPr lang="ar-SA" b="1" dirty="0" smtClean="0"/>
              <a:t>حدثنا حجاج بن حمزة، </a:t>
            </a:r>
            <a:r>
              <a:rPr lang="ar-SA" b="1" dirty="0" err="1" smtClean="0"/>
              <a:t>ثنا</a:t>
            </a:r>
            <a:r>
              <a:rPr lang="ar-SA" b="1" dirty="0" smtClean="0"/>
              <a:t> </a:t>
            </a:r>
            <a:r>
              <a:rPr lang="ar-SA" b="1" dirty="0" err="1" smtClean="0"/>
              <a:t>شبابة</a:t>
            </a:r>
            <a:r>
              <a:rPr lang="ar-SA" b="1" dirty="0" smtClean="0"/>
              <a:t>، </a:t>
            </a:r>
            <a:r>
              <a:rPr lang="ar-SA" b="1" dirty="0" err="1" smtClean="0"/>
              <a:t>ثنا</a:t>
            </a:r>
            <a:r>
              <a:rPr lang="ar-SA" b="1" dirty="0" smtClean="0"/>
              <a:t> ورقاء، عن ابن أبي </a:t>
            </a:r>
            <a:r>
              <a:rPr lang="ar-SA" b="1" dirty="0" err="1" smtClean="0"/>
              <a:t>نجيح</a:t>
            </a:r>
            <a:r>
              <a:rPr lang="ar-SA" b="1" dirty="0" smtClean="0"/>
              <a:t>، عن مجاهد، قوله:  " قل أي شيء أكبر شهادة " ، قال:"أمر محمد أن يسأل قريشا".</a:t>
            </a:r>
          </a:p>
          <a:p>
            <a:pPr rtl="1"/>
            <a:r>
              <a:rPr lang="ar-SA" b="1" dirty="0" smtClean="0"/>
              <a:t>قوله:  " قل الله شهيد بيني وبينكم " </a:t>
            </a:r>
          </a:p>
          <a:p>
            <a:pPr rtl="1"/>
            <a:r>
              <a:rPr lang="ar-SA" b="1" dirty="0" err="1" smtClean="0"/>
              <a:t>وبه</a:t>
            </a:r>
            <a:r>
              <a:rPr lang="ar-SA" b="1" dirty="0" smtClean="0"/>
              <a:t>، عن مجاهد، قوله:  " قل الله شهيد بيني وبينكم " ، أمر أن يسأل قريشا، ثم أمره أن يخبرهم، فيقول: الله شهيد بيني وبينكم".</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endParaRPr lang="ar-SA" b="1" dirty="0" smtClean="0"/>
          </a:p>
          <a:p>
            <a:pPr rtl="1"/>
            <a:r>
              <a:rPr lang="ar-SA" b="1" dirty="0" smtClean="0"/>
              <a:t>قوله عز وجل:  " وأوحي إلي هذا القرآن لأنذركم به " </a:t>
            </a:r>
          </a:p>
          <a:p>
            <a:pPr rtl="1"/>
            <a:r>
              <a:rPr lang="ar-KW" b="1" dirty="0" smtClean="0"/>
              <a:t> </a:t>
            </a:r>
            <a:r>
              <a:rPr lang="ar-SA" b="1" dirty="0" smtClean="0"/>
              <a:t>حدثنا أبي، </a:t>
            </a:r>
            <a:r>
              <a:rPr lang="ar-SA" b="1" dirty="0" err="1" smtClean="0"/>
              <a:t>ثنا</a:t>
            </a:r>
            <a:r>
              <a:rPr lang="ar-SA" b="1" dirty="0" smtClean="0"/>
              <a:t> أبو صالح، حدثني معاوية بن صالح، عن علي بن أبي طلحة، عن ابن عباس:  " وأوحي إلي هذا القرآن لأنذركم به " ، يعني:"أهل مكة".</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KW" b="1" dirty="0" smtClean="0"/>
              <a:t> </a:t>
            </a:r>
            <a:r>
              <a:rPr lang="ar-SA" b="1" dirty="0" smtClean="0"/>
              <a:t> قرئ على يونس بن عبد الأعلى، أنا ابن وهب، قال: سمعت سفيان الثوري، يحدث لا أعلمه إلا، عن مجاهد:  " وأوحي إلي هذا القرآن لأنذركم به " "العرب".</a:t>
            </a:r>
          </a:p>
          <a:p>
            <a:pPr rtl="1"/>
            <a:r>
              <a:rPr lang="ar-SA" b="1" dirty="0" smtClean="0"/>
              <a:t>قوله:  " ومن بلغ " </a:t>
            </a:r>
          </a:p>
          <a:p>
            <a:pPr rtl="1"/>
            <a:r>
              <a:rPr lang="ar-KW" b="1" dirty="0" smtClean="0"/>
              <a:t> </a:t>
            </a:r>
            <a:r>
              <a:rPr lang="ar-SA" b="1" dirty="0" smtClean="0"/>
              <a:t>حدثنا أبي، </a:t>
            </a:r>
            <a:r>
              <a:rPr lang="ar-SA" b="1" dirty="0" err="1" smtClean="0"/>
              <a:t>ثنا</a:t>
            </a:r>
            <a:r>
              <a:rPr lang="ar-SA" b="1" dirty="0" smtClean="0"/>
              <a:t> أبو صالح، حدثني معاوية، عن علي، عن ابن عباس، قوله:  " ومن بلغ " ، يعني:"من بلغه هذا القرآن، فهو له نذير من الناس".</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KW" b="1" dirty="0" smtClean="0"/>
              <a:t> </a:t>
            </a:r>
            <a:r>
              <a:rPr lang="ar-SA" b="1" dirty="0" smtClean="0"/>
              <a:t>حدثنا حجاج بن حمزة، </a:t>
            </a:r>
            <a:r>
              <a:rPr lang="ar-SA" b="1" dirty="0" err="1" smtClean="0"/>
              <a:t>ثنا</a:t>
            </a:r>
            <a:r>
              <a:rPr lang="ar-SA" b="1" dirty="0" smtClean="0"/>
              <a:t> </a:t>
            </a:r>
            <a:r>
              <a:rPr lang="ar-SA" b="1" dirty="0" err="1" smtClean="0"/>
              <a:t>شبابة</a:t>
            </a:r>
            <a:r>
              <a:rPr lang="ar-SA" b="1" dirty="0" smtClean="0"/>
              <a:t>، </a:t>
            </a:r>
            <a:r>
              <a:rPr lang="ar-SA" b="1" dirty="0" err="1" smtClean="0"/>
              <a:t>ثنا</a:t>
            </a:r>
            <a:r>
              <a:rPr lang="ar-SA" b="1" dirty="0" smtClean="0"/>
              <a:t> ورقاء، عن ابن أبي </a:t>
            </a:r>
            <a:r>
              <a:rPr lang="ar-SA" b="1" dirty="0" err="1" smtClean="0"/>
              <a:t>نجيح</a:t>
            </a:r>
            <a:r>
              <a:rPr lang="ar-SA" b="1" dirty="0" smtClean="0"/>
              <a:t>، عن مجاهد، قوله:  " ومن بلغ "  من أسلم من العرب والعجم وغيرهم".</a:t>
            </a:r>
          </a:p>
          <a:p>
            <a:pPr rtl="1"/>
            <a:r>
              <a:rPr lang="ar-SA" b="1" dirty="0" smtClean="0"/>
              <a:t>حدثنا أبو سعيد </a:t>
            </a:r>
            <a:r>
              <a:rPr lang="ar-SA" b="1" dirty="0" err="1" smtClean="0"/>
              <a:t>الأشج</a:t>
            </a:r>
            <a:r>
              <a:rPr lang="ar-SA" b="1" dirty="0" smtClean="0"/>
              <a:t>، </a:t>
            </a:r>
            <a:r>
              <a:rPr lang="ar-SA" b="1" dirty="0" err="1" smtClean="0"/>
              <a:t>ثنا</a:t>
            </a:r>
            <a:r>
              <a:rPr lang="ar-SA" b="1" dirty="0" smtClean="0"/>
              <a:t> </a:t>
            </a:r>
            <a:r>
              <a:rPr lang="ar-SA" b="1" dirty="0" err="1" smtClean="0"/>
              <a:t>وكيع</a:t>
            </a:r>
            <a:r>
              <a:rPr lang="ar-SA" b="1" dirty="0" smtClean="0"/>
              <a:t>، وأبو أسامة، وأبو خالد، عن موسى بن عبيدة، عن محمد بن كعب، قوله:  " ومن بلغ " ، قال:"من بلغه القرآن، فكأنما رأى النبي صلى الله عليه وسلم"، ثم قرأ:  " ومن بلغ أئنكم لتشهدون " . وفي حديث أبي خالد زيادة:"فكأنما رأى النبي صلى الله عليه وسلم وكلمه".</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endParaRPr lang="ar-SA" b="1" dirty="0" smtClean="0"/>
          </a:p>
          <a:p>
            <a:pPr rtl="1"/>
            <a:r>
              <a:rPr lang="ar-SA" b="1" dirty="0" smtClean="0"/>
              <a:t>حدثنا الحسن بن أبي الربيع، أنا عبد الرزاق، أنا معمر، عن قتادة ، في قوله:  " لأنذركم به ومن بلغ " ، أن النبي صلى الله عليه وسلم قال:"بلغوا عن الله، فمن بلغته آية من كتاب الله فقد بلغه أمره تعالى".</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KW" b="1" dirty="0" smtClean="0"/>
              <a:t> </a:t>
            </a:r>
            <a:r>
              <a:rPr lang="ar-SA" b="1" dirty="0" smtClean="0"/>
              <a:t>حدثنا أبي، </a:t>
            </a:r>
            <a:r>
              <a:rPr lang="ar-SA" b="1" dirty="0" err="1" smtClean="0"/>
              <a:t>ثنا</a:t>
            </a:r>
            <a:r>
              <a:rPr lang="ar-SA" b="1" dirty="0" smtClean="0"/>
              <a:t> أحمد بن عبد الرحمن، </a:t>
            </a:r>
            <a:r>
              <a:rPr lang="ar-SA" b="1" dirty="0" err="1" smtClean="0"/>
              <a:t>ثنا</a:t>
            </a:r>
            <a:r>
              <a:rPr lang="ar-SA" b="1" dirty="0" smtClean="0"/>
              <a:t> عبد الله بن أبي جعفر، عن أبيه، عن الربيع ،  " وأوحي إلي هذا القرآن لأنذركم به ومن بلغ " ، فحق على من اتبع رسول الله صلى الله عليه وسلم، أن يدعو كالذي دعا رسول الله صلى الله عليه وسلم وأن ينذر كالذي أنذر، فلم يكن رسول الله صلى الله عليه وسلم يقاتل أحدا من الناس حتى يدعوه إلى الإسلام، فإذا أبوا ذلك نبذ إليهم على سواء".</a:t>
            </a:r>
          </a:p>
          <a:p>
            <a:pPr rtl="1"/>
            <a:r>
              <a:rPr lang="ar-SA" b="1" dirty="0" smtClean="0"/>
              <a:t>قوله:  " أئنكم لتشهدون أن مع الله آلهة أخرى " </a:t>
            </a:r>
          </a:p>
          <a:p>
            <a:pPr rtl="1"/>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حدثنا محمد بن العباس مولى بني هاشم، </a:t>
            </a:r>
            <a:r>
              <a:rPr lang="ar-SA" b="1" dirty="0" err="1" smtClean="0"/>
              <a:t>ثنا</a:t>
            </a:r>
            <a:r>
              <a:rPr lang="ar-SA" b="1" dirty="0" smtClean="0"/>
              <a:t> أبو غسان محمد بن عمرو </a:t>
            </a:r>
            <a:r>
              <a:rPr lang="ar-SA" b="1" dirty="0" err="1" smtClean="0"/>
              <a:t>زنيج</a:t>
            </a:r>
            <a:r>
              <a:rPr lang="ar-SA" b="1" dirty="0" smtClean="0"/>
              <a:t>، </a:t>
            </a:r>
            <a:r>
              <a:rPr lang="ar-SA" b="1" dirty="0" err="1" smtClean="0"/>
              <a:t>ثنا</a:t>
            </a:r>
            <a:r>
              <a:rPr lang="ar-SA" b="1" dirty="0" smtClean="0"/>
              <a:t> </a:t>
            </a:r>
            <a:r>
              <a:rPr lang="ar-SA" b="1" dirty="0" err="1" smtClean="0"/>
              <a:t>سلمة</a:t>
            </a:r>
            <a:r>
              <a:rPr lang="ar-SA" b="1" dirty="0" smtClean="0"/>
              <a:t>، عن ابن إسحاق، عن محمد بن أبي محمد، قال: </a:t>
            </a:r>
            <a:r>
              <a:rPr lang="ar-SA" b="1" dirty="0" err="1" smtClean="0"/>
              <a:t>أتا</a:t>
            </a:r>
            <a:r>
              <a:rPr lang="ar-SA" b="1" dirty="0" smtClean="0"/>
              <a:t> النبي صلى الله عليه وسلم النمام بن زيد، </a:t>
            </a:r>
            <a:r>
              <a:rPr lang="ar-SA" b="1" dirty="0" err="1" smtClean="0"/>
              <a:t>وقردم</a:t>
            </a:r>
            <a:r>
              <a:rPr lang="ar-SA" b="1" dirty="0" smtClean="0"/>
              <a:t> بن كعب، وبحري بن عمرو، فقالوا: يا محمد ، ما نعلم مع الله إلها غيره ؟ فقال رسول الله صلى الله عليه وسلم:"لا إله إلا الله، بذلك بعثت، وإلى ذلك أدعو"، فأنزل الله فيهم وفي قولهم:  " قل أي شيء أكبر شهادة قل الله شهيد بيني وبينكم وأوحي إلي هذا القرآن لأنذركم به، ومن بلغ أئنكم لتشهدون أن مع الله آلهة أخرى قل لا أشهد، قل إنما هو إله واحد وإنني بريء مما تشركون </a:t>
            </a:r>
            <a:r>
              <a:rPr lang="ar-KW" b="1" dirty="0" smtClean="0"/>
              <a:t> </a:t>
            </a:r>
            <a:r>
              <a:rPr lang="ar-SA" b="1" dirty="0" smtClean="0"/>
              <a:t>" </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KW" dirty="0" err="1" smtClean="0"/>
              <a:t>البغوي</a:t>
            </a:r>
            <a:r>
              <a:rPr lang="ar-KW" dirty="0" smtClean="0"/>
              <a:t>:</a:t>
            </a:r>
            <a:endParaRPr lang="en-US" dirty="0"/>
          </a:p>
        </p:txBody>
      </p:sp>
      <p:sp>
        <p:nvSpPr>
          <p:cNvPr id="3" name="عنصر نائب للمحتوى 2"/>
          <p:cNvSpPr>
            <a:spLocks noGrp="1"/>
          </p:cNvSpPr>
          <p:nvPr>
            <p:ph idx="1"/>
          </p:nvPr>
        </p:nvSpPr>
        <p:spPr/>
        <p:txBody>
          <a:bodyPr/>
          <a:lstStyle/>
          <a:p>
            <a:r>
              <a:rPr lang="ar-KW" dirty="0" smtClean="0"/>
              <a:t>هو الحسين بن مسعود أبو محمد </a:t>
            </a:r>
            <a:r>
              <a:rPr lang="ar-KW" dirty="0" err="1" smtClean="0"/>
              <a:t>البغوي</a:t>
            </a:r>
            <a:r>
              <a:rPr lang="ar-KW" dirty="0" smtClean="0"/>
              <a:t> الفراء</a:t>
            </a:r>
          </a:p>
          <a:p>
            <a:r>
              <a:rPr lang="ar-KW" dirty="0" smtClean="0"/>
              <a:t>توفي سنة 510 وقد تجاوز الثمانين</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KW" dirty="0" smtClean="0"/>
              <a:t>تفسيره</a:t>
            </a:r>
            <a:endParaRPr lang="en-US" dirty="0"/>
          </a:p>
        </p:txBody>
      </p:sp>
      <p:sp>
        <p:nvSpPr>
          <p:cNvPr id="3" name="عنصر نائب للمحتوى 2"/>
          <p:cNvSpPr>
            <a:spLocks noGrp="1"/>
          </p:cNvSpPr>
          <p:nvPr>
            <p:ph idx="1"/>
          </p:nvPr>
        </p:nvSpPr>
        <p:spPr/>
        <p:txBody>
          <a:bodyPr/>
          <a:lstStyle/>
          <a:p>
            <a:r>
              <a:rPr lang="ar-KW" dirty="0" smtClean="0"/>
              <a:t>اسمه معالم التنزيل، وهو كتاب متوسط غير مطول </a:t>
            </a:r>
          </a:p>
          <a:p>
            <a:r>
              <a:rPr lang="ar-KW" dirty="0" smtClean="0"/>
              <a:t>أورد أسانيده في أول الكتاب واختصر ذلك خلال الكتاب كي لا يطول</a:t>
            </a:r>
          </a:p>
          <a:p>
            <a:r>
              <a:rPr lang="ar-KW" dirty="0" smtClean="0"/>
              <a:t>فقال: </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SA" b="1" dirty="0" smtClean="0"/>
              <a:t>* أما تفسير عبد الله بن عباس رضي الله عنهما ترجمان القرآن الذي قال فيه النبي صلى الله عليه وسلم: " اللهم علمه الكتاب " وقال: " اللهم فقهه في الدين " قال أبو إسحاق: أخبرنا أبو محمد ابن عبد الله بن حامد أنا أبو الحسن أحمد بن محمد بن عبدوس الطرائفي ثنا عثمان بن سعيد الدارمي ثنا عبد الله بن صالح أن معاوية بن صالح حدثه عن علي بن أبي طلحة الوالبي عن عبد الله بن عباس. </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وقال: أنا أبو القاسم الحسن بن محمد بن حبيب </a:t>
            </a:r>
            <a:r>
              <a:rPr lang="ar-SA" b="1" dirty="0" err="1" smtClean="0"/>
              <a:t>ثنا</a:t>
            </a:r>
            <a:r>
              <a:rPr lang="ar-SA" b="1" dirty="0" smtClean="0"/>
              <a:t> عبد الله بن محمد الثقفي أنا أبو جعفر محمد بن </a:t>
            </a:r>
            <a:r>
              <a:rPr lang="ar-SA" b="1" dirty="0" err="1" smtClean="0"/>
              <a:t>نصرويه</a:t>
            </a:r>
            <a:r>
              <a:rPr lang="ar-SA" b="1" dirty="0" smtClean="0"/>
              <a:t> المازني أنا محمد بن سعيد بن محمد بن الحسن بن </a:t>
            </a:r>
            <a:r>
              <a:rPr lang="ar-SA" b="1" dirty="0" err="1" smtClean="0"/>
              <a:t>عطيه</a:t>
            </a:r>
            <a:r>
              <a:rPr lang="ar-SA" b="1" dirty="0" smtClean="0"/>
              <a:t> بن سعد </a:t>
            </a:r>
            <a:r>
              <a:rPr lang="ar-SA" b="1" dirty="0" err="1" smtClean="0"/>
              <a:t>العوفي</a:t>
            </a:r>
            <a:r>
              <a:rPr lang="ar-SA" b="1" dirty="0" smtClean="0"/>
              <a:t> قال حدثني عمي الحسين بن</a:t>
            </a:r>
            <a:r>
              <a:rPr lang="ar-KW" b="1" dirty="0" smtClean="0"/>
              <a:t> </a:t>
            </a:r>
            <a:r>
              <a:rPr lang="ar-SA" b="1" dirty="0" smtClean="0"/>
              <a:t>الحسن بن </a:t>
            </a:r>
            <a:r>
              <a:rPr lang="ar-SA" b="1" dirty="0" err="1" smtClean="0"/>
              <a:t>عطيه</a:t>
            </a:r>
            <a:r>
              <a:rPr lang="ar-SA" b="1" dirty="0" smtClean="0"/>
              <a:t> حدثني أبي عن جدي </a:t>
            </a:r>
            <a:r>
              <a:rPr lang="ar-SA" b="1" dirty="0" err="1" smtClean="0"/>
              <a:t>عطيه</a:t>
            </a:r>
            <a:r>
              <a:rPr lang="ar-SA" b="1" dirty="0" smtClean="0"/>
              <a:t> عن ابن عباس. وقال الثعلبي </a:t>
            </a:r>
            <a:r>
              <a:rPr lang="ar-SA" b="1" dirty="0" err="1" smtClean="0"/>
              <a:t>ثنا</a:t>
            </a:r>
            <a:r>
              <a:rPr lang="ar-SA" b="1" dirty="0" smtClean="0"/>
              <a:t> أبو القاسم الحسن بن محمد بن الحسن </a:t>
            </a:r>
            <a:r>
              <a:rPr lang="ar-SA" b="1" dirty="0" err="1" smtClean="0"/>
              <a:t>النيسابوري</a:t>
            </a:r>
            <a:r>
              <a:rPr lang="ar-SA" b="1" dirty="0" smtClean="0"/>
              <a:t> أنا أحمد بن محمد إبراهيم </a:t>
            </a:r>
            <a:r>
              <a:rPr lang="ar-SA" b="1" dirty="0" err="1" smtClean="0"/>
              <a:t>الصريمي</a:t>
            </a:r>
            <a:r>
              <a:rPr lang="ar-SA" b="1" dirty="0" smtClean="0"/>
              <a:t> </a:t>
            </a:r>
            <a:r>
              <a:rPr lang="ar-SA" b="1" dirty="0" err="1" smtClean="0"/>
              <a:t>المروزي</a:t>
            </a:r>
            <a:r>
              <a:rPr lang="ar-SA" b="1" dirty="0" smtClean="0"/>
              <a:t> أنا أبو العباس أحمد بن الخضر الصيرفي، أنا أبو داود سليمان بن معبد </a:t>
            </a:r>
            <a:r>
              <a:rPr lang="ar-SA" b="1" dirty="0" err="1" smtClean="0"/>
              <a:t>السنجي</a:t>
            </a:r>
            <a:r>
              <a:rPr lang="ar-SA" b="1" dirty="0" smtClean="0"/>
              <a:t> </a:t>
            </a:r>
            <a:r>
              <a:rPr lang="ar-KW" b="1" dirty="0" smtClean="0"/>
              <a:t> </a:t>
            </a:r>
            <a:r>
              <a:rPr lang="ar-SA" b="1" dirty="0" smtClean="0"/>
              <a:t> أنا علي بن الحسين بن </a:t>
            </a:r>
            <a:r>
              <a:rPr lang="ar-SA" b="1" dirty="0" err="1" smtClean="0"/>
              <a:t>واقد</a:t>
            </a:r>
            <a:r>
              <a:rPr lang="ar-SA" b="1" dirty="0" smtClean="0"/>
              <a:t> عن يزيد النحوي عن عكرمة عن ابن عباس.</a:t>
            </a:r>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endParaRPr lang="ar-SA" b="1" dirty="0" smtClean="0"/>
          </a:p>
          <a:p>
            <a:pPr rtl="1"/>
            <a:r>
              <a:rPr lang="ar-SA" b="1" dirty="0" smtClean="0"/>
              <a:t>* وأما تفسير مجاهد بن جبر المكي قال: أخبرنا أبو محمد عبد الله بن حامد الأصفهاني قال أنا أبو عبد الله محمد بن أحمد بن بطة </a:t>
            </a:r>
            <a:r>
              <a:rPr lang="ar-SA" b="1" dirty="0" err="1" smtClean="0"/>
              <a:t>ثنا</a:t>
            </a:r>
            <a:r>
              <a:rPr lang="ar-SA" b="1" dirty="0" smtClean="0"/>
              <a:t> عبد الله بن محمد بن زكريا ثنا سعيد بن يحيى بن سعيد الأموي </a:t>
            </a:r>
            <a:r>
              <a:rPr lang="ar-KW" b="1" dirty="0" smtClean="0"/>
              <a:t> </a:t>
            </a:r>
            <a:r>
              <a:rPr lang="ar-SA" b="1" dirty="0" err="1" smtClean="0"/>
              <a:t>ثنا</a:t>
            </a:r>
            <a:r>
              <a:rPr lang="ar-SA" b="1" dirty="0" smtClean="0"/>
              <a:t> مسلم بن خالد الزنجي عن ابن أبي نجيح عن مجاهد.</a:t>
            </a:r>
          </a:p>
          <a:p>
            <a:pPr rtl="1"/>
            <a:r>
              <a:rPr lang="ar-SA" b="1" dirty="0" smtClean="0"/>
              <a:t>* وأما تفسير عطاء بن أبي </a:t>
            </a:r>
            <a:r>
              <a:rPr lang="ar-SA" b="1" dirty="0" err="1" smtClean="0"/>
              <a:t>رباح</a:t>
            </a:r>
            <a:r>
              <a:rPr lang="ar-SA" b="1" dirty="0" smtClean="0"/>
              <a:t> قال: </a:t>
            </a:r>
            <a:r>
              <a:rPr lang="ar-SA" b="1" dirty="0" err="1" smtClean="0"/>
              <a:t>ثنا</a:t>
            </a:r>
            <a:r>
              <a:rPr lang="ar-SA" b="1" dirty="0" smtClean="0"/>
              <a:t> أبو القاسم الحسن بن محمد بن حسن </a:t>
            </a:r>
            <a:r>
              <a:rPr lang="ar-SA" b="1" dirty="0" err="1" smtClean="0"/>
              <a:t>النيسابوري</a:t>
            </a:r>
            <a:r>
              <a:rPr lang="ar-SA" b="1" dirty="0" smtClean="0"/>
              <a:t> </a:t>
            </a:r>
            <a:r>
              <a:rPr lang="ar-SA" b="1" dirty="0" err="1" smtClean="0"/>
              <a:t>ثنا</a:t>
            </a:r>
            <a:r>
              <a:rPr lang="ar-SA" b="1" dirty="0" smtClean="0"/>
              <a:t> أبو عبد الرحمن أحمد بن ياسين</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بن الجراح الطبري أنا أبو محمد بن بكر بن سهل الدمياطي </a:t>
            </a:r>
            <a:r>
              <a:rPr lang="ar-SA" b="1" dirty="0" err="1" smtClean="0"/>
              <a:t>ثنا</a:t>
            </a:r>
            <a:r>
              <a:rPr lang="ar-SA" b="1" dirty="0" smtClean="0"/>
              <a:t> عبد الغني ابن سعيد الثقفي عن أبي محمد موسى بن عبد الرحمن </a:t>
            </a:r>
            <a:r>
              <a:rPr lang="ar-SA" b="1" dirty="0" err="1" smtClean="0"/>
              <a:t>الصنعاني</a:t>
            </a:r>
            <a:r>
              <a:rPr lang="ar-SA" b="1" dirty="0" smtClean="0"/>
              <a:t> عن ابن جريج عن عطاء بن أبي </a:t>
            </a:r>
            <a:r>
              <a:rPr lang="ar-SA" b="1" dirty="0" err="1" smtClean="0"/>
              <a:t>رباح</a:t>
            </a:r>
            <a:r>
              <a:rPr lang="ar-SA" b="1" dirty="0" smtClean="0"/>
              <a:t>.</a:t>
            </a:r>
          </a:p>
          <a:p>
            <a:pPr rtl="1"/>
            <a:r>
              <a:rPr lang="ar-SA" b="1" dirty="0" smtClean="0"/>
              <a:t>*وأما تفسير الحسن البصري قال: حدثني أبو القاسم الحسن بن محمد بن عبد الله بن المكتب حدثني أبو الحسن محمد بن أحمد بن </a:t>
            </a:r>
            <a:r>
              <a:rPr lang="ar-SA" b="1" dirty="0" err="1" smtClean="0"/>
              <a:t>الصلت</a:t>
            </a:r>
            <a:r>
              <a:rPr lang="ar-SA" b="1" dirty="0" smtClean="0"/>
              <a:t> المعروف بابن </a:t>
            </a:r>
            <a:r>
              <a:rPr lang="ar-SA" b="1" dirty="0" err="1" smtClean="0"/>
              <a:t>شنبوذ</a:t>
            </a:r>
            <a:r>
              <a:rPr lang="ar-SA" b="1" dirty="0" smtClean="0"/>
              <a:t> المقرئ </a:t>
            </a:r>
            <a:r>
              <a:rPr lang="ar-SA" b="1" dirty="0" err="1" smtClean="0"/>
              <a:t>ثنا</a:t>
            </a:r>
            <a:r>
              <a:rPr lang="ar-SA" b="1" dirty="0" smtClean="0"/>
              <a:t> سعيد بن محمد </a:t>
            </a:r>
            <a:r>
              <a:rPr lang="ar-SA" b="1" dirty="0" err="1" smtClean="0"/>
              <a:t>ثنا</a:t>
            </a:r>
            <a:r>
              <a:rPr lang="ar-SA" b="1" dirty="0" smtClean="0"/>
              <a:t> المستهل بن واصل عن أبي صالح عن عمرو بن عبيد عن الحسن بن أبي الحسن البصري.</a:t>
            </a:r>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KW" dirty="0" smtClean="0"/>
              <a:t>مثال:</a:t>
            </a:r>
            <a:endParaRPr lang="en-US" dirty="0"/>
          </a:p>
        </p:txBody>
      </p:sp>
      <p:sp>
        <p:nvSpPr>
          <p:cNvPr id="3" name="عنصر نائب للمحتوى 2"/>
          <p:cNvSpPr>
            <a:spLocks noGrp="1"/>
          </p:cNvSpPr>
          <p:nvPr>
            <p:ph idx="1"/>
          </p:nvPr>
        </p:nvSpPr>
        <p:spPr/>
        <p:txBody>
          <a:bodyPr/>
          <a:lstStyle/>
          <a:p>
            <a:pPr rtl="1"/>
            <a:r>
              <a:rPr lang="ar-SA" b="1" dirty="0" smtClean="0"/>
              <a:t>{ وَإِنْ جَادَلُوكَ فَقُلِ اللَّهُ أَعْلَمُ بِمَا تَعْمَلُونَ (68) اللَّهُ يَحْكُمُ بَيْنَكُمْ يَوْمَ الْقِيَامَةِ فِيمَا كُنْتُمْ فِيهِ تَخْتَلِفُونَ (69) أَلَمْ تَعْلَمْ أَنَّ اللَّهَ يَعْلَمُ مَا فِي السَّمَاءِ وَالأرْضِ إِنَّ ذَلِكَ فِي كِتَابٍ إِنَّ ذَلِكَ عَلَى اللَّهِ يَسِيرٌ (70) وَيَعْبُدُونَ مِنْ دُونِ اللَّهِ مَا لَمْ يُنزلْ بِهِ سُلْطَانًا وَمَا لَيْسَ لَهُمْ بِهِ عِلْمٌ وَمَا لِلظَّالِمِينَ مِنْ نَصِيرٍ (71) وَإِذَا تُتْلَى عَلَيْهِمْ آيَاتُنَا بَيِّنَاتٍ تَعْرِفُ فِي وُجُوهِ الَّذِينَ كَفَرُوا الْمُنْكَرَ يَكَادُونَ يَسْطُونَ بِالَّذِينَ يَتْلُونَ عَلَيْهِمْ آيَاتِنَا قُلْ أَفَأُنَبِّئُكُمْ بِشَرٍّ مِنْ ذَلِكُمُ النَّارُ وَعَدَهَا اللَّهُ الَّذِينَ كَفَرُوا وَبِئْسَ الْمَصِيرُ (72) }</a:t>
            </a:r>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 وَإِنْ جَادَلُوكَ فَقُلِ اللَّهُ أَعْلَمُ بِمَا تَعْمَلُونَ } . { اللَّهُ يَحْكُمُ بَيْنَكُمْ يَوْمَ الْقِيَامَةِ فِيمَا كُنْتُمْ فِيهِ تَخْتَلِفُونَ } فتعرفون حينئذ الحق من الباطل. والاختلاف: ذهاب كل واحد من الخصمين إلى خلاف ما ذهب إليه الآخر. { أَلَمْ تَعْلَمْ أَنَّ اللَّهَ يَعْلَمُ مَا فِي السَّمَاءِ وَالأرْضِ إِنَّ ذَلِكَ } كله، { فِي كِتَابٍ } يعني اللوح المحفوظ، { إِنَّ ذَلِكَ } يعني: علمه لجميع ذلك، { عَلَى اللَّهِ يَسِيرٌ } { وَيَعْبُدُونَ مِنْ دُونِ اللَّهِ مَا لَمْ يُنزلْ بِهِ سُلْطَانًا } حجة، { وَمَا لَيْسَ لَهُمْ بِهِ عِلْمٌ } يعني أنهم فعلوا ما فعلوا عن جهل لا عن علم، { وَمَا لِلظَّالِمِينَ }</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للمشركين، { مِنْ نَصِيرٍ } مانع يمنعهم من عذاب الله. { وَإِذَا تُتْلَى عَلَيْهِمْ آيَاتُنَا </a:t>
            </a:r>
            <a:r>
              <a:rPr lang="ar-SA" b="1" dirty="0" err="1" smtClean="0"/>
              <a:t>بَيِّنَاتٍ</a:t>
            </a:r>
            <a:r>
              <a:rPr lang="ar-SA" b="1" dirty="0" smtClean="0"/>
              <a:t> } يعني: القرآن، { تَعْرِفُ فِي وُجُوهِ الَّذِينَ كَفَرُوا الْمُنْكَرَ } يعني الإنكار يتبين ذلك في وجوههم من الكراهية والعبوس، { يَكَادُونَ يَسْطُونَ } أي: يقعون ويبسطون إليكم أيديهم بالسوء. وقيل: يبطشون، { بِالَّذِينَ يَتْلُونَ عَلَيْهِمْ آيَاتِنَا } أي: بمحمد وأصحابه من شدة الغيظ. يقال: سطا عليه وسطا </a:t>
            </a:r>
            <a:r>
              <a:rPr lang="ar-SA" b="1" dirty="0" err="1" smtClean="0"/>
              <a:t>به</a:t>
            </a:r>
            <a:r>
              <a:rPr lang="ar-SA" b="1" dirty="0" smtClean="0"/>
              <a:t>، إذا تناوله بالبطش والعنف، وأصل السطو: القهر.</a:t>
            </a:r>
          </a:p>
          <a:p>
            <a:pPr rtl="1"/>
            <a:r>
              <a:rPr lang="ar-SA" b="1" dirty="0" smtClean="0"/>
              <a:t>{ قُلْ } يا محمد، { أَفَأُنَبِّئُكُمْ بِشَرٍّ مِنْ ذَلِكُمُ } أي: بشر لكم وأكره إليكم من هذا القرآن</a:t>
            </a:r>
          </a:p>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KW" dirty="0" smtClean="0"/>
              <a:t>ابن كثير</a:t>
            </a:r>
            <a:endParaRPr lang="en-US" dirty="0"/>
          </a:p>
        </p:txBody>
      </p:sp>
      <p:sp>
        <p:nvSpPr>
          <p:cNvPr id="3" name="عنصر نائب للمحتوى 2"/>
          <p:cNvSpPr>
            <a:spLocks noGrp="1"/>
          </p:cNvSpPr>
          <p:nvPr>
            <p:ph idx="1"/>
          </p:nvPr>
        </p:nvSpPr>
        <p:spPr/>
        <p:txBody>
          <a:bodyPr/>
          <a:lstStyle/>
          <a:p>
            <a:r>
              <a:rPr lang="ar-KW" dirty="0" smtClean="0"/>
              <a:t>هو </a:t>
            </a:r>
            <a:r>
              <a:rPr lang="ar-KW" dirty="0" err="1" smtClean="0"/>
              <a:t>ابو</a:t>
            </a:r>
            <a:r>
              <a:rPr lang="ar-KW" dirty="0" smtClean="0"/>
              <a:t> الفداء </a:t>
            </a:r>
            <a:r>
              <a:rPr lang="ar-KW" dirty="0" err="1" smtClean="0"/>
              <a:t>اسماعيل</a:t>
            </a:r>
            <a:r>
              <a:rPr lang="ar-KW" dirty="0" smtClean="0"/>
              <a:t> بن عمر بن كثير القرشي  الدمشقي ، ولد سنة 701 وتوفي سنة 774.</a:t>
            </a:r>
          </a:p>
          <a:p>
            <a:r>
              <a:rPr lang="ar-KW" dirty="0" smtClean="0"/>
              <a:t>من اشهر شيوخه المزي وابن تيمية</a:t>
            </a:r>
          </a:p>
          <a:p>
            <a:r>
              <a:rPr lang="ar-KW" dirty="0" smtClean="0"/>
              <a:t>وله الكتب الكثيرة المفيدة</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KW" dirty="0" smtClean="0"/>
              <a:t>تفسيره </a:t>
            </a:r>
            <a:endParaRPr lang="en-US" dirty="0"/>
          </a:p>
        </p:txBody>
      </p:sp>
      <p:sp>
        <p:nvSpPr>
          <p:cNvPr id="3" name="عنصر نائب للمحتوى 2"/>
          <p:cNvSpPr>
            <a:spLocks noGrp="1"/>
          </p:cNvSpPr>
          <p:nvPr>
            <p:ph idx="1"/>
          </p:nvPr>
        </p:nvSpPr>
        <p:spPr/>
        <p:txBody>
          <a:bodyPr/>
          <a:lstStyle/>
          <a:p>
            <a:r>
              <a:rPr lang="ar-KW" dirty="0" smtClean="0"/>
              <a:t>من </a:t>
            </a:r>
            <a:r>
              <a:rPr lang="ar-KW" dirty="0" err="1" smtClean="0"/>
              <a:t>احسن</a:t>
            </a:r>
            <a:r>
              <a:rPr lang="ar-KW" dirty="0" smtClean="0"/>
              <a:t> التفاسير </a:t>
            </a:r>
            <a:r>
              <a:rPr lang="ar-KW" dirty="0" err="1" smtClean="0"/>
              <a:t>وايسرها</a:t>
            </a:r>
            <a:endParaRPr lang="ar-KW" dirty="0" smtClean="0"/>
          </a:p>
          <a:p>
            <a:r>
              <a:rPr lang="ar-KW" dirty="0" smtClean="0"/>
              <a:t>لأنه عالم محدث فقيه</a:t>
            </a:r>
          </a:p>
          <a:p>
            <a:r>
              <a:rPr lang="ar-KW" dirty="0" smtClean="0"/>
              <a:t>ينتقي من الروايات ويتكلم على العلل ويجرح ويوثق</a:t>
            </a:r>
          </a:p>
          <a:p>
            <a:r>
              <a:rPr lang="ar-KW" dirty="0" smtClean="0"/>
              <a:t>بدأ كتابه بمقدمة في التفسير اختصر فيها رسالة شيخه ابن تيمية</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KW" dirty="0" smtClean="0"/>
              <a:t>مثال</a:t>
            </a:r>
            <a:endParaRPr lang="en-US" dirty="0"/>
          </a:p>
        </p:txBody>
      </p:sp>
      <p:sp>
        <p:nvSpPr>
          <p:cNvPr id="3" name="عنصر نائب للمحتوى 2"/>
          <p:cNvSpPr>
            <a:spLocks noGrp="1"/>
          </p:cNvSpPr>
          <p:nvPr>
            <p:ph idx="1"/>
          </p:nvPr>
        </p:nvSpPr>
        <p:spPr/>
        <p:txBody>
          <a:bodyPr/>
          <a:lstStyle/>
          <a:p>
            <a:pPr rtl="1"/>
            <a:r>
              <a:rPr lang="ar-SA" b="1" dirty="0" smtClean="0"/>
              <a:t>{ يَا أَيُّهَا الَّذِينَ آمَنُوا إِذَا لَقِيتُمُ الَّذِينَ كَفَرُوا زَحْفًا فَلا تُوَلُّوهُمُ الأدْبَارَ (15) وَمَنْ يُوَلِّهِمْ يَوْمَئِذٍ دُبُرَهُ إِلا مُتَحَرِّفًا لِقِتَالٍ أَوْ مُتَحَيِّزًا إِلَى فِئَةٍ فَقَدْ بَاءَ بِغَضَبٍ مِنَ اللَّهِ وَمَأْوَاهُ جَهَنَّمُ وَبِئْسَ الْمَصِيرُ (16) }</a:t>
            </a:r>
          </a:p>
          <a:p>
            <a:pPr rtl="1"/>
            <a:r>
              <a:rPr lang="ar-SA" b="1" dirty="0" smtClean="0"/>
              <a:t>يقول تعالى متوعدًا على الفرار من الزحف بالنار لمن فعل ذلك: { يَا أَيُّهَا الَّذِينَ آمَنُوا إِذَا لَقِيتُمُ الَّذِينَ كَفَرُوا زَحْفًا } أي: تقاربتم منهم ودنوتم إليهم، { فَلا تُوَلُّوهُمُ الأدْبَارَ } أي: تفروا وتتركوا أصحابكم،</a:t>
            </a:r>
          </a:p>
          <a:p>
            <a:pPr rtl="1"/>
            <a:r>
              <a:rPr lang="ar-SA" b="1" dirty="0" smtClean="0"/>
              <a:t>{ وَمَنْ يُوَلِّهِمْ يَوْمَئِذٍ دُبُرَهُ إِلا </a:t>
            </a:r>
            <a:r>
              <a:rPr lang="ar-SA" b="1" dirty="0" err="1" smtClean="0"/>
              <a:t>مُتَحَرِّفًا</a:t>
            </a:r>
            <a:r>
              <a:rPr lang="ar-SA" b="1" dirty="0" smtClean="0"/>
              <a:t> لِقِتَالٍ } أي: يفر بين يدي قرنه</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 مكيدة؛ ليريه أنه [قد]</a:t>
            </a:r>
            <a:r>
              <a:rPr lang="ar-KW" b="1" dirty="0" smtClean="0"/>
              <a:t> </a:t>
            </a:r>
            <a:r>
              <a:rPr lang="ar-SA" b="1" dirty="0" smtClean="0"/>
              <a:t>خاف منه فيتبعه، ثم يكر عليه فيقتله، فلا بأس عليه في ذلك. نص عليه سعيد بن </a:t>
            </a:r>
            <a:r>
              <a:rPr lang="ar-SA" b="1" dirty="0" err="1" smtClean="0"/>
              <a:t>جبير</a:t>
            </a:r>
            <a:r>
              <a:rPr lang="ar-SA" b="1" dirty="0" smtClean="0"/>
              <a:t>، </a:t>
            </a:r>
            <a:r>
              <a:rPr lang="ar-SA" b="1" dirty="0" err="1" smtClean="0"/>
              <a:t>والسدي</a:t>
            </a:r>
            <a:r>
              <a:rPr lang="ar-SA" b="1" dirty="0" smtClean="0"/>
              <a:t>.</a:t>
            </a:r>
          </a:p>
          <a:p>
            <a:pPr rtl="1"/>
            <a:r>
              <a:rPr lang="ar-SA" b="1" dirty="0" smtClean="0"/>
              <a:t>وقال الضحاك: أن يتقدم عن أصحابه ليرى غرة من العدو فيصيبها.</a:t>
            </a:r>
          </a:p>
          <a:p>
            <a:pPr rtl="1"/>
            <a:r>
              <a:rPr lang="ar-SA" b="1" dirty="0" smtClean="0"/>
              <a:t>{ أَوْ مُتَحَيِّزًا إِلَى فِئَةٍ } أي: فر من هاهنا إلى فئة أخرى من المسلمين، يعاونهم ويعاونوه فيجوز له ذلك، حتى و</a:t>
            </a:r>
            <a:r>
              <a:rPr lang="ar-KW" b="1" dirty="0" smtClean="0"/>
              <a:t> </a:t>
            </a:r>
            <a:r>
              <a:rPr lang="ar-SA" b="1" dirty="0" smtClean="0"/>
              <a:t>لو كان في سرية ففر إلى أميره أو إلى الإمام الأعظم، دخل في هذه الرخصة.</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endParaRPr lang="ar-SA" b="1" dirty="0" smtClean="0"/>
          </a:p>
          <a:p>
            <a:pPr rtl="1"/>
            <a:r>
              <a:rPr lang="ar-SA" b="1" dirty="0" smtClean="0"/>
              <a:t>قال الإمام أحمد: حدثنا حسن، حدثنا زُهَيْر، حدثنا يزيد بن أبي زياد، عن عبد الرحمن بن أبي ليلى، عن عبد الله بن عمر، رضي الله عنهما، قال: كنت في سرية من سرايا رسول الله صلى الله عليه وسلم، </a:t>
            </a:r>
            <a:r>
              <a:rPr lang="ar-SA" b="1" dirty="0" err="1" smtClean="0"/>
              <a:t>فحاص</a:t>
            </a:r>
            <a:r>
              <a:rPr lang="ar-SA" b="1" dirty="0" smtClean="0"/>
              <a:t> الناس </a:t>
            </a:r>
            <a:r>
              <a:rPr lang="ar-SA" b="1" dirty="0" err="1" smtClean="0"/>
              <a:t>حيصة</a:t>
            </a:r>
            <a:r>
              <a:rPr lang="ar-SA" b="1" dirty="0" smtClean="0"/>
              <a:t> -وكنت فيمن </a:t>
            </a:r>
            <a:r>
              <a:rPr lang="ar-SA" b="1" dirty="0" err="1" smtClean="0"/>
              <a:t>حاص</a:t>
            </a:r>
            <a:r>
              <a:rPr lang="ar-SA" b="1" dirty="0" smtClean="0"/>
              <a:t> -فقلنا: كيف نصنع وقد فررنا من الزحف وبؤنا بالغضب؟ ثم قلنا: لو دخلنا المدينة فبتنا؟ ثم قلنا: لو عرضنا أنفسنا على رسول الله صلى الله عليه وسلم، فإن كانت لنا توبة وإلا ذهبنا؟ فأتيناه قبل صلاة</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الغداة، فخرج فقال: "من القوم؟" فقلنا: نحن الفرارون. فقال: "لا بل أنتم العَكَّارون، أنا فئتكم، وأنا فئة المسلمين" قال: فأتيناه حتى قَبَّلنا يده.</a:t>
            </a:r>
          </a:p>
          <a:p>
            <a:pPr rtl="1"/>
            <a:r>
              <a:rPr lang="ar-SA" b="1" dirty="0" smtClean="0"/>
              <a:t>وهكذا رواه أبو داود، والترمذي، وابن ماجه، من طرق عن يزيد بن أبي زياد </a:t>
            </a:r>
            <a:r>
              <a:rPr lang="ar-KW" b="1" dirty="0" smtClean="0"/>
              <a:t> </a:t>
            </a:r>
            <a:r>
              <a:rPr lang="ar-SA" b="1" dirty="0" smtClean="0"/>
              <a:t>وقال الترمذي: حسن لا نعرفه إلا من حديثه.</a:t>
            </a:r>
          </a:p>
          <a:p>
            <a:pPr rtl="1"/>
            <a:r>
              <a:rPr lang="ar-SA" b="1" dirty="0" smtClean="0"/>
              <a:t>ورواه ابن أبي حاتم، من حديث يزيد بن أبي زياد </a:t>
            </a:r>
            <a:r>
              <a:rPr lang="ar-SA" b="1" dirty="0" err="1" smtClean="0"/>
              <a:t>به</a:t>
            </a:r>
            <a:r>
              <a:rPr lang="ar-SA" b="1" dirty="0" smtClean="0"/>
              <a:t>. وزاد في آخره: وقرأ رسول الله صلى الله عليه وسلم هذه الآية: { أَوْ مُتَحَيِّزًا إِلَى فِئَةٍ }</a:t>
            </a:r>
            <a:endParaRPr lang="en-US" dirty="0" smtClean="0"/>
          </a:p>
          <a:p>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endParaRPr lang="ar-SA" b="1" dirty="0" smtClean="0"/>
          </a:p>
          <a:p>
            <a:pPr rtl="1"/>
            <a:r>
              <a:rPr lang="ar-SA" b="1" dirty="0" smtClean="0"/>
              <a:t>قال أهل العلم: معنى قوله: "العَكَّارون" أي: العطافون. وكذلك قال عمر بن الخطاب. رضي الله عنه، في أبي عبيد لما قتل على الجسر بأرض فارس، لكثرة الجيش من ناحية المجوس، فقال عمر: لو انحاز إليّ كنت له فئة. هكذا رواه محمد بن سيرين، عن عمر</a:t>
            </a:r>
            <a:r>
              <a:rPr lang="ar-KW" b="1" dirty="0" smtClean="0"/>
              <a:t> </a:t>
            </a:r>
            <a:endParaRPr lang="ar-SA" b="1" dirty="0" smtClean="0"/>
          </a:p>
          <a:p>
            <a:pPr rtl="1"/>
            <a:r>
              <a:rPr lang="ar-SA" b="1" dirty="0" smtClean="0"/>
              <a:t>وفي رواية أبي عثمان </a:t>
            </a:r>
            <a:r>
              <a:rPr lang="ar-SA" b="1" dirty="0" err="1" smtClean="0"/>
              <a:t>النهدي</a:t>
            </a:r>
            <a:r>
              <a:rPr lang="ar-SA" b="1" dirty="0" smtClean="0"/>
              <a:t>، عن عمر قال: لما قتل أبو عبيد قال عمر: يا أيها الناس، أنا فئتكم.</a:t>
            </a:r>
          </a:p>
          <a:p>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وقال مجاهد: قال عمر: أنا فئة كل مسلم.</a:t>
            </a:r>
          </a:p>
          <a:p>
            <a:pPr rtl="1"/>
            <a:r>
              <a:rPr lang="ar-SA" b="1" dirty="0" smtClean="0"/>
              <a:t>وقال عبد الملك بن </a:t>
            </a:r>
            <a:r>
              <a:rPr lang="ar-SA" b="1" dirty="0" err="1" smtClean="0"/>
              <a:t>عُمَيْر</a:t>
            </a:r>
            <a:r>
              <a:rPr lang="ar-SA" b="1" dirty="0" smtClean="0"/>
              <a:t>، عن عمر: أيها الناس، لا تغرنكم هذه الآية، فإنما كانت يوم بدر، وأنا </a:t>
            </a:r>
            <a:r>
              <a:rPr lang="ar-KW" b="1" dirty="0" smtClean="0"/>
              <a:t> </a:t>
            </a:r>
            <a:r>
              <a:rPr lang="ar-SA" b="1" dirty="0" smtClean="0"/>
              <a:t>فئة لكل مسلم.</a:t>
            </a:r>
          </a:p>
          <a:p>
            <a:pPr rtl="1"/>
            <a:r>
              <a:rPr lang="ar-SA" b="1" dirty="0" smtClean="0"/>
              <a:t>وقال ابن أبي حاتم: حدثنا أبي، حدثنا حسان بن عبد الله المصري، حدثنا </a:t>
            </a:r>
            <a:r>
              <a:rPr lang="ar-SA" b="1" dirty="0" err="1" smtClean="0"/>
              <a:t>خلاد</a:t>
            </a:r>
            <a:r>
              <a:rPr lang="ar-SA" b="1" dirty="0" smtClean="0"/>
              <a:t> بن سليمان الحضرمي، حدثنا نافع: أنه سأل ابن عمر قلت: إنا قوم لا نثبت عند قتال عدونا، ولا ندري من الفئة: إمامنا أو عسكرنا؟ فقال: إن الفئة رسول الله صلى الله عليه وسلم. فقلت إن الله يقول: { إِذَا لَقِيتُمُ الَّذِينَ كَفَرُوا زَحْفًا فَلا تُوَلُّوهُمُ</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الأدْبَارَ } </a:t>
            </a:r>
            <a:r>
              <a:rPr lang="ar-KW" b="1" dirty="0" smtClean="0"/>
              <a:t> </a:t>
            </a:r>
            <a:r>
              <a:rPr lang="ar-SA" b="1" dirty="0" smtClean="0"/>
              <a:t>فقال: إنما نزلت هذه الآية في يوم بدر، لا قبلها ولا بعدها.</a:t>
            </a:r>
          </a:p>
          <a:p>
            <a:pPr rtl="1"/>
            <a:r>
              <a:rPr lang="ar-SA" b="1" dirty="0" smtClean="0"/>
              <a:t>وقال الضحاك في قوله: { أَوْ مُتَحَيِّزًا إِلَى فِئَةٍ } المتحيز: الفار إلى النبي وأصحابه، وكذلك من فر اليوم إلى أميره أو أصحابه.</a:t>
            </a:r>
          </a:p>
          <a:p>
            <a:pPr rtl="1"/>
            <a:r>
              <a:rPr lang="ar-SA" b="1" dirty="0" smtClean="0"/>
              <a:t>فأما إن كان الفرار لا عن سبب من هذه الأسباب، فإنه حرام وكبيرة من الكبائر</a:t>
            </a:r>
            <a:r>
              <a:rPr lang="ar-KW" b="1" dirty="0" smtClean="0"/>
              <a:t> </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بالحق، وأكل الربا، وأكل مال اليتيم، والتَّوَلِّي يوم الزحف ، وقَذْفِ المحصنات الغافلات المؤمنات" </a:t>
            </a:r>
            <a:r>
              <a:rPr lang="ar-KW" b="1" dirty="0" smtClean="0"/>
              <a:t> </a:t>
            </a:r>
            <a:endParaRPr lang="ar-SA" b="1" dirty="0" smtClean="0"/>
          </a:p>
          <a:p>
            <a:pPr rtl="1"/>
            <a:r>
              <a:rPr lang="ar-SA" b="1" dirty="0" smtClean="0"/>
              <a:t>ولهذا الحديث شواهد من وجوه أخر؛ ولهذا قال تعالى: { فَقَدْ بَاءَ } أي: رجع { بِغَضَبٍ مِنَ اللَّهِ وَمَأْوَاهُ } أي: مصيره ومنقلبه يوم ميعاده: { جَهَنَّمُ وَبِئْسَ الْمَصِيرُ }</a:t>
            </a:r>
          </a:p>
          <a:p>
            <a:pPr rtl="1"/>
            <a:r>
              <a:rPr lang="ar-SA" b="1" dirty="0" smtClean="0"/>
              <a:t>وقال الإمام أحمد: حدثنا زكريا بن عَدِيّ، حدثنا عبيد الله بن عمرو الرَّقِّي، عن زيد بن أبي أُنَيْسَة، حدثنا جبلة بن </a:t>
            </a:r>
            <a:r>
              <a:rPr lang="ar-SA" b="1" dirty="0" err="1" smtClean="0"/>
              <a:t>سُحَيْم</a:t>
            </a:r>
            <a:r>
              <a:rPr lang="ar-SA" b="1" dirty="0" smtClean="0"/>
              <a:t>، عن أبي المثنى </a:t>
            </a:r>
            <a:r>
              <a:rPr lang="ar-SA" b="1" dirty="0" err="1" smtClean="0"/>
              <a:t>العبدي</a:t>
            </a:r>
            <a:r>
              <a:rPr lang="ar-SA" b="1" dirty="0" smtClean="0"/>
              <a:t>، سمعت </a:t>
            </a:r>
            <a:r>
              <a:rPr lang="ar-SA" b="1" dirty="0" err="1" smtClean="0"/>
              <a:t>السدوسي</a:t>
            </a:r>
            <a:r>
              <a:rPr lang="ar-SA" b="1" dirty="0" smtClean="0"/>
              <a:t> -يعني ابن </a:t>
            </a:r>
            <a:r>
              <a:rPr lang="ar-SA" b="1" dirty="0" err="1" smtClean="0"/>
              <a:t>الخصاصية</a:t>
            </a:r>
            <a:r>
              <a:rPr lang="ar-SA" b="1" dirty="0" smtClean="0"/>
              <a:t>، وهو</a:t>
            </a: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 بشير بن معبد -قال: أتيت النبي صلى الله عليه وسلم لأبايعه، فاشترط علي: "شهادة أن لا إله إلا الله، وأن محمدا عبده ورسوله، وأن أقيم الصلاة، وأن أؤدي الزكاة، وأن أحج حَجَّة الإسلام، وأن أصوم شهر رمضان، وأن أجاهد في سبيل الله" . فقلت: يا رسول الله، أما اثنتان </a:t>
            </a:r>
            <a:r>
              <a:rPr lang="ar-SA" b="1" dirty="0" err="1" smtClean="0"/>
              <a:t>فوالله</a:t>
            </a:r>
            <a:r>
              <a:rPr lang="ar-SA" b="1" dirty="0" smtClean="0"/>
              <a:t> لا أطيقهما: الجهاد، فإنهم زعموا أنه من ولى الدُّبُر فقد باء بغضب من الله، فأخاف إن حضرت ذلك خشعت نفسي وكرهت الموت. والصدقة، </a:t>
            </a:r>
            <a:r>
              <a:rPr lang="ar-SA" b="1" dirty="0" err="1" smtClean="0"/>
              <a:t>فوالله</a:t>
            </a:r>
            <a:r>
              <a:rPr lang="ar-SA" b="1" dirty="0" smtClean="0"/>
              <a:t> ما لي إلا غُنَيْمَةٌ وعشر ذَوْدٍ هُنَّ رَسَل أهلي وحَمُولتهم. </a:t>
            </a: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فقبض رسول الله صلى الله عليه وسلم يده، ثم حرك يده، ثم قال: "فلا جهاد ولا صدقة، فيم تدخل الجنة إذا؟ " فقلت: يا رسول الله، أنا أبايعك. فبايعته عليهنَّ كلهنَّ.</a:t>
            </a:r>
          </a:p>
          <a:p>
            <a:pPr rtl="1"/>
            <a:r>
              <a:rPr lang="ar-SA" b="1" dirty="0" smtClean="0"/>
              <a:t>هذا حديث غريب من هذا الوجه ولم يخرجوه في الكتب الستة.</a:t>
            </a:r>
          </a:p>
          <a:p>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1622</TotalTime>
  <Words>2491</Words>
  <Application>Microsoft Office PowerPoint</Application>
  <PresentationFormat>A4 Paper (210x297 mm)‎</PresentationFormat>
  <Paragraphs>100</Paragraphs>
  <Slides>35</Slides>
  <Notes>0</Notes>
  <HiddenSlides>0</HiddenSlides>
  <MMClips>0</MMClips>
  <ScaleCrop>false</ScaleCrop>
  <HeadingPairs>
    <vt:vector size="4" baseType="variant">
      <vt:variant>
        <vt:lpstr>سمة</vt:lpstr>
      </vt:variant>
      <vt:variant>
        <vt:i4>1</vt:i4>
      </vt:variant>
      <vt:variant>
        <vt:lpstr>عناوين الشرائح</vt:lpstr>
      </vt:variant>
      <vt:variant>
        <vt:i4>35</vt:i4>
      </vt:variant>
    </vt:vector>
  </HeadingPairs>
  <TitlesOfParts>
    <vt:vector size="36" baseType="lpstr">
      <vt:lpstr>Office Theme</vt:lpstr>
      <vt:lpstr>الشريحة 1</vt:lpstr>
      <vt:lpstr>عنوان المحاضرة</vt:lpstr>
      <vt:lpstr>عناصر المحاضرة</vt:lpstr>
      <vt:lpstr> ابن أبي حاتم</vt:lpstr>
      <vt:lpstr>تفسيره</vt:lpstr>
      <vt:lpstr>مثال</vt:lpstr>
      <vt:lpstr>الشريحة 7</vt:lpstr>
      <vt:lpstr>الشريحة 8</vt:lpstr>
      <vt:lpstr>الشريحة 9</vt:lpstr>
      <vt:lpstr>الشريحة 10</vt:lpstr>
      <vt:lpstr>الشريحة 11</vt:lpstr>
      <vt:lpstr>الشريحة 12</vt:lpstr>
      <vt:lpstr>الشريحة 13</vt:lpstr>
      <vt:lpstr>البغوي:</vt:lpstr>
      <vt:lpstr>تفسيره</vt:lpstr>
      <vt:lpstr>الشريحة 16</vt:lpstr>
      <vt:lpstr>الشريحة 17</vt:lpstr>
      <vt:lpstr>الشريحة 18</vt:lpstr>
      <vt:lpstr>الشريحة 19</vt:lpstr>
      <vt:lpstr>مثال:</vt:lpstr>
      <vt:lpstr>الشريحة 21</vt:lpstr>
      <vt:lpstr>الشريحة 22</vt:lpstr>
      <vt:lpstr>ابن كثير</vt:lpstr>
      <vt:lpstr>تفسيره </vt:lpstr>
      <vt:lpstr>مثال</vt:lpstr>
      <vt:lpstr>الشريحة 26</vt:lpstr>
      <vt:lpstr>الشريحة 27</vt:lpstr>
      <vt:lpstr>الشريحة 28</vt:lpstr>
      <vt:lpstr>الشريحة 29</vt:lpstr>
      <vt:lpstr>الشريحة 30</vt:lpstr>
      <vt:lpstr>الشريحة 31</vt:lpstr>
      <vt:lpstr>الشريحة 32</vt:lpstr>
      <vt:lpstr>الشريحة 33</vt:lpstr>
      <vt:lpstr>الشريحة 34</vt:lpstr>
      <vt:lpstr>الشريحة 35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127</cp:revision>
  <dcterms:created xsi:type="dcterms:W3CDTF">2009-10-14T19:14:34Z</dcterms:created>
  <dcterms:modified xsi:type="dcterms:W3CDTF">2011-05-07T05:36:16Z</dcterms:modified>
</cp:coreProperties>
</file>