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8"/>
  </p:notesMasterIdLst>
  <p:sldIdLst>
    <p:sldId id="260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6" r:id="rId12"/>
    <p:sldId id="281" r:id="rId13"/>
    <p:sldId id="282" r:id="rId14"/>
    <p:sldId id="283" r:id="rId15"/>
    <p:sldId id="284" r:id="rId16"/>
    <p:sldId id="285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r" defTabSz="914400" rtl="1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r" defTabSz="914400" rtl="1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r" defTabSz="914400" rtl="1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r" defTabSz="914400" rtl="1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66"/>
    <a:srgbClr val="CC9999"/>
    <a:srgbClr val="CC99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98" autoAdjust="0"/>
    <p:restoredTop sz="94660"/>
  </p:normalViewPr>
  <p:slideViewPr>
    <p:cSldViewPr>
      <p:cViewPr>
        <p:scale>
          <a:sx n="66" d="100"/>
          <a:sy n="66" d="100"/>
        </p:scale>
        <p:origin x="-1752" y="-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E9E6AF2-5C76-4C96-BC4D-98858047D01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1333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9958A0-8B2F-4B53-B2D2-A842510CB35D}" type="slidenum">
              <a:rPr lang="en-US"/>
              <a:pPr/>
              <a:t>1</a:t>
            </a:fld>
            <a:endParaRPr lang="en-US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9E6AF2-5C76-4C96-BC4D-98858047D01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9E6AF2-5C76-4C96-BC4D-98858047D01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9E6AF2-5C76-4C96-BC4D-98858047D01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9E6AF2-5C76-4C96-BC4D-98858047D01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9E6AF2-5C76-4C96-BC4D-98858047D01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9E6AF2-5C76-4C96-BC4D-98858047D01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9E6AF2-5C76-4C96-BC4D-98858047D01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9E6AF2-5C76-4C96-BC4D-98858047D01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9E6AF2-5C76-4C96-BC4D-98858047D01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9E6AF2-5C76-4C96-BC4D-98858047D01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9E6AF2-5C76-4C96-BC4D-98858047D014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9E6AF2-5C76-4C96-BC4D-98858047D014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9E6AF2-5C76-4C96-BC4D-98858047D014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9E6AF2-5C76-4C96-BC4D-98858047D014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5" name="Picture 7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478463" y="0"/>
            <a:ext cx="3665537" cy="6858000"/>
          </a:xfrm>
          <a:prstGeom prst="rect">
            <a:avLst/>
          </a:prstGeom>
          <a:noFill/>
        </p:spPr>
      </p:pic>
      <p:sp>
        <p:nvSpPr>
          <p:cNvPr id="1229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69469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5684838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عنوان وجدو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جدول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عنوان، ونص،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 flipH="1">
            <a:off x="7615238" y="0"/>
            <a:ext cx="1524000" cy="1317625"/>
          </a:xfrm>
          <a:prstGeom prst="rect">
            <a:avLst/>
          </a:prstGeom>
          <a:noFill/>
        </p:spPr>
      </p:pic>
      <p:pic>
        <p:nvPicPr>
          <p:cNvPr id="1037" name="Picture 13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620000" y="5757863"/>
            <a:ext cx="1524000" cy="1100137"/>
          </a:xfrm>
          <a:prstGeom prst="rect">
            <a:avLst/>
          </a:prstGeom>
          <a:noFill/>
        </p:spPr>
      </p:pic>
      <p:sp>
        <p:nvSpPr>
          <p:cNvPr id="1032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5" name="Text Box 11"/>
          <p:cNvSpPr txBox="1">
            <a:spLocks noChangeArrowheads="1"/>
          </p:cNvSpPr>
          <p:nvPr userDrawn="1"/>
        </p:nvSpPr>
        <p:spPr bwMode="auto">
          <a:xfrm>
            <a:off x="8077200" y="6172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#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3.xml"/><Relationship Id="rId7" Type="http://schemas.openxmlformats.org/officeDocument/2006/relationships/slide" Target="slide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2.xml"/><Relationship Id="rId5" Type="http://schemas.openxmlformats.org/officeDocument/2006/relationships/slide" Target="slide7.xml"/><Relationship Id="rId4" Type="http://schemas.openxmlformats.org/officeDocument/2006/relationships/slide" Target="slide5.xml"/><Relationship Id="rId9" Type="http://schemas.openxmlformats.org/officeDocument/2006/relationships/slide" Target="slide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636811" y="1311246"/>
            <a:ext cx="2884527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rtl="1"/>
            <a:r>
              <a:rPr lang="ar-SA" sz="60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الرحمــة</a:t>
            </a:r>
            <a:endParaRPr lang="ar-SA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2125629" y="361908"/>
            <a:ext cx="39405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rtl="1"/>
            <a:r>
              <a:rPr lang="ar-SA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عـقيدة </a:t>
            </a:r>
            <a:r>
              <a:rPr lang="ar-SA" sz="54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 أخـلاق</a:t>
            </a:r>
            <a:endParaRPr lang="ar-SA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811161" y="2443149"/>
            <a:ext cx="224933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rtl="1"/>
            <a:r>
              <a:rPr lang="ar-SA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إعداد الطالبتان</a:t>
            </a:r>
            <a:endParaRPr lang="ar-SA" sz="4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519057" y="3063870"/>
            <a:ext cx="2738475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rtl="1"/>
            <a:r>
              <a:rPr lang="ar-SA" sz="40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خديجة </a:t>
            </a:r>
            <a:r>
              <a:rPr lang="ar-SA" sz="4000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الخميري</a:t>
            </a:r>
            <a:r>
              <a:rPr lang="ar-SA" sz="40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/>
            </a:r>
            <a:br>
              <a:rPr lang="ar-SA" sz="40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raditional Arabic" pitchFamily="2" charset="-78"/>
                <a:cs typeface="Traditional Arabic" pitchFamily="2" charset="-78"/>
              </a:rPr>
            </a:br>
            <a:r>
              <a:rPr lang="ar-SA" sz="40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مريم الجعفري</a:t>
            </a:r>
            <a:endParaRPr lang="ar-SA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2030700" y="4619790"/>
            <a:ext cx="34724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rtl="1"/>
            <a:r>
              <a:rPr lang="ar-SA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تحت إشراف وتصحيح </a:t>
            </a:r>
            <a:endParaRPr lang="ar-SA" sz="4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2381221" y="5277024"/>
            <a:ext cx="284801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rtl="1"/>
            <a:r>
              <a:rPr lang="ar-SA" sz="40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م. فتحية </a:t>
            </a:r>
            <a:r>
              <a:rPr lang="ar-SA" sz="4000" b="1" cap="none" spc="0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القحطاني</a:t>
            </a:r>
            <a:endParaRPr lang="ar-SA" sz="40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raditional Arabic" pitchFamily="2" charset="-78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4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8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400"/>
                            </p:stCondLst>
                            <p:childTnLst>
                              <p:par>
                                <p:cTn id="2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800"/>
                            </p:stCondLst>
                            <p:childTnLst>
                              <p:par>
                                <p:cTn id="2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400"/>
                            </p:stCondLst>
                            <p:childTnLst>
                              <p:par>
                                <p:cTn id="3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>
            <a:hlinkClick r:id="rId3" action="ppaction://hlinksldjump"/>
          </p:cNvPr>
          <p:cNvSpPr/>
          <p:nvPr/>
        </p:nvSpPr>
        <p:spPr bwMode="auto">
          <a:xfrm>
            <a:off x="3330558" y="361908"/>
            <a:ext cx="2190780" cy="54769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b="1" dirty="0" smtClean="0">
                <a:latin typeface="Traditional Arabic" pitchFamily="2" charset="-78"/>
                <a:cs typeface="Traditional Arabic" pitchFamily="2" charset="-78"/>
              </a:rPr>
              <a:t>تعريف الرحمــة</a:t>
            </a:r>
            <a:endParaRPr kumimoji="0" lang="ar-S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3" name="مستطيل مستدير الزوايا 2">
            <a:hlinkClick r:id="rId4" action="ppaction://hlinksldjump"/>
          </p:cNvPr>
          <p:cNvSpPr/>
          <p:nvPr/>
        </p:nvSpPr>
        <p:spPr bwMode="auto">
          <a:xfrm>
            <a:off x="3330558" y="1238220"/>
            <a:ext cx="2190780" cy="54769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ctr" rtl="1"/>
            <a:r>
              <a:rPr lang="ar-SA" b="1" dirty="0">
                <a:latin typeface="Traditional Arabic" pitchFamily="2" charset="-78"/>
                <a:cs typeface="Traditional Arabic" pitchFamily="2" charset="-78"/>
              </a:rPr>
              <a:t>مستويات الرحمة</a:t>
            </a:r>
          </a:p>
        </p:txBody>
      </p:sp>
      <p:sp>
        <p:nvSpPr>
          <p:cNvPr id="4" name="مستطيل مستدير الزوايا 3">
            <a:hlinkClick r:id="rId5" action="ppaction://hlinksldjump"/>
          </p:cNvPr>
          <p:cNvSpPr/>
          <p:nvPr/>
        </p:nvSpPr>
        <p:spPr bwMode="auto">
          <a:xfrm>
            <a:off x="2709837" y="2114532"/>
            <a:ext cx="3322683" cy="54769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ctr" rtl="1"/>
            <a:r>
              <a:rPr lang="ar-SA" b="1" dirty="0">
                <a:latin typeface="Traditional Arabic" pitchFamily="2" charset="-78"/>
                <a:cs typeface="Traditional Arabic" pitchFamily="2" charset="-78"/>
              </a:rPr>
              <a:t>قابلية خلق الرحمة لأنواع التربية </a:t>
            </a:r>
          </a:p>
        </p:txBody>
      </p:sp>
      <p:sp>
        <p:nvSpPr>
          <p:cNvPr id="5" name="مستطيل مستدير الزوايا 4">
            <a:hlinkClick r:id="rId6" action="ppaction://hlinksldjump"/>
          </p:cNvPr>
          <p:cNvSpPr/>
          <p:nvPr/>
        </p:nvSpPr>
        <p:spPr bwMode="auto">
          <a:xfrm>
            <a:off x="3111480" y="3903669"/>
            <a:ext cx="2921040" cy="54769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ctr" rtl="1"/>
            <a:r>
              <a:rPr lang="ar-SA" b="1" dirty="0" smtClean="0">
                <a:latin typeface="Traditional Arabic" pitchFamily="2" charset="-78"/>
                <a:cs typeface="Traditional Arabic" pitchFamily="2" charset="-78"/>
              </a:rPr>
              <a:t>الرحمة </a:t>
            </a:r>
            <a:r>
              <a:rPr lang="ar-SA" b="1" dirty="0">
                <a:latin typeface="Traditional Arabic" pitchFamily="2" charset="-78"/>
                <a:cs typeface="Traditional Arabic" pitchFamily="2" charset="-78"/>
              </a:rPr>
              <a:t>بالصغار والضعفاء</a:t>
            </a:r>
          </a:p>
        </p:txBody>
      </p:sp>
      <p:sp>
        <p:nvSpPr>
          <p:cNvPr id="6" name="مستطيل مستدير الزوايا 5">
            <a:hlinkClick r:id="rId7" action="ppaction://hlinksldjump"/>
          </p:cNvPr>
          <p:cNvSpPr/>
          <p:nvPr/>
        </p:nvSpPr>
        <p:spPr bwMode="auto">
          <a:xfrm>
            <a:off x="1176290" y="2990844"/>
            <a:ext cx="6389775" cy="54769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ctr" rtl="1"/>
            <a:r>
              <a:rPr lang="ar-SA" b="1" dirty="0">
                <a:latin typeface="Traditional Arabic" pitchFamily="2" charset="-78"/>
                <a:cs typeface="Traditional Arabic" pitchFamily="2" charset="-78"/>
              </a:rPr>
              <a:t>التوجيهات الإسلامية لخلق الرحمة والحض على مظاهره وآثاره في السلوك</a:t>
            </a:r>
          </a:p>
        </p:txBody>
      </p:sp>
      <p:sp>
        <p:nvSpPr>
          <p:cNvPr id="7" name="مستطيل مستدير الزوايا 6">
            <a:hlinkClick r:id="rId8" action="ppaction://hlinksldjump"/>
          </p:cNvPr>
          <p:cNvSpPr/>
          <p:nvPr/>
        </p:nvSpPr>
        <p:spPr bwMode="auto">
          <a:xfrm>
            <a:off x="3440097" y="4779982"/>
            <a:ext cx="2373345" cy="54769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ctr" rtl="1"/>
            <a:r>
              <a:rPr lang="ar-SA" b="1" dirty="0">
                <a:latin typeface="Traditional Arabic" pitchFamily="2" charset="-78"/>
                <a:cs typeface="Traditional Arabic" pitchFamily="2" charset="-78"/>
              </a:rPr>
              <a:t>الرحمة من صفات الله</a:t>
            </a:r>
          </a:p>
        </p:txBody>
      </p:sp>
      <p:sp>
        <p:nvSpPr>
          <p:cNvPr id="8" name="مستطيل مستدير الزوايا 7">
            <a:hlinkClick r:id="rId9" action="ppaction://hlinksldjump"/>
          </p:cNvPr>
          <p:cNvSpPr/>
          <p:nvPr/>
        </p:nvSpPr>
        <p:spPr bwMode="auto">
          <a:xfrm>
            <a:off x="2344707" y="5619780"/>
            <a:ext cx="4308534" cy="54769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ctr" rtl="1"/>
            <a:r>
              <a:rPr lang="ar-SA" b="1" dirty="0">
                <a:latin typeface="Traditional Arabic" pitchFamily="2" charset="-78"/>
                <a:cs typeface="Traditional Arabic" pitchFamily="2" charset="-78"/>
              </a:rPr>
              <a:t>من صفات أصحاب الرسول أنهم رحماء بينهم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21593" y="152636"/>
            <a:ext cx="3468735" cy="592107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ar-SA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تعريف الرحمــة</a:t>
            </a:r>
            <a:endParaRPr lang="ar-SA" sz="32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866306" y="2994640"/>
            <a:ext cx="7229574" cy="3371136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SA" dirty="0" smtClean="0">
                <a:latin typeface="Traditional Arabic" pitchFamily="2" charset="-78"/>
                <a:cs typeface="Traditional Arabic" pitchFamily="2" charset="-78"/>
              </a:rPr>
              <a:t>وهذا مثال لمن يريد تقريب معنى الرحمة فيعرفها بآثارها وما يظهر منها فيقول: 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الرحمة رقة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في القلب يلامسها الألم حينما تدرك الحواس أو يتصور الفكر وجود الألم عند شخص آخر ؛ أو يلامسها السرور حينما تدرك الحواس أو يتصور الفكر وجود المسرة عند شخص آخر فهي مشاركة الكائن الحيّ لغيره في مثل آلامه و مسرّاته ، و الشعور بمثل مشاعره .</a:t>
            </a:r>
            <a:b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</a:b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ولا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يشترط 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في المماثلة 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التساوي في المقدار ، و إنما يكفي فيها المشاركة العامة في الألم و المسرّة .</a:t>
            </a:r>
          </a:p>
          <a:p>
            <a:pPr algn="r" rtl="1"/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.</a:t>
            </a:r>
            <a:endParaRPr lang="en-US" dirty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911307" y="872716"/>
            <a:ext cx="6707926" cy="193899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/>
            <a:r>
              <a:rPr lang="en-US" dirty="0" smtClean="0"/>
              <a:t> </a:t>
            </a:r>
            <a:r>
              <a:rPr lang="ar-SA" dirty="0" smtClean="0"/>
              <a:t> الرحمة شعور ولا يمكن تعريفها تعريفا دقيقا بغير كلمة الرحمة نفسها  وكل من يعرفها فإنما يعرفها بآثارها وما يظهر </a:t>
            </a:r>
            <a:r>
              <a:rPr lang="ar-SA" dirty="0"/>
              <a:t>م</a:t>
            </a:r>
            <a:r>
              <a:rPr lang="ar-SA" dirty="0" smtClean="0"/>
              <a:t>نها لا بحقيقتها لأن شأن </a:t>
            </a:r>
            <a:r>
              <a:rPr lang="ar-SA" dirty="0"/>
              <a:t>الرحمة كشأن معظم العواطف و الانفعالات ، إنما تدرك و تعرف بظواهرها ، لا بحقيقة تكوينها . </a:t>
            </a:r>
          </a:p>
          <a:p>
            <a:pPr algn="r"/>
            <a:r>
              <a:rPr lang="ar-SA" dirty="0" smtClean="0"/>
              <a:t>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/>
          <p:cNvSpPr>
            <a:spLocks noGrp="1"/>
          </p:cNvSpPr>
          <p:nvPr>
            <p:ph type="title"/>
          </p:nvPr>
        </p:nvSpPr>
        <p:spPr>
          <a:xfrm>
            <a:off x="1979577" y="354009"/>
            <a:ext cx="4652973" cy="701646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en-US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 مثال عن الرحمة </a:t>
            </a:r>
            <a:endParaRPr lang="ar-SA" sz="32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847674" y="1493811"/>
            <a:ext cx="7229574" cy="1328023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الرحمة إذا لم تخرج لمستحقيها فقد يتألم الرحيم </a:t>
            </a:r>
          </a:p>
          <a:p>
            <a:pPr algn="r" rtl="1"/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ف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الرحيم 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>يؤلمه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جداً أن يشهد آلام مستحق الرحمة , ثم 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>لا يفيض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له بعطاء يدفع عنه آلامه , أو 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>يخفف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له منها , وهذا هو 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>خلق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المؤمنين الذين رباهم 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>الإسلام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عليه 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.</a:t>
            </a:r>
            <a:endParaRPr lang="en-US" dirty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847674" y="3362751"/>
            <a:ext cx="7229574" cy="1328023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SA" dirty="0" smtClean="0">
                <a:latin typeface="Traditional Arabic" pitchFamily="2" charset="-78"/>
                <a:cs typeface="Traditional Arabic" pitchFamily="2" charset="-78"/>
              </a:rPr>
              <a:t>مثال على ذلك :  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الأم </a:t>
            </a:r>
            <a:r>
              <a:rPr lang="ar-SA" dirty="0" err="1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الرؤوم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حينما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يثيرها بكاء طفلها الرضيع , الذي يؤلمه الجوع , كيف 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يمتلئ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ثديا لبناً , ويدفعه حنانها على طفلها للتدفق , فإذا لم ترضعه احتقن اللبن في ثديها فآلمها وأوجعها </a:t>
            </a:r>
            <a:r>
              <a:rPr lang="ar-SA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احتقانه .</a:t>
            </a:r>
            <a:endParaRPr lang="en-US" dirty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6" name="مستطيل مستدير الزوايا 5">
            <a:hlinkClick r:id="rId3" action="ppaction://hlinksldjump"/>
          </p:cNvPr>
          <p:cNvSpPr/>
          <p:nvPr/>
        </p:nvSpPr>
        <p:spPr bwMode="auto">
          <a:xfrm>
            <a:off x="665109" y="5692806"/>
            <a:ext cx="1241442" cy="54769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b="1" dirty="0" smtClean="0">
                <a:latin typeface="Traditional Arabic" pitchFamily="2" charset="-78"/>
                <a:cs typeface="Traditional Arabic" pitchFamily="2" charset="-78"/>
              </a:rPr>
              <a:t>عودة </a:t>
            </a:r>
            <a:endParaRPr kumimoji="0" lang="ar-S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aditional Arabic" pitchFamily="2" charset="-78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allAtOnce" animBg="1"/>
      <p:bldP spid="5" grpId="0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/>
          <p:cNvSpPr>
            <a:spLocks noGrp="1"/>
          </p:cNvSpPr>
          <p:nvPr>
            <p:ph type="title"/>
          </p:nvPr>
        </p:nvSpPr>
        <p:spPr>
          <a:xfrm>
            <a:off x="2016090" y="398421"/>
            <a:ext cx="5018103" cy="657234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rtl="1"/>
            <a:r>
              <a:rPr lang="ar-SA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مستويات الرحمـة</a:t>
            </a:r>
            <a:endParaRPr lang="ar-SA" sz="32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847674" y="1785915"/>
            <a:ext cx="7229574" cy="2553891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SA" dirty="0" smtClean="0">
                <a:latin typeface="Traditional Arabic" pitchFamily="2" charset="-78"/>
                <a:cs typeface="Traditional Arabic" pitchFamily="2" charset="-78"/>
              </a:rPr>
              <a:t>الرحمة 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>ذات مراتب </a:t>
            </a:r>
            <a:r>
              <a:rPr lang="ar-SA" dirty="0" err="1"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> درجات ، </a:t>
            </a:r>
            <a:r>
              <a:rPr lang="ar-SA" dirty="0" err="1"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> لها مستويات متفاوتات </a:t>
            </a:r>
            <a:r>
              <a:rPr lang="ar-SA" dirty="0" smtClean="0">
                <a:latin typeface="Traditional Arabic" pitchFamily="2" charset="-78"/>
                <a:cs typeface="Traditional Arabic" pitchFamily="2" charset="-78"/>
              </a:rPr>
              <a:t>: </a:t>
            </a:r>
          </a:p>
          <a:p>
            <a:pPr marL="457200" indent="-457200" algn="r" rtl="1">
              <a:buFont typeface="+mj-lt"/>
              <a:buAutoNum type="arabicParenR"/>
            </a:pP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قد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يصل بعضها إلى أن يشعر الراحم بمثل مشاعر من يرحمه تماماً ، في 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النوع</a:t>
            </a:r>
            <a:b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</a:b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المقدار 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. </a:t>
            </a:r>
            <a:endParaRPr lang="ar-SA" dirty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  <a:p>
            <a:pPr marL="457200" indent="-457200" algn="r" rtl="1">
              <a:buFont typeface="+mj-lt"/>
              <a:buAutoNum type="arabicParenR"/>
            </a:pP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وقد يعمل التصوّر على أن تكون فعلاً أكثر من مشاعر من يرحمه . </a:t>
            </a:r>
          </a:p>
          <a:p>
            <a:pPr marL="457200" indent="-457200" algn="r" rtl="1">
              <a:buFont typeface="+mj-lt"/>
              <a:buAutoNum type="arabicParenR"/>
            </a:pP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 تتنازل هذه المراتب </a:t>
            </a:r>
            <a:r>
              <a:rPr lang="ar-SA" dirty="0" err="1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المستويات حتى تكون شفقة عابرة ، أو رقّة آنية لا تقوى على تحريض صاحبها تحريضاً مؤثراً .</a:t>
            </a:r>
            <a:endParaRPr lang="en-US" dirty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/>
          <p:cNvSpPr txBox="1">
            <a:spLocks/>
          </p:cNvSpPr>
          <p:nvPr/>
        </p:nvSpPr>
        <p:spPr bwMode="auto">
          <a:xfrm>
            <a:off x="2527272" y="398421"/>
            <a:ext cx="3468735" cy="592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0" cap="none" spc="0" normalizeH="0" baseline="0" noProof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uLnTx/>
                <a:uFillTx/>
                <a:latin typeface="Traditional Arabic" pitchFamily="2" charset="-78"/>
                <a:ea typeface="+mj-ea"/>
                <a:cs typeface="Traditional Arabic" pitchFamily="2" charset="-78"/>
              </a:rPr>
              <a:t>دوائر الرحمـة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847674" y="1493811"/>
            <a:ext cx="7229574" cy="919401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457200" indent="-457200" algn="r" rtl="1"/>
            <a:r>
              <a:rPr lang="ar-SA" dirty="0" smtClean="0">
                <a:latin typeface="Traditional Arabic" pitchFamily="2" charset="-78"/>
                <a:cs typeface="Traditional Arabic" pitchFamily="2" charset="-78"/>
              </a:rPr>
              <a:t>1)  الدائرة 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>الضيقة :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تضم الولد ، </a:t>
            </a:r>
            <a:r>
              <a:rPr lang="ar-SA" dirty="0" err="1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الأب ، </a:t>
            </a:r>
            <a:r>
              <a:rPr lang="ar-SA" dirty="0" err="1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الأم ، </a:t>
            </a:r>
            <a:r>
              <a:rPr lang="ar-SA" dirty="0" err="1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الزوج ، </a:t>
            </a:r>
            <a:r>
              <a:rPr lang="ar-SA" dirty="0" err="1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الأخ ، </a:t>
            </a:r>
            <a:r>
              <a:rPr lang="ar-SA" dirty="0" err="1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الصديق ، 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/>
            </a:r>
            <a:b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</a:br>
            <a:r>
              <a:rPr lang="ar-SA" dirty="0" err="1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القريب ، </a:t>
            </a:r>
            <a:r>
              <a:rPr lang="ar-SA" dirty="0" err="1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نحو ذلك 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.</a:t>
            </a:r>
            <a:endParaRPr lang="en-US" dirty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774648" y="2728677"/>
            <a:ext cx="7229574" cy="919401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SA" dirty="0" smtClean="0">
                <a:latin typeface="Traditional Arabic" pitchFamily="2" charset="-78"/>
                <a:cs typeface="Traditional Arabic" pitchFamily="2" charset="-78"/>
              </a:rPr>
              <a:t>2) الدائرة الواسعة :</a:t>
            </a:r>
            <a:r>
              <a:rPr lang="ar-SA" dirty="0" smtClean="0"/>
              <a:t>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دوائر متعددة ، يتسع بعضها للعشيرة </a:t>
            </a:r>
            <a:r>
              <a:rPr lang="ar-SA" dirty="0" err="1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يتسع بعضها للقبيلة ، 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/>
            </a:r>
            <a:b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</a:br>
            <a:r>
              <a:rPr lang="ar-SA" dirty="0" err="1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يتسع بعضها للقوم 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.</a:t>
            </a:r>
            <a:endParaRPr lang="en-US" dirty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774648" y="3940182"/>
            <a:ext cx="7229574" cy="510778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SA" dirty="0" smtClean="0">
                <a:latin typeface="Traditional Arabic" pitchFamily="2" charset="-78"/>
                <a:cs typeface="Traditional Arabic" pitchFamily="2" charset="-78"/>
              </a:rPr>
              <a:t>3) الدائرة الكبرى :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التي تتسع لكل كائن حيّ له إحساس بالألم </a:t>
            </a:r>
            <a:r>
              <a:rPr lang="ar-SA" dirty="0" err="1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اللّذة 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.</a:t>
            </a:r>
            <a:endParaRPr lang="en-US" dirty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7" name="مستطيل مستدير الزوايا 6">
            <a:hlinkClick r:id="rId3" action="ppaction://hlinksldjump"/>
          </p:cNvPr>
          <p:cNvSpPr/>
          <p:nvPr/>
        </p:nvSpPr>
        <p:spPr bwMode="auto">
          <a:xfrm>
            <a:off x="665109" y="5692806"/>
            <a:ext cx="1241442" cy="54769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b="1" dirty="0" smtClean="0">
                <a:latin typeface="Traditional Arabic" pitchFamily="2" charset="-78"/>
                <a:cs typeface="Traditional Arabic" pitchFamily="2" charset="-78"/>
              </a:rPr>
              <a:t>عودة </a:t>
            </a:r>
            <a:endParaRPr kumimoji="0" lang="ar-S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aditional Arabic" pitchFamily="2" charset="-78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allAtOnce" animBg="1"/>
      <p:bldP spid="5" grpId="0" build="allAtOnce" animBg="1"/>
      <p:bldP spid="6" grpId="0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/>
          <p:cNvSpPr>
            <a:spLocks noGrp="1"/>
          </p:cNvSpPr>
          <p:nvPr>
            <p:ph type="title"/>
          </p:nvPr>
        </p:nvSpPr>
        <p:spPr>
          <a:xfrm>
            <a:off x="1358856" y="361908"/>
            <a:ext cx="5951619" cy="847698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rtl="1"/>
            <a:r>
              <a:rPr lang="ar-SA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قابلية </a:t>
            </a:r>
            <a:r>
              <a:rPr lang="ar-SA" sz="32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خلق الرحمة لأنواع التربية 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847674" y="1274733"/>
            <a:ext cx="7229574" cy="1328023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SA" dirty="0">
                <a:latin typeface="Traditional Arabic" pitchFamily="2" charset="-78"/>
                <a:cs typeface="Traditional Arabic" pitchFamily="2" charset="-78"/>
              </a:rPr>
              <a:t>ماذا يقصد بقابلية الرحمة ؟ 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الرحمة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كمال في التكوين الفطري ، إلاّ أنه كشأن كل </a:t>
            </a:r>
            <a:r>
              <a:rPr lang="ar-SA" dirty="0" err="1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الكمالات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الفطرية 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>القابلة للتهذيب </a:t>
            </a:r>
            <a:r>
              <a:rPr lang="ar-SA" dirty="0" err="1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التقويم </a:t>
            </a:r>
            <a:r>
              <a:rPr lang="ar-SA" dirty="0" err="1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التنمية </a:t>
            </a:r>
            <a:r>
              <a:rPr lang="ar-SA" dirty="0" err="1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الترقية ، </a:t>
            </a:r>
            <a:r>
              <a:rPr lang="ar-SA" dirty="0" err="1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>القابلة للتشويه </a:t>
            </a:r>
            <a:r>
              <a:rPr lang="ar-SA" dirty="0" smtClean="0">
                <a:latin typeface="Traditional Arabic" pitchFamily="2" charset="-78"/>
                <a:cs typeface="Traditional Arabic" pitchFamily="2" charset="-78"/>
              </a:rPr>
              <a:t/>
            </a:r>
            <a:br>
              <a:rPr lang="ar-SA" dirty="0" smtClean="0">
                <a:latin typeface="Traditional Arabic" pitchFamily="2" charset="-78"/>
                <a:cs typeface="Traditional Arabic" pitchFamily="2" charset="-78"/>
              </a:rPr>
            </a:br>
            <a:r>
              <a:rPr lang="ar-SA" dirty="0" err="1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الإفساد </a:t>
            </a:r>
            <a:r>
              <a:rPr lang="ar-SA" dirty="0" err="1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التدني </a:t>
            </a:r>
            <a:r>
              <a:rPr lang="ar-SA" dirty="0" err="1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الضمور 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.</a:t>
            </a:r>
            <a:endParaRPr lang="en-US" dirty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519057" y="2941987"/>
            <a:ext cx="3979917" cy="2860358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 rtl="1"/>
            <a:r>
              <a:rPr lang="ar-SA" sz="1800" b="1" dirty="0" smtClean="0">
                <a:latin typeface="Traditional Arabic" pitchFamily="2" charset="-78"/>
                <a:cs typeface="Traditional Arabic" pitchFamily="2" charset="-78"/>
              </a:rPr>
              <a:t>ومن صور تشويه </a:t>
            </a:r>
            <a:r>
              <a:rPr lang="ar-SA" sz="1800" b="1" dirty="0">
                <a:latin typeface="Traditional Arabic" pitchFamily="2" charset="-78"/>
                <a:cs typeface="Traditional Arabic" pitchFamily="2" charset="-78"/>
              </a:rPr>
              <a:t>فطرة الرحمة </a:t>
            </a:r>
            <a:r>
              <a:rPr lang="ar-SA" sz="1800" b="1" dirty="0" smtClean="0">
                <a:latin typeface="Traditional Arabic" pitchFamily="2" charset="-78"/>
                <a:cs typeface="Traditional Arabic" pitchFamily="2" charset="-78"/>
              </a:rPr>
              <a:t>: </a:t>
            </a:r>
            <a:r>
              <a:rPr lang="ar-SA" sz="1800" b="1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إفسادها </a:t>
            </a:r>
            <a:r>
              <a:rPr lang="ar-SA" sz="1800" b="1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توجيهها لمن لا يستحقها ، كالرحمة التي تستدعي كفّ العقاب عن الظالمين ، الذين يجعلهم العفو عنهم يتمادون في طغيانهم </a:t>
            </a:r>
            <a:r>
              <a:rPr lang="ar-SA" sz="1800" b="1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/>
            </a:r>
            <a:br>
              <a:rPr lang="ar-SA" sz="1800" b="1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</a:br>
            <a:r>
              <a:rPr lang="ar-SA" sz="1800" b="1" dirty="0" err="1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sz="1800" b="1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1800" b="1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ظلمهم ، </a:t>
            </a:r>
            <a:r>
              <a:rPr lang="ar-SA" sz="1800" b="1" dirty="0" err="1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sz="1800" b="1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كرحمة الأم الرعناء التي </a:t>
            </a:r>
            <a:r>
              <a:rPr lang="ar-SA" sz="1800" b="1" dirty="0" err="1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تهمل</a:t>
            </a:r>
            <a:r>
              <a:rPr lang="ar-SA" sz="1800" b="1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تأديب ولدها مهما أساء ، حتى تفسده  </a:t>
            </a:r>
            <a:r>
              <a:rPr lang="ar-SA" sz="1800" b="1" dirty="0" err="1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sz="1800" b="1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1800" b="1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تجعل منه إنساناً مجرماً .</a:t>
            </a:r>
            <a:endParaRPr lang="en-US" sz="1800" b="1" dirty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  <a:p>
            <a:pPr algn="ctr" rtl="1"/>
            <a:r>
              <a:rPr lang="ar-SA" sz="1800" b="1" dirty="0">
                <a:latin typeface="Traditional Arabic" pitchFamily="2" charset="-78"/>
                <a:cs typeface="Traditional Arabic" pitchFamily="2" charset="-78"/>
              </a:rPr>
              <a:t>و لذلك كان للرحمة جوانب خير </a:t>
            </a:r>
            <a:r>
              <a:rPr lang="ar-SA" sz="1800" b="1" dirty="0" err="1"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sz="1800" b="1" dirty="0">
                <a:latin typeface="Traditional Arabic" pitchFamily="2" charset="-78"/>
                <a:cs typeface="Traditional Arabic" pitchFamily="2" charset="-78"/>
              </a:rPr>
              <a:t> جوانب شر ، أما الله تبارك </a:t>
            </a:r>
            <a:r>
              <a:rPr lang="ar-SA" sz="1800" b="1" dirty="0" err="1"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sz="1800" b="1" dirty="0">
                <a:latin typeface="Traditional Arabic" pitchFamily="2" charset="-78"/>
                <a:cs typeface="Traditional Arabic" pitchFamily="2" charset="-78"/>
              </a:rPr>
              <a:t> تعالى فلا يرحم إلا في الخير ، قال عز </a:t>
            </a:r>
            <a:r>
              <a:rPr lang="ar-SA" sz="1800" b="1" dirty="0" err="1"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sz="1800" b="1" dirty="0">
                <a:latin typeface="Traditional Arabic" pitchFamily="2" charset="-78"/>
                <a:cs typeface="Traditional Arabic" pitchFamily="2" charset="-78"/>
              </a:rPr>
              <a:t> جل في سورة </a:t>
            </a:r>
            <a:r>
              <a:rPr lang="ar-SA" sz="1800" b="1" dirty="0" smtClean="0">
                <a:latin typeface="Traditional Arabic" pitchFamily="2" charset="-78"/>
                <a:cs typeface="Traditional Arabic" pitchFamily="2" charset="-78"/>
              </a:rPr>
              <a:t>( المؤمنون 23 </a:t>
            </a:r>
            <a:r>
              <a:rPr lang="ar-SA" sz="1800" b="1" dirty="0">
                <a:latin typeface="Traditional Arabic" pitchFamily="2" charset="-78"/>
                <a:cs typeface="Traditional Arabic" pitchFamily="2" charset="-78"/>
              </a:rPr>
              <a:t>) </a:t>
            </a:r>
            <a:r>
              <a:rPr lang="ar-SA" sz="1800" b="1" dirty="0" smtClean="0">
                <a:latin typeface="Traditional Arabic" pitchFamily="2" charset="-78"/>
                <a:cs typeface="Traditional Arabic" pitchFamily="2" charset="-78"/>
              </a:rPr>
              <a:t>:</a:t>
            </a:r>
          </a:p>
          <a:p>
            <a:pPr algn="ctr" rtl="1"/>
            <a:r>
              <a:rPr lang="ar-SA" sz="1800" b="1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en-US" sz="1800" b="1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  <a:sym typeface="AGA Arabesque"/>
              </a:rPr>
              <a:t></a:t>
            </a:r>
            <a:r>
              <a:rPr lang="ar-SA" sz="1800" b="1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وَقُل </a:t>
            </a:r>
            <a:r>
              <a:rPr lang="ar-SA" sz="1800" b="1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رَّبِّ اغْفِرْ وَارْحَمْ وَأَنتَ خَيْرُ الرَّاحِمِينَ </a:t>
            </a:r>
            <a:r>
              <a:rPr lang="en-US" sz="1800" b="1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  <a:sym typeface="AGA Arabesque"/>
              </a:rPr>
              <a:t></a:t>
            </a:r>
            <a:r>
              <a:rPr lang="ar-SA" sz="1800" b="1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.</a:t>
            </a:r>
            <a:endParaRPr lang="en-US" sz="1800" b="1" dirty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4681539" y="2767210"/>
            <a:ext cx="4016430" cy="3473291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 rtl="1"/>
            <a:r>
              <a:rPr lang="ar-SA" sz="1800" b="1" dirty="0">
                <a:latin typeface="Traditional Arabic" pitchFamily="2" charset="-78"/>
                <a:cs typeface="Traditional Arabic" pitchFamily="2" charset="-78"/>
              </a:rPr>
              <a:t>ومن صور تهذيب </a:t>
            </a:r>
            <a:r>
              <a:rPr lang="ar-SA" sz="1800" b="1" dirty="0" err="1"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sz="1800" b="1" dirty="0">
                <a:latin typeface="Traditional Arabic" pitchFamily="2" charset="-78"/>
                <a:cs typeface="Traditional Arabic" pitchFamily="2" charset="-78"/>
              </a:rPr>
              <a:t> تقويم فطرة الرحمة </a:t>
            </a:r>
            <a:r>
              <a:rPr lang="ar-SA" sz="1800" b="1" dirty="0" smtClean="0">
                <a:latin typeface="Traditional Arabic" pitchFamily="2" charset="-78"/>
                <a:cs typeface="Traditional Arabic" pitchFamily="2" charset="-78"/>
              </a:rPr>
              <a:t>: </a:t>
            </a:r>
            <a:r>
              <a:rPr lang="ar-SA" sz="1800" b="1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حسنُ توجيهها للمواطن التي تستحق الرحمة وفق المفاهيم الإسلامية الحكيمة , وصرفها عن المواطن التي لا تستحق الرحمة .</a:t>
            </a:r>
            <a:r>
              <a:rPr lang="ar-SA" sz="1800" b="1" dirty="0">
                <a:latin typeface="Traditional Arabic" pitchFamily="2" charset="-78"/>
                <a:cs typeface="Traditional Arabic" pitchFamily="2" charset="-78"/>
              </a:rPr>
              <a:t/>
            </a:r>
            <a:br>
              <a:rPr lang="ar-SA" sz="1800" b="1" dirty="0">
                <a:latin typeface="Traditional Arabic" pitchFamily="2" charset="-78"/>
                <a:cs typeface="Traditional Arabic" pitchFamily="2" charset="-78"/>
              </a:rPr>
            </a:br>
            <a:r>
              <a:rPr lang="ar-SA" sz="1800" b="1" dirty="0">
                <a:latin typeface="Traditional Arabic" pitchFamily="2" charset="-78"/>
                <a:cs typeface="Traditional Arabic" pitchFamily="2" charset="-78"/>
              </a:rPr>
              <a:t>فحينما يقرر الإسلام ضرورة إيقاع العقوبة الصارمة بصاحب جناية كبيرة , فإن رقة قلب المؤمن لا تتأثر بمشهد العقوبة أو بتنفيذها , ولو كان مستحق العقوبة قريباً , </a:t>
            </a:r>
            <a:r>
              <a:rPr lang="ar-SA" sz="1800" b="1" dirty="0" smtClean="0">
                <a:latin typeface="Traditional Arabic" pitchFamily="2" charset="-78"/>
                <a:cs typeface="Traditional Arabic" pitchFamily="2" charset="-78"/>
              </a:rPr>
              <a:t>أو </a:t>
            </a:r>
            <a:r>
              <a:rPr lang="ar-SA" sz="1800" b="1" dirty="0">
                <a:latin typeface="Traditional Arabic" pitchFamily="2" charset="-78"/>
                <a:cs typeface="Traditional Arabic" pitchFamily="2" charset="-78"/>
              </a:rPr>
              <a:t>صاحباً , أو حبيباً , وهذا ما أدب الله المسلمين عليه بقوله تعالى في سورة </a:t>
            </a:r>
            <a:r>
              <a:rPr lang="ar-SA" sz="1800" b="1" dirty="0" smtClean="0">
                <a:latin typeface="Traditional Arabic" pitchFamily="2" charset="-78"/>
                <a:cs typeface="Traditional Arabic" pitchFamily="2" charset="-78"/>
              </a:rPr>
              <a:t>(</a:t>
            </a:r>
            <a:r>
              <a:rPr lang="ar-SA" sz="1800" b="1" dirty="0">
                <a:latin typeface="Traditional Arabic" pitchFamily="2" charset="-78"/>
                <a:cs typeface="Traditional Arabic" pitchFamily="2" charset="-78"/>
              </a:rPr>
              <a:t>النور 24) : </a:t>
            </a:r>
            <a:r>
              <a:rPr lang="en-US" sz="1800" b="1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  <a:sym typeface="AGA Arabesque"/>
              </a:rPr>
              <a:t></a:t>
            </a:r>
            <a:r>
              <a:rPr lang="ar-SA" sz="1800" b="1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الزَّانِيَةُ وَالزَّانِي فَاجْلِدُوا كُلَّ وَاحِدٍ مِّنْهُمَا مِائَةَ جَلْدَةٍ وَلا تَأْخُذْكُم </a:t>
            </a:r>
            <a:r>
              <a:rPr lang="ar-SA" sz="1800" b="1" dirty="0" err="1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بِهِمَا</a:t>
            </a:r>
            <a:r>
              <a:rPr lang="ar-SA" sz="1800" b="1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رَأْفَةٌ فِي دِينِ اللَّهِ إِن كُنتُمْ تُؤْمِنُونَ بِاللَّهِ وَالْيَوْمِ الآخِرِ وَلْيَشْهَدْ عَذَابَهُمَا طَائِفَةٌ مِّنَ الْمُؤْمِنِينَ </a:t>
            </a:r>
            <a:r>
              <a:rPr lang="ar-SA" sz="1800" b="1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  <a:sym typeface="AGA Arabesque"/>
              </a:rPr>
              <a:t></a:t>
            </a:r>
            <a:r>
              <a:rPr lang="ar-SA" sz="1800" b="1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.</a:t>
            </a:r>
            <a:endParaRPr lang="en-US" sz="1800" b="1" dirty="0" err="1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allAtOnce" animBg="1"/>
      <p:bldP spid="7" grpId="0" build="allAtOnce" animBg="1"/>
      <p:bldP spid="8" grpId="0" uiExpand="1" build="allAtOnc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/>
          <p:cNvSpPr txBox="1">
            <a:spLocks/>
          </p:cNvSpPr>
          <p:nvPr/>
        </p:nvSpPr>
        <p:spPr bwMode="auto">
          <a:xfrm>
            <a:off x="1358856" y="361908"/>
            <a:ext cx="5951619" cy="847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0" cap="none" spc="0" normalizeH="0" baseline="0" noProof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uLnTx/>
                <a:uFillTx/>
                <a:latin typeface="Traditional Arabic" pitchFamily="2" charset="-78"/>
                <a:ea typeface="+mj-ea"/>
                <a:cs typeface="Traditional Arabic" pitchFamily="2" charset="-78"/>
              </a:rPr>
              <a:t>قابلية خلق الرحمة لأنواع التربية </a:t>
            </a:r>
            <a:endParaRPr kumimoji="0" lang="ar-SA" sz="3200" b="1" i="0" u="none" strike="noStrike" kern="0" cap="none" spc="0" normalizeH="0" baseline="0" noProof="0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uLnTx/>
              <a:uFillTx/>
              <a:latin typeface="Traditional Arabic" pitchFamily="2" charset="-78"/>
              <a:ea typeface="+mj-ea"/>
              <a:cs typeface="Traditional Arabic" pitchFamily="2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1030239" y="1274733"/>
            <a:ext cx="7229574" cy="2145268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SA" dirty="0" smtClean="0">
                <a:latin typeface="Traditional Arabic" pitchFamily="2" charset="-78"/>
                <a:cs typeface="Traditional Arabic" pitchFamily="2" charset="-78"/>
              </a:rPr>
              <a:t>كيفية تنمية خلق الرحمة : 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بتدريب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النفس على الشعور بمشاعر الرحمة مرة بعد مرة , وذلك 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بممارسة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الأعمال التي تدفع إليها الرحمة عادة .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>
                <a:latin typeface="Traditional Arabic" pitchFamily="2" charset="-78"/>
                <a:cs typeface="Traditional Arabic" pitchFamily="2" charset="-78"/>
              </a:rPr>
              <a:t>وهذا علاج قد أرشد إليه الرسول صلوات الله عليه ، روى الإمام أحمد عن أبي هريرة ، أن رجلاً شكا إلى رسول الله </a:t>
            </a:r>
            <a:r>
              <a:rPr lang="en-US" dirty="0">
                <a:latin typeface="Traditional Arabic" pitchFamily="2" charset="-78"/>
                <a:cs typeface="Traditional Arabic" pitchFamily="2" charset="-78"/>
                <a:sym typeface="AGA Arabesque"/>
              </a:rPr>
              <a:t>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> قسوة قلبه ، فقال له :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(( امسح رأس اليتيم ، </a:t>
            </a:r>
            <a:r>
              <a:rPr lang="ar-SA" dirty="0" err="1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أطعم المسكين )) 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.</a:t>
            </a:r>
            <a:endParaRPr lang="en-US" dirty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920700" y="3538539"/>
            <a:ext cx="7412139" cy="2962513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SA" dirty="0" smtClean="0">
                <a:latin typeface="Traditional Arabic" pitchFamily="2" charset="-78"/>
                <a:cs typeface="Traditional Arabic" pitchFamily="2" charset="-78"/>
              </a:rPr>
              <a:t>ما أسباب ضمور 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>الرحمة ؟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من أسباب ضمور الرحمة استغراق النفوس في الترف</a:t>
            </a:r>
            <a:b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</a:b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و 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الملذات . 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/>
            </a:r>
            <a:br>
              <a:rPr lang="ar-SA" dirty="0">
                <a:latin typeface="Traditional Arabic" pitchFamily="2" charset="-78"/>
                <a:cs typeface="Traditional Arabic" pitchFamily="2" charset="-78"/>
              </a:rPr>
            </a:br>
            <a:r>
              <a:rPr lang="ar-SA" dirty="0">
                <a:latin typeface="Traditional Arabic" pitchFamily="2" charset="-78"/>
                <a:cs typeface="Traditional Arabic" pitchFamily="2" charset="-78"/>
              </a:rPr>
              <a:t>و تكاد تموت الرحمة في </a:t>
            </a:r>
            <a:r>
              <a:rPr lang="ar-SA" dirty="0" smtClean="0">
                <a:latin typeface="Traditional Arabic" pitchFamily="2" charset="-78"/>
                <a:cs typeface="Traditional Arabic" pitchFamily="2" charset="-78"/>
              </a:rPr>
              <a:t>قلوب المستكبرين 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>، الذين يطول عليهم الأمد في بحبوحة الترف </a:t>
            </a:r>
            <a:r>
              <a:rPr lang="ar-SA" dirty="0" smtClean="0">
                <a:latin typeface="Traditional Arabic" pitchFamily="2" charset="-78"/>
                <a:cs typeface="Traditional Arabic" pitchFamily="2" charset="-78"/>
              </a:rPr>
              <a:t/>
            </a:r>
            <a:br>
              <a:rPr lang="ar-SA" dirty="0" smtClean="0">
                <a:latin typeface="Traditional Arabic" pitchFamily="2" charset="-78"/>
                <a:cs typeface="Traditional Arabic" pitchFamily="2" charset="-78"/>
              </a:rPr>
            </a:br>
            <a:r>
              <a:rPr lang="ar-SA" dirty="0" err="1" smtClean="0"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dirty="0" smtClean="0"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>النعمة ، </a:t>
            </a:r>
            <a:r>
              <a:rPr lang="ar-SA" dirty="0" err="1"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> هذا ما يجعل قلوبهم قاسية لا تشعر بآلام الآخرين ، </a:t>
            </a:r>
            <a:r>
              <a:rPr lang="ar-SA" dirty="0" err="1"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> يشير إلى هذه الحقيقة قول الله تعالى في سورة ( الحديد 57 ) : </a:t>
            </a:r>
            <a:r>
              <a:rPr lang="en-US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  <a:sym typeface="AGA Arabesque"/>
              </a:rPr>
              <a:t>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أَلَمْ </a:t>
            </a:r>
            <a:r>
              <a:rPr lang="ar-SA" dirty="0" err="1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يَأْنِ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لِلَّذِينَ آمَنُوا أَن تَخْشَعَ قُلُوبُهُمْ لِذِكْرِ اللَّهِ وَمَا نَزَلَ مِنَ الْحَقِّ وَلَا يَكُونُوا كَالَّذِينَ أُوتُوا الْكِتَابَ مِن قَبْلُ فَطَالَ عَلَيْهِمُ الْأَمَدُ فَقَسَتْ قُلُوبُهُمْ وَكَثِيرٌ مِّنْهُمْ فَاسِقُونَ </a:t>
            </a:r>
            <a:r>
              <a:rPr lang="en-US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  <a:sym typeface="AGA Arabesque"/>
              </a:rPr>
              <a:t>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.</a:t>
            </a:r>
            <a:endParaRPr lang="en-US" dirty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8" name="مستطيل مستدير الزوايا 7">
            <a:hlinkClick r:id="rId3" action="ppaction://hlinksldjump"/>
          </p:cNvPr>
          <p:cNvSpPr/>
          <p:nvPr/>
        </p:nvSpPr>
        <p:spPr bwMode="auto">
          <a:xfrm>
            <a:off x="226953" y="6094449"/>
            <a:ext cx="1241442" cy="54769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b="1" dirty="0" smtClean="0">
                <a:latin typeface="Traditional Arabic" pitchFamily="2" charset="-78"/>
                <a:cs typeface="Traditional Arabic" pitchFamily="2" charset="-78"/>
              </a:rPr>
              <a:t>عودة </a:t>
            </a:r>
            <a:endParaRPr kumimoji="0" lang="ar-S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aditional Arabic" pitchFamily="2" charset="-78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allAtOnce" animBg="1"/>
      <p:bldP spid="7" grpId="0" build="allAtOnc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/>
          <p:cNvSpPr>
            <a:spLocks noGrp="1"/>
          </p:cNvSpPr>
          <p:nvPr>
            <p:ph type="title"/>
          </p:nvPr>
        </p:nvSpPr>
        <p:spPr>
          <a:xfrm>
            <a:off x="182565" y="33291"/>
            <a:ext cx="7931196" cy="949338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rtl="1"/>
            <a:r>
              <a:rPr lang="en-US" sz="30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30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التوجيهات الإسلامية لخلق الرحمة والحض على مظاهره وآثاره في </a:t>
            </a:r>
            <a:r>
              <a:rPr lang="ar-SA" sz="30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السلوك</a:t>
            </a:r>
            <a:endParaRPr lang="ar-SA" sz="30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884187" y="1092168"/>
            <a:ext cx="7229574" cy="1123712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الإسلام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دين الرحمة العامة الحكيمة العاقلة التي تضع الأشياء في مواضعها ، </a:t>
            </a:r>
            <a:r>
              <a:rPr lang="ar-SA" sz="2000" dirty="0" err="1"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 لذلك نلاحظ في النصوص الإسلامية توجيهات ملحّة للتحلي بخلق الرحمة ، وحثاً على مظاهرها العملية </a:t>
            </a:r>
            <a:r>
              <a:rPr lang="ar-SA" sz="2000" dirty="0" err="1"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 آثارها في السلوك ،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فمن ذلك ما يلي : </a:t>
            </a:r>
            <a:endParaRPr lang="en-US" sz="1800" dirty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6799293" y="2589201"/>
            <a:ext cx="2154267" cy="2145268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 algn="ctr" rtl="1"/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1) روى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البخاري 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/>
            </a:r>
            <a:br>
              <a:rPr lang="ar-SA" sz="2000" dirty="0" smtClean="0">
                <a:latin typeface="Traditional Arabic" pitchFamily="2" charset="-78"/>
                <a:cs typeface="Traditional Arabic" pitchFamily="2" charset="-78"/>
              </a:rPr>
            </a:br>
            <a:r>
              <a:rPr lang="ar-SA" sz="2000" dirty="0" err="1" smtClean="0"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مسلم عن جرير بن </a:t>
            </a:r>
            <a:r>
              <a:rPr lang="ar-SA" sz="2000" dirty="0" err="1" smtClean="0">
                <a:latin typeface="Traditional Arabic" pitchFamily="2" charset="-78"/>
                <a:cs typeface="Traditional Arabic" pitchFamily="2" charset="-78"/>
              </a:rPr>
              <a:t>عبدالله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قال : قال رسول الله </a:t>
            </a:r>
            <a:r>
              <a:rPr lang="en-US" sz="2000" dirty="0">
                <a:latin typeface="Traditional Arabic" pitchFamily="2" charset="-78"/>
                <a:cs typeface="Traditional Arabic" pitchFamily="2" charset="-78"/>
                <a:sym typeface="AGA Arabesque"/>
              </a:rPr>
              <a:t>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/>
            </a:r>
            <a:br>
              <a:rPr lang="ar-SA" sz="2000" dirty="0" smtClean="0">
                <a:latin typeface="Traditional Arabic" pitchFamily="2" charset="-78"/>
                <a:cs typeface="Traditional Arabic" pitchFamily="2" charset="-78"/>
              </a:rPr>
            </a:b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((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لا يرحم الله من لا يرحم الناس )) .</a:t>
            </a:r>
            <a:endParaRPr lang="en-US" sz="2000" dirty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4389435" y="2370123"/>
            <a:ext cx="2300319" cy="2464058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 algn="ctr" rtl="1"/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2) </a:t>
            </a:r>
            <a:r>
              <a:rPr lang="ar-SA" sz="2000" dirty="0" err="1" smtClean="0"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روى مسلم عن </a:t>
            </a:r>
            <a:r>
              <a:rPr lang="ar-SA" sz="2000" dirty="0" err="1">
                <a:latin typeface="Traditional Arabic" pitchFamily="2" charset="-78"/>
                <a:cs typeface="Traditional Arabic" pitchFamily="2" charset="-78"/>
              </a:rPr>
              <a:t>عياض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 قال رسول الله </a:t>
            </a:r>
            <a:r>
              <a:rPr lang="en-US" sz="2000" dirty="0" smtClean="0">
                <a:latin typeface="Traditional Arabic" pitchFamily="2" charset="-78"/>
                <a:cs typeface="Traditional Arabic" pitchFamily="2" charset="-78"/>
                <a:sym typeface="AGA Arabesque"/>
              </a:rPr>
              <a:t>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 :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(( أهل الجنة ثلاثة : ذو سلطان مقسط متصدّق موفق . </a:t>
            </a: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رجل رحيم رقيق القلب لكلّ ذي قربى </a:t>
            </a:r>
            <a:r>
              <a:rPr lang="ar-SA" sz="2000" dirty="0" err="1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مسلم </a:t>
            </a: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. و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عفيف متعفف ذو عيال </a:t>
            </a: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)) .</a:t>
            </a:r>
            <a:endParaRPr lang="en-US" sz="2000" dirty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2344707" y="2589201"/>
            <a:ext cx="1898676" cy="2126516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 algn="ctr" rtl="1"/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3) </a:t>
            </a:r>
            <a:r>
              <a:rPr lang="ar-SA" sz="2000" dirty="0" err="1" smtClean="0"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روى أحمد </a:t>
            </a:r>
            <a:r>
              <a:rPr lang="ar-SA" sz="2000" dirty="0" err="1"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 الترمذي عن أبي هريرة قال : سمعت أبا القاسم الصادق </a:t>
            </a:r>
            <a:r>
              <a:rPr lang="ar-SA" sz="2000" dirty="0" err="1">
                <a:latin typeface="Traditional Arabic" pitchFamily="2" charset="-78"/>
                <a:cs typeface="Traditional Arabic" pitchFamily="2" charset="-78"/>
              </a:rPr>
              <a:t>المصدوق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en-US" sz="2000" dirty="0">
                <a:latin typeface="Traditional Arabic" pitchFamily="2" charset="-78"/>
                <a:cs typeface="Traditional Arabic" pitchFamily="2" charset="-78"/>
                <a:sym typeface="AGA Arabesque"/>
              </a:rPr>
              <a:t>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 يقول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(( لا تُنزع الرحمة إلا من شقي )) .</a:t>
            </a:r>
            <a:endParaRPr lang="en-US" sz="2000" dirty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190440" y="2443149"/>
            <a:ext cx="1935189" cy="242060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 algn="ctr" rtl="1"/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4) </a:t>
            </a:r>
            <a:r>
              <a:rPr lang="ar-SA" sz="2000" dirty="0" err="1" smtClean="0"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روى أبو داود </a:t>
            </a:r>
            <a:r>
              <a:rPr lang="ar-SA" sz="2000" dirty="0" err="1"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 الترمذي عن </a:t>
            </a:r>
            <a:r>
              <a:rPr lang="ar-SA" sz="2000" dirty="0" err="1">
                <a:latin typeface="Traditional Arabic" pitchFamily="2" charset="-78"/>
                <a:cs typeface="Traditional Arabic" pitchFamily="2" charset="-78"/>
              </a:rPr>
              <a:t>عبدالله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 بن عمْرو قال : قال رسول الله </a:t>
            </a:r>
            <a:r>
              <a:rPr lang="en-US" sz="2000" dirty="0">
                <a:latin typeface="Traditional Arabic" pitchFamily="2" charset="-78"/>
                <a:cs typeface="Traditional Arabic" pitchFamily="2" charset="-78"/>
                <a:sym typeface="AGA Arabesque"/>
              </a:rPr>
              <a:t>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: (( الراحمون يرحمهم الرحمن ، ارحموا من في الأرض يرحمكم من في السماء )) . </a:t>
            </a:r>
            <a:endParaRPr lang="en-US" sz="2000" dirty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4864104" y="5108598"/>
            <a:ext cx="4235508" cy="1464231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 rtl="1"/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5) أرشد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الله رسوله إلى مهمة رسالته ، </a:t>
            </a:r>
            <a:r>
              <a:rPr lang="ar-SA" sz="2000" dirty="0" err="1"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 هي أن يكون رحمة للعالمين ، فقال له في سورة ( الأنبياء 21 ) : 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/>
            </a:r>
            <a:br>
              <a:rPr lang="ar-SA" sz="2000" dirty="0" smtClean="0">
                <a:latin typeface="Traditional Arabic" pitchFamily="2" charset="-78"/>
                <a:cs typeface="Traditional Arabic" pitchFamily="2" charset="-78"/>
              </a:rPr>
            </a:br>
            <a:r>
              <a:rPr lang="en-US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  <a:sym typeface="AGA Arabesque"/>
              </a:rPr>
              <a:t></a:t>
            </a:r>
            <a:r>
              <a:rPr lang="en-US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وَمَا أَرْسَلْنَاكَ إِلَّا رَحْمَةً لِّلْعَالَمِينَ </a:t>
            </a:r>
            <a:r>
              <a:rPr lang="en-US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  <a:sym typeface="AGA Arabesque"/>
              </a:rPr>
              <a:t></a:t>
            </a:r>
            <a:r>
              <a:rPr lang="en-US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.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و ثبت في الصحيح أن الرسول </a:t>
            </a:r>
            <a:r>
              <a:rPr lang="en-US" sz="2000" dirty="0">
                <a:latin typeface="Traditional Arabic" pitchFamily="2" charset="-78"/>
                <a:cs typeface="Traditional Arabic" pitchFamily="2" charset="-78"/>
                <a:sym typeface="AGA Arabesque"/>
              </a:rPr>
              <a:t>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 قال :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(( إنما أنا رحمة مهداة )) </a:t>
            </a: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.</a:t>
            </a:r>
            <a:endParaRPr lang="en-US" sz="2000" dirty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36513" y="4926033"/>
            <a:ext cx="4754565" cy="1804749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 algn="ctr" rtl="1"/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6) و قد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حث الإسلام على معاملة الحيوان غير الناطق بالرفق و الرحمة ، و النهي عن تعذيبه ؛ ما رواه البخاري و مسلم عن ابن عمر أن رسول الله </a:t>
            </a:r>
            <a:r>
              <a:rPr lang="en-US" sz="2000" dirty="0">
                <a:latin typeface="Traditional Arabic" pitchFamily="2" charset="-78"/>
                <a:cs typeface="Traditional Arabic" pitchFamily="2" charset="-78"/>
                <a:sym typeface="AGA Arabesque"/>
              </a:rPr>
              <a:t></a:t>
            </a:r>
            <a:r>
              <a:rPr lang="en-US" sz="2000" dirty="0"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قال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(( عذبت امرأة في هرة حبستها حتى ماتت فدخلت النار ، لا هي أطعمتها </a:t>
            </a:r>
            <a:r>
              <a:rPr lang="ar-SA" sz="2000" dirty="0" err="1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سقتها إذ هي حبستها ، ولا هي تركتها تأكل من خشاش الأرض )) .</a:t>
            </a:r>
            <a:endParaRPr lang="en-US" sz="2000" dirty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allAtOnce" animBg="1"/>
      <p:bldP spid="6" grpId="0" build="allAtOnce" animBg="1"/>
      <p:bldP spid="7" grpId="0" build="allAtOnce" animBg="1"/>
      <p:bldP spid="8" grpId="0" build="allAtOnce" animBg="1"/>
      <p:bldP spid="9" grpId="0" build="allAtOnce" animBg="1"/>
      <p:bldP spid="10" grpId="0" build="allAtOnce" animBg="1"/>
      <p:bldP spid="11" grpId="0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/>
          <p:cNvSpPr>
            <a:spLocks noGrp="1"/>
          </p:cNvSpPr>
          <p:nvPr>
            <p:ph type="title"/>
          </p:nvPr>
        </p:nvSpPr>
        <p:spPr>
          <a:xfrm>
            <a:off x="263466" y="36513"/>
            <a:ext cx="7772400" cy="946116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rtl="1"/>
            <a:r>
              <a:rPr lang="en-US" sz="30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30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التوجيهات الإسلامية لخلق الرحمة والحض على مظاهره وآثاره في </a:t>
            </a:r>
            <a:r>
              <a:rPr lang="ar-SA" sz="30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السلوك</a:t>
            </a:r>
            <a:endParaRPr lang="ar-SA" sz="30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299979" y="1092168"/>
            <a:ext cx="8471017" cy="1464231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كيف </a:t>
            </a:r>
            <a:r>
              <a:rPr lang="ar-SA" sz="2000" dirty="0" err="1" smtClean="0">
                <a:latin typeface="Traditional Arabic" pitchFamily="2" charset="-78"/>
                <a:cs typeface="Traditional Arabic" pitchFamily="2" charset="-78"/>
              </a:rPr>
              <a:t>نسطيع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 أن نثبت بكلمة جامعة أن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الإسلام وجه المسلمين أن يرحموا كل مستحق للرحمة ؟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الإسلام أكد بشكل خاص </a:t>
            </a: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وملحّ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على رحمة الضعفاء , ويدخل في عموم الضعفاء الصغار لاسيما اليتامى , والنساء والأرامل ومن </a:t>
            </a: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لا معيل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لهن , والمرضى , </a:t>
            </a: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والعجزة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, وكبار السن الهرمون , وأبناء السبيل المنقطعون الذين </a:t>
            </a: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لا سند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لهم ولا ناصر , والعبيد والخدم </a:t>
            </a:r>
            <a:r>
              <a:rPr lang="ar-SA" sz="2000" dirty="0" err="1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الأجراء , وهكذا إلى سائر </a:t>
            </a: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الضعفاء . 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وحين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ذكر القرآن وجوه البر عدد أموراً فذكر منها:</a:t>
            </a:r>
            <a:endParaRPr lang="en-US" sz="2000" dirty="0" err="1"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3563888" y="2713246"/>
            <a:ext cx="2957553" cy="2145268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 rtl="1"/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الأول : الرحمة , ومن آثارها في السلوك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إيتاء المال على حبه ذوي القربى , واليتامى , والمساكين , وابن السبيل , والسائلين , وفي الرقاب . فجعل الرحمة بالضعفاء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من أول عناصر البر بشرط 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الإيمان .</a:t>
            </a:r>
            <a:endParaRPr lang="en-US" sz="2000" dirty="0"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1030239" y="5031861"/>
            <a:ext cx="7521678" cy="1464231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قال الله تعالى في سورة (البقرة 2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) : 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  <a:sym typeface="AGA Arabesque"/>
              </a:rPr>
              <a:t> 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لَّيْسَ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الْبِرَّ أَن تُوَلُّواْ وُجُوهَكُمْ قِبَلَ الْمَشْرِقِ وَالْمَغْرِبِ وَلَكِنَّ الْبِرَّ مَنْ آمَنَ بِاللَّهِ وَالْيَوْمِ الآخِرِ وَالْمَلائِكَةِ وَالْكِتَابِ وَالنَّبِيِّينَ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وَآتَى الْمَالَ عَلَى حُبِّهِ ذَوِي الْقُرْبَى وَالْيَتَامَى وَالْمَسَاكِينَ وَابْنَ السَّبِيلِ وَالسَّائِلِينَ وَفِي الرِّقَابِ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وَأَقَامَ الصَّلاةَ وَآتَى الزَّكَاةَ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وَالْمُوفُونَ بِعَهْدِهِمْ إِذَا عَاهَدُواْ وَالصَّابِرِينَ فِي الْبَأْسَاء وَالضَّرَّاء وَحِينَ الْبَأْسِ أ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ُوْلَئِكَ الَّذِينَ صَدَقُوا وَأُولَئِكَ هُمُ 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الْمُتَّقُونَ 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  <a:sym typeface="AGA Arabesque"/>
              </a:rPr>
              <a:t> .</a:t>
            </a:r>
            <a:endParaRPr lang="en-US" sz="2000" dirty="0"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9" name="مستطيل مستدير الزوايا 8">
            <a:hlinkClick r:id="rId3" action="ppaction://hlinksldjump"/>
          </p:cNvPr>
          <p:cNvSpPr/>
          <p:nvPr/>
        </p:nvSpPr>
        <p:spPr bwMode="auto">
          <a:xfrm>
            <a:off x="226953" y="6057936"/>
            <a:ext cx="1241442" cy="54769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b="1" dirty="0" smtClean="0">
                <a:latin typeface="Traditional Arabic" pitchFamily="2" charset="-78"/>
                <a:cs typeface="Traditional Arabic" pitchFamily="2" charset="-78"/>
              </a:rPr>
              <a:t>عودة </a:t>
            </a:r>
            <a:endParaRPr kumimoji="0" lang="ar-S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aditional Arabic" pitchFamily="2" charset="-78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allAtOnce" animBg="1"/>
      <p:bldP spid="5" grpId="0" build="allAtOnce" animBg="1"/>
      <p:bldP spid="8" grpId="0" build="allAtOnce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72695" y="224644"/>
            <a:ext cx="7772400" cy="1143000"/>
          </a:xfrm>
        </p:spPr>
        <p:txBody>
          <a:bodyPr/>
          <a:lstStyle/>
          <a:p>
            <a:r>
              <a:rPr lang="ar-SA" sz="3200" dirty="0" smtClean="0"/>
              <a:t>الرحمة بالضعفاء(الأرملة والمساكين والبنات)</a:t>
            </a:r>
            <a:endParaRPr lang="ar-SA" sz="32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611560" y="4133687"/>
            <a:ext cx="7452828" cy="230832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just"/>
            <a:r>
              <a:rPr lang="ar-SA" dirty="0" smtClean="0"/>
              <a:t>وكذلك خص الإسلام البنات بمزيد رحمة لأنهن ضعيفات وقد يزهد أهلهن بهن تأثرا بمفاهيم الجاهلية روى </a:t>
            </a:r>
            <a:r>
              <a:rPr lang="ar-SA" dirty="0"/>
              <a:t>مسلم عن </a:t>
            </a:r>
            <a:r>
              <a:rPr lang="ar-SA" dirty="0" err="1"/>
              <a:t>عائشه</a:t>
            </a:r>
            <a:r>
              <a:rPr lang="ar-SA" dirty="0"/>
              <a:t> قالت :جاءتني مسكينه تحمل ابنتين لها </a:t>
            </a:r>
            <a:r>
              <a:rPr lang="ar-SA" dirty="0" err="1"/>
              <a:t>فاطعمتها</a:t>
            </a:r>
            <a:r>
              <a:rPr lang="ar-SA" dirty="0"/>
              <a:t> ثلاث تمرات </a:t>
            </a:r>
            <a:r>
              <a:rPr lang="ar-SA" dirty="0" err="1"/>
              <a:t>فاعطت</a:t>
            </a:r>
            <a:r>
              <a:rPr lang="ar-SA" dirty="0"/>
              <a:t> كل واحده منهما تمره ورفعت الى فيها تمره لتأكلها فاستطعمتها ابنتاها فشقت </a:t>
            </a:r>
            <a:r>
              <a:rPr lang="ar-SA" dirty="0" err="1"/>
              <a:t>التمره</a:t>
            </a:r>
            <a:r>
              <a:rPr lang="ar-SA" dirty="0"/>
              <a:t> التي كانت تريد ان </a:t>
            </a:r>
            <a:r>
              <a:rPr lang="ar-SA" dirty="0" err="1"/>
              <a:t>تاكلها</a:t>
            </a:r>
            <a:r>
              <a:rPr lang="ar-SA" dirty="0"/>
              <a:t> بينهما فأعجبني شأنها  فذكرت الذي صنعت لرسول الله صلى الله عليه وسلم </a:t>
            </a:r>
            <a:r>
              <a:rPr lang="ar-SA" dirty="0" err="1"/>
              <a:t>فقال:ان</a:t>
            </a:r>
            <a:r>
              <a:rPr lang="ar-SA" dirty="0"/>
              <a:t> الله قد اوجب لها بها </a:t>
            </a:r>
            <a:r>
              <a:rPr lang="ar-SA" dirty="0" err="1"/>
              <a:t>الجنه,او</a:t>
            </a:r>
            <a:r>
              <a:rPr lang="ar-SA" dirty="0"/>
              <a:t> اعتقها بها من النار )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4724411" y="1556792"/>
            <a:ext cx="4322658" cy="230832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dirty="0" smtClean="0"/>
              <a:t>الأرملة من فقدت زوجها المعيل لها فمن رحمها جعل الله له الأجر العظيم قال </a:t>
            </a:r>
            <a:r>
              <a:rPr lang="ar-SA" dirty="0"/>
              <a:t>–صلى الله عليه وسلم - : ” الساعي على الأرملة والمسكين كالمجاهد في سبيل </a:t>
            </a:r>
            <a:r>
              <a:rPr lang="ar-SA" dirty="0" smtClean="0"/>
              <a:t>الله» قال الراوي وأحسبه قال : «وكالقائم لا يفتر وكالصائم لا يفطر  </a:t>
            </a:r>
            <a:endParaRPr lang="ar-SA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43508" y="1556792"/>
            <a:ext cx="4356484" cy="230832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dirty="0" smtClean="0"/>
              <a:t>وحث الإسلام على العناية والبحث عن المسكين ذي الحاجة والذي يتعفف  أن يسأل الناس قال صلى الله عليه وسلم: « ليس </a:t>
            </a:r>
            <a:r>
              <a:rPr lang="ar-SA" dirty="0"/>
              <a:t>المسكين الذي ترده التمرة والتمرتان , ولا اللقمة واللقمتان , إنما المسكين الذي </a:t>
            </a:r>
            <a:r>
              <a:rPr lang="ar-SA" dirty="0" smtClean="0"/>
              <a:t>يتعفف»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65062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/>
          <p:cNvSpPr>
            <a:spLocks noGrp="1"/>
          </p:cNvSpPr>
          <p:nvPr>
            <p:ph type="title"/>
          </p:nvPr>
        </p:nvSpPr>
        <p:spPr>
          <a:xfrm>
            <a:off x="1687473" y="288882"/>
            <a:ext cx="5492772" cy="738159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rtl="1"/>
            <a:r>
              <a:rPr lang="ar-SA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الرحمة </a:t>
            </a:r>
            <a:r>
              <a:rPr lang="ar-SA" sz="32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بالصغار 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6178572" y="1201707"/>
            <a:ext cx="2592422" cy="2485787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 rtl="1"/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روى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البخاري ومسلم عن أبي هريرة قال:</a:t>
            </a:r>
            <a:r>
              <a:rPr lang="ar-SA" sz="2000" dirty="0"/>
              <a:t>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قبل النبي </a:t>
            </a: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  <a:sym typeface="AGA Arabesque"/>
              </a:rPr>
              <a:t></a:t>
            </a: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الحسن بن علي وعنده الأقرع بن حابس ,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فقال الأقرع :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إن لي عشرة من الولد </a:t>
            </a: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ما قبلتُ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منهم </a:t>
            </a: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أحداً . </a:t>
            </a:r>
            <a:b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</a:b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فنظر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إليه رسول الله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  <a:sym typeface="AGA Arabesque"/>
              </a:rPr>
              <a:t>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 فقال 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:</a:t>
            </a:r>
            <a:br>
              <a:rPr lang="ar-SA" sz="2000" dirty="0" smtClean="0">
                <a:latin typeface="Traditional Arabic" pitchFamily="2" charset="-78"/>
                <a:cs typeface="Traditional Arabic" pitchFamily="2" charset="-78"/>
              </a:rPr>
            </a:b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(( من لا يَرحم لا يُرحم )) .</a:t>
            </a:r>
            <a:endParaRPr lang="en-US" sz="2000" dirty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855889" y="1384272"/>
            <a:ext cx="3176631" cy="2145268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 rtl="1"/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وروى البخاري ومسلم عن عائشة 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قالت :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قدم ناسٌ من الأعراب على رسول الله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  <a:sym typeface="AGA Arabesque"/>
              </a:rPr>
              <a:t> 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فقالوا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: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أتقبلون صبيانكم؟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فقال :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( نعم )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, قالوا :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لكنا والله </a:t>
            </a:r>
            <a:r>
              <a:rPr lang="ar-SA" sz="2000" dirty="0" err="1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مانقبل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؛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فقال رسول الله 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  <a:sym typeface="AGA Arabesque"/>
              </a:rPr>
              <a:t>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: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(( أو أملكُ أن كان الله نزع من قلوبكم الرحمة ؟! </a:t>
            </a: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)) .</a:t>
            </a:r>
            <a:endParaRPr lang="en-US" sz="2000" dirty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226953" y="1745691"/>
            <a:ext cx="2482883" cy="1464231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 algn="ctr" rtl="1"/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وروى البخاري ومسلم عن جرير بن </a:t>
            </a:r>
            <a:r>
              <a:rPr lang="ar-SA" sz="2000" dirty="0" err="1" smtClean="0">
                <a:latin typeface="Traditional Arabic" pitchFamily="2" charset="-78"/>
                <a:cs typeface="Traditional Arabic" pitchFamily="2" charset="-78"/>
              </a:rPr>
              <a:t>عبدالله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قال : قال رسول الله 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  <a:sym typeface="AGA Arabesque"/>
              </a:rPr>
              <a:t> 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: </a:t>
            </a: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(( من لا يرحم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الناس </a:t>
            </a: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لا يرحمه الله ))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.</a:t>
            </a:r>
            <a:endParaRPr lang="en-US" sz="2000" dirty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1249317" y="3976695"/>
            <a:ext cx="7229574" cy="1804749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باستطاعتنا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أن نستخلص من هذه الأحاديث فكرتين رئيسيتين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:</a:t>
            </a:r>
          </a:p>
          <a:p>
            <a:pPr algn="r" rtl="1"/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الأولى :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عناية الإسلام بالصغار , والتوجيه لإعطائهم </a:t>
            </a: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ما يحتاجون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إليه في فطرتهم من عطف وحنان , والخلقُ الذي يدفع إلى إعطائهم ذلك هو خلُق </a:t>
            </a: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الرحمة .</a:t>
            </a:r>
            <a:endParaRPr lang="en-US" sz="2000" dirty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  <a:p>
            <a:pPr algn="r" rtl="1"/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الثانية :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بيان سنة من السنن الربانية الثابتة , وهذه السنة قد كشف عنها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قول الرسول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  <a:sym typeface="AGA Arabesque"/>
              </a:rPr>
              <a:t>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: </a:t>
            </a: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/>
            </a:r>
            <a:b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</a:b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(( من لا يَرحم لا يُرحم ))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وقوله :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(( من لا يرحم الناس لا يرحمه الله )) .</a:t>
            </a:r>
            <a:endParaRPr lang="en-US" sz="2000" dirty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8" name="مستطيل مستدير الزوايا 7">
            <a:hlinkClick r:id="rId3" action="ppaction://hlinksldjump"/>
          </p:cNvPr>
          <p:cNvSpPr/>
          <p:nvPr/>
        </p:nvSpPr>
        <p:spPr bwMode="auto">
          <a:xfrm>
            <a:off x="263466" y="5875371"/>
            <a:ext cx="1241442" cy="54769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b="1" dirty="0" smtClean="0">
                <a:latin typeface="Traditional Arabic" pitchFamily="2" charset="-78"/>
                <a:cs typeface="Traditional Arabic" pitchFamily="2" charset="-78"/>
              </a:rPr>
              <a:t>عودة </a:t>
            </a:r>
            <a:endParaRPr kumimoji="0" lang="ar-S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aditional Arabic" pitchFamily="2" charset="-78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allAtOnce" animBg="1"/>
      <p:bldP spid="5" grpId="0" build="allAtOnce" animBg="1"/>
      <p:bldP spid="6" grpId="0" build="allAtOnce" animBg="1"/>
      <p:bldP spid="7" grpId="0" build="allAtOnc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/>
          <p:cNvSpPr>
            <a:spLocks noGrp="1"/>
          </p:cNvSpPr>
          <p:nvPr>
            <p:ph type="title"/>
          </p:nvPr>
        </p:nvSpPr>
        <p:spPr>
          <a:xfrm>
            <a:off x="2089116" y="361908"/>
            <a:ext cx="4783203" cy="665133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rtl="1"/>
            <a:r>
              <a:rPr lang="ar-SA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الرحمة </a:t>
            </a:r>
            <a:r>
              <a:rPr lang="ar-SA" sz="32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من صفات </a:t>
            </a:r>
            <a:r>
              <a:rPr lang="ar-SA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الله</a:t>
            </a:r>
            <a:endParaRPr lang="ar-SA" sz="32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46031" y="1165194"/>
            <a:ext cx="8296326" cy="2145268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SA" dirty="0" smtClean="0">
                <a:latin typeface="Traditional Arabic" pitchFamily="2" charset="-78"/>
                <a:cs typeface="Traditional Arabic" pitchFamily="2" charset="-78"/>
              </a:rPr>
              <a:t>لقد 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>وسع ربنا كل شيء رحمة وعلماً ,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فبرحمته يهدي عباده إلى سبيل سعادتهم , وبرحمته ينزل عليهم الشريعة الكفيلة بتحقيق الخير والسعادة لهم في دنياهم </a:t>
            </a:r>
            <a:r>
              <a:rPr lang="ar-SA" dirty="0" err="1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أخراهم , وبرحمته يدخل المؤمنين في جنته , وبرحمته يغفر للمسيئين , وبرحمته يستجيب للمضطرين , وبرحمته يرسل لهم الرسول الذي هو رحمة للعالمين , ولقد كتب الله على </a:t>
            </a:r>
            <a:r>
              <a:rPr lang="ar-SA" dirty="0" err="1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نفسة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الرحمة ووصف نفسه بأنه أرحم الراحمين , وبأنه خير الراحمين , ومن أسمائه الحسنى سبحانه الرحمن الرحيم , 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>فمن النصوص الكثيرة الدالة على سعة رحمة الله </a:t>
            </a:r>
            <a:r>
              <a:rPr lang="ar-SA" dirty="0" err="1">
                <a:latin typeface="Traditional Arabic" pitchFamily="2" charset="-78"/>
                <a:cs typeface="Traditional Arabic" pitchFamily="2" charset="-78"/>
              </a:rPr>
              <a:t>مايلي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> :</a:t>
            </a:r>
            <a:endParaRPr lang="en-US" dirty="0"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847674" y="3502026"/>
            <a:ext cx="7558191" cy="510778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 algn="r" rtl="1"/>
            <a:r>
              <a:rPr lang="ar-SA" dirty="0">
                <a:latin typeface="Traditional Arabic" pitchFamily="2" charset="-78"/>
                <a:cs typeface="Traditional Arabic" pitchFamily="2" charset="-78"/>
              </a:rPr>
              <a:t>وقول الله تعالى في سورة (المؤمنين 23) :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  <a:sym typeface="AGA Arabesque"/>
              </a:rPr>
              <a:t>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وَقُل رَّبِّ اغْفِرْ وَارْحَمْ وَأَنتَ خَيْرُ الرَّاحِمِينَ 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  <a:sym typeface="AGA Arabesque"/>
              </a:rPr>
              <a:t> 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  <a:sym typeface="AGA Arabesque"/>
              </a:rPr>
              <a:t>.الخ </a:t>
            </a:r>
            <a:endParaRPr lang="en-US" dirty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738136" y="4232286"/>
            <a:ext cx="7813781" cy="2145268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 algn="r" rtl="1"/>
            <a:r>
              <a:rPr lang="ar-SA" dirty="0">
                <a:latin typeface="Traditional Arabic" pitchFamily="2" charset="-78"/>
                <a:cs typeface="Traditional Arabic" pitchFamily="2" charset="-78"/>
              </a:rPr>
              <a:t>وروى البخاري ومسلم عن أبي هريرة أيضاً قال : قال رسول الله </a:t>
            </a:r>
            <a:r>
              <a:rPr lang="ar-SA" dirty="0" smtClean="0">
                <a:latin typeface="Traditional Arabic" pitchFamily="2" charset="-78"/>
                <a:cs typeface="Traditional Arabic" pitchFamily="2" charset="-78"/>
                <a:sym typeface="AGA Arabesque"/>
              </a:rPr>
              <a:t> </a:t>
            </a:r>
            <a:r>
              <a:rPr lang="ar-SA" dirty="0" smtClean="0">
                <a:latin typeface="Traditional Arabic" pitchFamily="2" charset="-78"/>
                <a:cs typeface="Traditional Arabic" pitchFamily="2" charset="-78"/>
              </a:rPr>
              <a:t>: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((إن لله مئة رحمة , أنزل منها رحمةٌ واحدة بين الجن و الإنس والبهائم و الهوام , فبها يتعاطفون , وبها يتراحمون , وبها تعطف الوحش على ولدها , وأخر الله تسعاً وتسعين رحمة يرحم بها عباده يوم القيامة 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)) </a:t>
            </a:r>
            <a:endParaRPr lang="ar-SA" dirty="0" smtClean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  <a:p>
            <a:pPr lvl="0" algn="r" rtl="1"/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والحديث المتفق عليه المرأة التي وجدت صبيها فأخذته وألصقته ببطنها وأرضعته فقال صلى الله عليه وسلم «أترون هذه طارحة ولدها في النار» قلنا : قال: </a:t>
            </a:r>
            <a:r>
              <a:rPr lang="ar-SA" b="1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«لله أرحم بعباده من هذه بولدها»</a:t>
            </a:r>
            <a:endParaRPr lang="en-US" b="1" dirty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allAtOnce" animBg="1"/>
      <p:bldP spid="6" grpId="0" build="allAtOnce" animBg="1"/>
      <p:bldP spid="7" grpId="0" build="allAtOnc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/>
          <p:cNvSpPr>
            <a:spLocks noGrp="1"/>
          </p:cNvSpPr>
          <p:nvPr>
            <p:ph type="title"/>
          </p:nvPr>
        </p:nvSpPr>
        <p:spPr>
          <a:xfrm>
            <a:off x="1979577" y="69804"/>
            <a:ext cx="5127642" cy="738159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rtl="1"/>
            <a:r>
              <a:rPr lang="ar-SA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الرحمة </a:t>
            </a:r>
            <a:r>
              <a:rPr lang="ar-SA" sz="32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من صفات </a:t>
            </a:r>
            <a:r>
              <a:rPr lang="ar-SA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الله</a:t>
            </a:r>
            <a:endParaRPr lang="ar-SA" sz="32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979577" y="873090"/>
            <a:ext cx="5221359" cy="783193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 rtl="1"/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فرحمة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الله وسعت كل شيء , ولكن رحمته تعالى مقرونة 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بحكمته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/>
            </a:r>
            <a:br>
              <a:rPr lang="ar-SA" sz="2000" dirty="0">
                <a:latin typeface="Traditional Arabic" pitchFamily="2" charset="-78"/>
                <a:cs typeface="Traditional Arabic" pitchFamily="2" charset="-78"/>
              </a:rPr>
            </a:b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وأسباب الرحمة في جميع الخلائق مدد من فيض رحمة الله </a:t>
            </a:r>
            <a:endParaRPr lang="en-US" sz="2000" dirty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5630877" y="1749402"/>
            <a:ext cx="3395709" cy="4699159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 algn="r" rtl="1"/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ومن عظيم رحمته تعالى أنه جعل أدنى ثواب الحسنة عشر أمثالها , وأعلى جزاء السيئة مثلها , </a:t>
            </a:r>
            <a:r>
              <a:rPr lang="ar-SA" sz="2000" dirty="0" err="1"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 أن من تقرب إلى الله مقداراً تقرب الله إليه 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أضعافه . </a:t>
            </a: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عن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أبي ذر الغفاري قال : </a:t>
            </a: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/>
            </a:r>
            <a:b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</a:b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قال النبي </a:t>
            </a: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  <a:sym typeface="AGA Arabesque"/>
              </a:rPr>
              <a:t> </a:t>
            </a: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: ((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يقول الله عز وجل : 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«</a:t>
            </a: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من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جاء بالحسنة فله عشر </a:t>
            </a: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أمثالها»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 أزيدُ , </a:t>
            </a: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«ومن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جاء بالسيئة فجزاؤه سيئة مثلها ؛ أو أغفر , ومن تقرب مني شبراً تقربت منه ذراعاً , ومن تقرب مني ذراعاً تقربت منه باعاً , ومن أتاني يمشي أتيته هرولة , ومن لقيني بقراب الأرض خطيئة </a:t>
            </a:r>
            <a:r>
              <a:rPr lang="ar-SA" sz="2000" dirty="0" err="1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لايشرك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بي شيئاً لقيته بمثلها </a:t>
            </a: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مغفرة )) .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والمراد تقرب العبد لربه بالطاعة والحب , وتقرب الله لعبده بالرحمة والفضل 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والمحبة .</a:t>
            </a:r>
            <a:endParaRPr lang="en-US" sz="2000" dirty="0"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3440097" y="2516175"/>
            <a:ext cx="2190780" cy="2752189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ومن عظيم رحمته تعالى أن رحمته سبقت وغلبت غضبه 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عن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أبي هريرة قال : 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/>
            </a:r>
            <a:br>
              <a:rPr lang="ar-SA" sz="2000" dirty="0" smtClean="0">
                <a:latin typeface="Traditional Arabic" pitchFamily="2" charset="-78"/>
                <a:cs typeface="Traditional Arabic" pitchFamily="2" charset="-78"/>
              </a:rPr>
            </a:b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قال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رسول الله 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  <a:sym typeface="AGA Arabesque"/>
              </a:rPr>
              <a:t>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2000" dirty="0">
                <a:latin typeface="Traditional Arabic" pitchFamily="2" charset="-78"/>
                <a:cs typeface="Traditional Arabic" pitchFamily="2" charset="-78"/>
              </a:rPr>
              <a:t>: </a:t>
            </a:r>
            <a:r>
              <a:rPr lang="ar-SA" sz="2000" dirty="0" smtClean="0">
                <a:latin typeface="Traditional Arabic" pitchFamily="2" charset="-78"/>
                <a:cs typeface="Traditional Arabic" pitchFamily="2" charset="-78"/>
              </a:rPr>
              <a:t/>
            </a:r>
            <a:br>
              <a:rPr lang="ar-SA" sz="2000" dirty="0" smtClean="0">
                <a:latin typeface="Traditional Arabic" pitchFamily="2" charset="-78"/>
                <a:cs typeface="Traditional Arabic" pitchFamily="2" charset="-78"/>
              </a:rPr>
            </a:b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(( </a:t>
            </a: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لما </a:t>
            </a:r>
            <a:r>
              <a:rPr lang="ar-SA" sz="20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خلق الله الخلق كتب في كتاب فهو عنده فوق العرش : إن رحمتي تغلب </a:t>
            </a:r>
            <a:r>
              <a:rPr lang="ar-SA" sz="2000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غضبي )) .</a:t>
            </a:r>
            <a:endParaRPr lang="en-US" sz="2000" dirty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109537" y="1811540"/>
            <a:ext cx="3330559" cy="4830604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 algn="r" rtl="1"/>
            <a:r>
              <a:rPr lang="ar-SA" sz="1800" dirty="0">
                <a:latin typeface="Traditional Arabic" pitchFamily="2" charset="-78"/>
                <a:cs typeface="Traditional Arabic" pitchFamily="2" charset="-78"/>
              </a:rPr>
              <a:t>ومن عظيم رحمة الله تعالى أنه يغفر الذنوب لمن تاب واستغفر من عباده , معترفاً بذنبه , راجياً عفو </a:t>
            </a:r>
            <a:r>
              <a:rPr lang="ar-SA" sz="1800" dirty="0" smtClean="0">
                <a:latin typeface="Traditional Arabic" pitchFamily="2" charset="-78"/>
                <a:cs typeface="Traditional Arabic" pitchFamily="2" charset="-78"/>
              </a:rPr>
              <a:t>ربه .</a:t>
            </a:r>
            <a:r>
              <a:rPr lang="ar-SA" sz="1800" dirty="0">
                <a:latin typeface="Traditional Arabic" pitchFamily="2" charset="-78"/>
                <a:cs typeface="Traditional Arabic" pitchFamily="2" charset="-78"/>
              </a:rPr>
              <a:t/>
            </a:r>
            <a:br>
              <a:rPr lang="ar-SA" sz="1800" dirty="0">
                <a:latin typeface="Traditional Arabic" pitchFamily="2" charset="-78"/>
                <a:cs typeface="Traditional Arabic" pitchFamily="2" charset="-78"/>
              </a:rPr>
            </a:br>
            <a:r>
              <a:rPr lang="ar-SA" sz="1800" dirty="0" smtClean="0">
                <a:latin typeface="Traditional Arabic" pitchFamily="2" charset="-78"/>
                <a:cs typeface="Traditional Arabic" pitchFamily="2" charset="-78"/>
              </a:rPr>
              <a:t>عن </a:t>
            </a:r>
            <a:r>
              <a:rPr lang="ar-SA" sz="1800" dirty="0">
                <a:latin typeface="Traditional Arabic" pitchFamily="2" charset="-78"/>
                <a:cs typeface="Traditional Arabic" pitchFamily="2" charset="-78"/>
              </a:rPr>
              <a:t>أبي هريرة عن النبي </a:t>
            </a:r>
            <a:r>
              <a:rPr lang="ar-SA" sz="1800" dirty="0" smtClean="0">
                <a:latin typeface="Traditional Arabic" pitchFamily="2" charset="-78"/>
                <a:cs typeface="Traditional Arabic" pitchFamily="2" charset="-78"/>
                <a:sym typeface="AGA Arabesque"/>
              </a:rPr>
              <a:t></a:t>
            </a:r>
            <a:r>
              <a:rPr lang="ar-SA" sz="1800" dirty="0" smtClean="0"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1800" dirty="0">
                <a:latin typeface="Traditional Arabic" pitchFamily="2" charset="-78"/>
                <a:cs typeface="Traditional Arabic" pitchFamily="2" charset="-78"/>
              </a:rPr>
              <a:t>فيما يحكيه عن ربه تعالى قال : </a:t>
            </a:r>
            <a:r>
              <a:rPr lang="ar-SA" sz="18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(( أذنب عبد ذنباً فقال : اللهم اغفر لي ذنبي , فقال الله تبارك وتعالى : أذنب عبدي ذنباً فعلم أن له رباً يغفر الذنب ويأخذ بالذنب , ثم عاد فأذنب فقال : أي رب اغفر لي ذنبي , فقال تبارك وتعالى : أذنب عبدي ذنباً فعلم أن له رباً يغفر الذنب ويأخذ بالذنب , ثم عاد فأذنب فقال : أي رب اغفر لي ذنبي , فقال تبارك وتعالى : أذنب عبدي ذنباً فعلم أن له رباً يغفر الذنب ويأخذ بالذنب , قد غفرت لعبدي فليفعل </a:t>
            </a:r>
            <a:r>
              <a:rPr lang="ar-SA" sz="1800" dirty="0" err="1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ماشاء</a:t>
            </a:r>
            <a:r>
              <a:rPr lang="ar-SA" sz="1800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)) .</a:t>
            </a:r>
            <a:r>
              <a:rPr lang="ar-SA" sz="1800" dirty="0">
                <a:latin typeface="Traditional Arabic" pitchFamily="2" charset="-78"/>
                <a:cs typeface="Traditional Arabic" pitchFamily="2" charset="-78"/>
              </a:rPr>
              <a:t/>
            </a:r>
            <a:br>
              <a:rPr lang="ar-SA" sz="1800" dirty="0">
                <a:latin typeface="Traditional Arabic" pitchFamily="2" charset="-78"/>
                <a:cs typeface="Traditional Arabic" pitchFamily="2" charset="-78"/>
              </a:rPr>
            </a:br>
            <a:r>
              <a:rPr lang="ar-SA" sz="1800" dirty="0">
                <a:latin typeface="Traditional Arabic" pitchFamily="2" charset="-78"/>
                <a:cs typeface="Traditional Arabic" pitchFamily="2" charset="-78"/>
              </a:rPr>
              <a:t>أي مهما أذنب ثم استغفر صادقاً معترفاً بذنبه راجياً عفو ربه فإن الله يغفر </a:t>
            </a:r>
            <a:r>
              <a:rPr lang="ar-SA" sz="1800" dirty="0" smtClean="0">
                <a:latin typeface="Traditional Arabic" pitchFamily="2" charset="-78"/>
                <a:cs typeface="Traditional Arabic" pitchFamily="2" charset="-78"/>
              </a:rPr>
              <a:t>له .</a:t>
            </a:r>
            <a:endParaRPr lang="en-US" sz="1800" dirty="0"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8" name="مستطيل مستدير الزوايا 7">
            <a:hlinkClick r:id="rId3" action="ppaction://hlinksldjump"/>
          </p:cNvPr>
          <p:cNvSpPr/>
          <p:nvPr/>
        </p:nvSpPr>
        <p:spPr bwMode="auto">
          <a:xfrm>
            <a:off x="3914766" y="5838858"/>
            <a:ext cx="1241442" cy="54769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b="1" dirty="0" smtClean="0">
                <a:latin typeface="Traditional Arabic" pitchFamily="2" charset="-78"/>
                <a:cs typeface="Traditional Arabic" pitchFamily="2" charset="-78"/>
              </a:rPr>
              <a:t>عودة </a:t>
            </a:r>
            <a:endParaRPr kumimoji="0" lang="ar-S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aditional Arabic" pitchFamily="2" charset="-78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allAtOnce" animBg="1"/>
      <p:bldP spid="5" grpId="0" build="allAtOnce" animBg="1"/>
      <p:bldP spid="6" grpId="0" build="allAtOnce" animBg="1"/>
      <p:bldP spid="7" grpId="0" build="allAtOnce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/>
          <p:cNvSpPr>
            <a:spLocks noGrp="1"/>
          </p:cNvSpPr>
          <p:nvPr>
            <p:ph type="title"/>
          </p:nvPr>
        </p:nvSpPr>
        <p:spPr>
          <a:xfrm>
            <a:off x="1285830" y="434934"/>
            <a:ext cx="6040467" cy="774672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rtl="1"/>
            <a:r>
              <a:rPr lang="ar-SA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من </a:t>
            </a:r>
            <a:r>
              <a:rPr lang="ar-SA" sz="32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صفات أصحاب الرسول أنهم رحماء بينهم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373005" y="1394886"/>
            <a:ext cx="8434503" cy="4188381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SA" dirty="0" smtClean="0">
                <a:latin typeface="Traditional Arabic" pitchFamily="2" charset="-78"/>
                <a:cs typeface="Traditional Arabic" pitchFamily="2" charset="-78"/>
              </a:rPr>
              <a:t>هل ذُكر صحابة الرسول في كتاب سماوي غير القرآن ؟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نعم ، وصف الله  أصحاب محمد في التوراة بأنهم رحماء بينهم , وقص ذلك علينا في القرآن , 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>فقال تعالى في سورة (الفتح 48) </a:t>
            </a:r>
            <a:r>
              <a:rPr lang="ar-SA" dirty="0" smtClean="0">
                <a:latin typeface="Traditional Arabic" pitchFamily="2" charset="-78"/>
                <a:cs typeface="Traditional Arabic" pitchFamily="2" charset="-78"/>
              </a:rPr>
              <a:t>:</a:t>
            </a:r>
            <a:br>
              <a:rPr lang="ar-SA" dirty="0" smtClean="0">
                <a:latin typeface="Traditional Arabic" pitchFamily="2" charset="-78"/>
                <a:cs typeface="Traditional Arabic" pitchFamily="2" charset="-78"/>
              </a:rPr>
            </a:b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  <a:sym typeface="AGA Arabesque"/>
              </a:rPr>
              <a:t>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مُّحَمَّدٌ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رَّسُولُ اللَّهِ وَالَّذِينَ مَعَهُ أَشِدَّاء عَلَى الْكُفَّارِ رُحَمَاء بَيْنَهُمْ تَرَاهُمْ رُكَّعًا سُجَّدًا يَبْتَغُونَ فَضْلا مِّنَ اللَّهِ وَرِضْوَانًا سِيمَاهُمْ فِي وُجُوهِهِم مِّنْ أَثَرِ السُّجُودِ 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>ذَلِكَ مَثَلُهُمْ فِي التَّوْرَاةِ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وَمَثَلُهُمْ فِي الإِنجِيلِ كَزَرْعٍ أَخْرَجَ شَطْأَهُ فَآزَرَهُ فَاسْتَغْلَظَ فَاسْتَوَى عَلَى سُوقِهِ يُعْجِبُ الزُّرَّاعَ لِيَغِيظَ بِهِمُ الْكُفَّارَ وَعَدَ اللَّهُ الَّذِينَ آمَنُوا وَعَمِلُوا الصَّالِحَاتِ مِنْهُم مَّغْفِرَةً وَأَجْرًا 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عَظِيمًا 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  <a:sym typeface="AGA Arabesque"/>
              </a:rPr>
              <a:t>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.</a:t>
            </a:r>
          </a:p>
          <a:p>
            <a:pPr algn="r" rtl="1"/>
            <a:endParaRPr lang="ar-SA" dirty="0" smtClean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  <a:p>
            <a:pPr algn="r" rtl="1"/>
            <a:r>
              <a:rPr lang="ar-SA" dirty="0">
                <a:latin typeface="Traditional Arabic" pitchFamily="2" charset="-78"/>
                <a:cs typeface="Traditional Arabic" pitchFamily="2" charset="-78"/>
              </a:rPr>
              <a:t>فهم أشداء على الكفار رحماء بينهم , بحسب </a:t>
            </a:r>
            <a:r>
              <a:rPr lang="ar-SA" dirty="0" err="1">
                <a:latin typeface="Traditional Arabic" pitchFamily="2" charset="-78"/>
                <a:cs typeface="Traditional Arabic" pitchFamily="2" charset="-78"/>
              </a:rPr>
              <a:t>مايقتضيه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> منهم إيمانهم ,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فالإيمان بالله وباليوم الآخر متى تغلغل في القلب حقاً غرس فيه من 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>الرحمة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بمقدار قوته وتغلغله , ولكن جعل لها طريقاً لا تتعداه , وغرس فيه من 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>الشدة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أيضاً بمقدار قوته , وتغلغله , ولكن جعل لها أيضاً طريقاً لا تتعداه .</a:t>
            </a:r>
            <a:endParaRPr lang="en-US" dirty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allAtOnce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/>
          <p:cNvSpPr>
            <a:spLocks noGrp="1"/>
          </p:cNvSpPr>
          <p:nvPr>
            <p:ph type="title"/>
          </p:nvPr>
        </p:nvSpPr>
        <p:spPr>
          <a:xfrm>
            <a:off x="1614447" y="398421"/>
            <a:ext cx="5711850" cy="811185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rtl="1"/>
            <a:r>
              <a:rPr lang="ar-SA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من </a:t>
            </a:r>
            <a:r>
              <a:rPr lang="ar-SA" sz="32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صفات أصحاب الرسول أنهم رحماء بينهم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884187" y="1274733"/>
            <a:ext cx="7229574" cy="1328023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SA" dirty="0" smtClean="0">
                <a:latin typeface="Traditional Arabic" pitchFamily="2" charset="-78"/>
                <a:cs typeface="Traditional Arabic" pitchFamily="2" charset="-78"/>
              </a:rPr>
              <a:t>هل تتعارض 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>الرحمة في قلوب المؤمنين مع مظاهر الشدة على الكفار </a:t>
            </a:r>
            <a:r>
              <a:rPr lang="ar-SA" dirty="0" smtClean="0">
                <a:latin typeface="Traditional Arabic" pitchFamily="2" charset="-78"/>
                <a:cs typeface="Traditional Arabic" pitchFamily="2" charset="-78"/>
              </a:rPr>
              <a:t>؟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لا تتعارض ،</a:t>
            </a:r>
            <a:b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</a:br>
            <a:r>
              <a:rPr lang="ar-SA" dirty="0" smtClean="0"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لأن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الغاية من هذه الشدة تحقيق أهداف الرحمة الحقيقية العامة , فالشدة على أهل الشر تمنع شرورهم , ومنع الشرور هو من الأمور العظيمة التي تستدعيها 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الرحمة . </a:t>
            </a:r>
            <a:endParaRPr lang="en-US" dirty="0">
              <a:solidFill>
                <a:srgbClr val="7030A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884187" y="2728677"/>
            <a:ext cx="7229574" cy="1328023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SA" dirty="0" smtClean="0">
                <a:latin typeface="Traditional Arabic" pitchFamily="2" charset="-78"/>
                <a:cs typeface="Traditional Arabic" pitchFamily="2" charset="-78"/>
              </a:rPr>
              <a:t>ومن 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>أمثلة الشدة بدافع الرحمة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شدة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المربي كلما دعت الضرورة التربوية إلى ذلك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> , 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وكذلك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المؤمنون في شدتهم على أهل الشر </a:t>
            </a:r>
            <a:r>
              <a:rPr lang="ar-SA" dirty="0" err="1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و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 الظلم والبغي والفساد في الأرض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> , </a:t>
            </a:r>
            <a:r>
              <a:rPr lang="ar-SA" dirty="0" smtClean="0">
                <a:latin typeface="Traditional Arabic" pitchFamily="2" charset="-78"/>
                <a:cs typeface="Traditional Arabic" pitchFamily="2" charset="-78"/>
              </a:rPr>
              <a:t/>
            </a:r>
            <a:br>
              <a:rPr lang="ar-SA" dirty="0" smtClean="0">
                <a:latin typeface="Traditional Arabic" pitchFamily="2" charset="-78"/>
                <a:cs typeface="Traditional Arabic" pitchFamily="2" charset="-78"/>
              </a:rPr>
            </a:br>
            <a:r>
              <a:rPr lang="ar-SA" dirty="0" smtClean="0">
                <a:latin typeface="Traditional Arabic" pitchFamily="2" charset="-78"/>
                <a:cs typeface="Traditional Arabic" pitchFamily="2" charset="-78"/>
              </a:rPr>
              <a:t>إنها 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>شدة تدفع إليها أهداف الرحمة </a:t>
            </a:r>
            <a:r>
              <a:rPr lang="ar-SA" dirty="0" smtClean="0">
                <a:latin typeface="Traditional Arabic" pitchFamily="2" charset="-78"/>
                <a:cs typeface="Traditional Arabic" pitchFamily="2" charset="-78"/>
              </a:rPr>
              <a:t>العاقلة .</a:t>
            </a:r>
            <a:endParaRPr lang="en-US" dirty="0"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811161" y="4159260"/>
            <a:ext cx="7412140" cy="1736646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SA" dirty="0" smtClean="0">
                <a:latin typeface="Traditional Arabic" pitchFamily="2" charset="-78"/>
                <a:cs typeface="Traditional Arabic" pitchFamily="2" charset="-78"/>
              </a:rPr>
              <a:t>أما 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>الرحمة الحمقاء فقد تفضي إلى عكس ما توجبه الرحمة ؛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إنها قد 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تسبب </a:t>
            </a:r>
            <a:r>
              <a:rPr lang="ar-SA" dirty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للناشئ الفساد , وتسبب للمجتمع القلق والاضطراب والانهيار والفساد </a:t>
            </a:r>
            <a:r>
              <a:rPr lang="ar-SA" dirty="0" smtClean="0">
                <a:solidFill>
                  <a:srgbClr val="7030A0"/>
                </a:solidFill>
                <a:latin typeface="Traditional Arabic" pitchFamily="2" charset="-78"/>
                <a:cs typeface="Traditional Arabic" pitchFamily="2" charset="-78"/>
              </a:rPr>
              <a:t>العام .</a:t>
            </a:r>
            <a:r>
              <a:rPr lang="ar-SA" dirty="0">
                <a:latin typeface="Traditional Arabic" pitchFamily="2" charset="-78"/>
                <a:cs typeface="Traditional Arabic" pitchFamily="2" charset="-78"/>
              </a:rPr>
              <a:t/>
            </a:r>
            <a:br>
              <a:rPr lang="ar-SA" dirty="0">
                <a:latin typeface="Traditional Arabic" pitchFamily="2" charset="-78"/>
                <a:cs typeface="Traditional Arabic" pitchFamily="2" charset="-78"/>
              </a:rPr>
            </a:br>
            <a:r>
              <a:rPr lang="ar-SA" dirty="0">
                <a:latin typeface="Traditional Arabic" pitchFamily="2" charset="-78"/>
                <a:cs typeface="Traditional Arabic" pitchFamily="2" charset="-78"/>
              </a:rPr>
              <a:t>فلا تنافي مطلقاً بين الرحمة الصحيحة العاقلة والشدة في مواضع الضرورة , وحينها تكون الشدة  هي المصلحة , وهي المحققة لأهداف </a:t>
            </a:r>
            <a:r>
              <a:rPr lang="ar-SA" dirty="0" smtClean="0">
                <a:latin typeface="Traditional Arabic" pitchFamily="2" charset="-78"/>
                <a:cs typeface="Traditional Arabic" pitchFamily="2" charset="-78"/>
              </a:rPr>
              <a:t>الرحمة .</a:t>
            </a:r>
            <a:endParaRPr lang="en-US" dirty="0">
              <a:latin typeface="Traditional Arabic" pitchFamily="2" charset="-78"/>
              <a:cs typeface="Traditional Arabic" pitchFamily="2" charset="-78"/>
            </a:endParaRPr>
          </a:p>
        </p:txBody>
      </p:sp>
      <p:sp>
        <p:nvSpPr>
          <p:cNvPr id="9" name="مستطيل مستدير الزوايا 8">
            <a:hlinkClick r:id="rId3" action="ppaction://hlinksldjump"/>
          </p:cNvPr>
          <p:cNvSpPr/>
          <p:nvPr/>
        </p:nvSpPr>
        <p:spPr bwMode="auto">
          <a:xfrm>
            <a:off x="446031" y="6021424"/>
            <a:ext cx="1241442" cy="54769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b="1" dirty="0" smtClean="0">
                <a:latin typeface="Traditional Arabic" pitchFamily="2" charset="-78"/>
                <a:cs typeface="Traditional Arabic" pitchFamily="2" charset="-78"/>
              </a:rPr>
              <a:t>عودة </a:t>
            </a:r>
            <a:endParaRPr kumimoji="0" lang="ar-S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aditional Arabic" pitchFamily="2" charset="-78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allAtOnce" animBg="1"/>
      <p:bldP spid="7" grpId="0" build="allAtOnce" animBg="1"/>
      <p:bldP spid="8" grpId="0" build="allAtOnce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4">
      <a:dk1>
        <a:srgbClr val="CC0066"/>
      </a:dk1>
      <a:lt1>
        <a:srgbClr val="FFFFFF"/>
      </a:lt1>
      <a:dk2>
        <a:srgbClr val="CC0066"/>
      </a:dk2>
      <a:lt2>
        <a:srgbClr val="993366"/>
      </a:lt2>
      <a:accent1>
        <a:srgbClr val="FFFFCC"/>
      </a:accent1>
      <a:accent2>
        <a:srgbClr val="663366"/>
      </a:accent2>
      <a:accent3>
        <a:srgbClr val="FFFFFF"/>
      </a:accent3>
      <a:accent4>
        <a:srgbClr val="AE0056"/>
      </a:accent4>
      <a:accent5>
        <a:srgbClr val="FFFFE2"/>
      </a:accent5>
      <a:accent6>
        <a:srgbClr val="5C2D5C"/>
      </a:accent6>
      <a:hlink>
        <a:srgbClr val="CC0033"/>
      </a:hlink>
      <a:folHlink>
        <a:srgbClr val="FF0180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CC0066"/>
        </a:dk1>
        <a:lt1>
          <a:srgbClr val="FFFFFF"/>
        </a:lt1>
        <a:dk2>
          <a:srgbClr val="CC0066"/>
        </a:dk2>
        <a:lt2>
          <a:srgbClr val="993366"/>
        </a:lt2>
        <a:accent1>
          <a:srgbClr val="FFFFCC"/>
        </a:accent1>
        <a:accent2>
          <a:srgbClr val="663366"/>
        </a:accent2>
        <a:accent3>
          <a:srgbClr val="FFFFFF"/>
        </a:accent3>
        <a:accent4>
          <a:srgbClr val="AE0056"/>
        </a:accent4>
        <a:accent5>
          <a:srgbClr val="FFFFE2"/>
        </a:accent5>
        <a:accent6>
          <a:srgbClr val="5C2D5C"/>
        </a:accent6>
        <a:hlink>
          <a:srgbClr val="CC0033"/>
        </a:hlink>
        <a:folHlink>
          <a:srgbClr val="CC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CC0066"/>
        </a:dk1>
        <a:lt1>
          <a:srgbClr val="FFFFFF"/>
        </a:lt1>
        <a:dk2>
          <a:srgbClr val="CC0066"/>
        </a:dk2>
        <a:lt2>
          <a:srgbClr val="993366"/>
        </a:lt2>
        <a:accent1>
          <a:srgbClr val="FFFFCC"/>
        </a:accent1>
        <a:accent2>
          <a:srgbClr val="663366"/>
        </a:accent2>
        <a:accent3>
          <a:srgbClr val="FFFFFF"/>
        </a:accent3>
        <a:accent4>
          <a:srgbClr val="AE0056"/>
        </a:accent4>
        <a:accent5>
          <a:srgbClr val="FFFFE2"/>
        </a:accent5>
        <a:accent6>
          <a:srgbClr val="5C2D5C"/>
        </a:accent6>
        <a:hlink>
          <a:srgbClr val="CC0033"/>
        </a:hlink>
        <a:folHlink>
          <a:srgbClr val="FF01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750</TotalTime>
  <Words>1631</Words>
  <Application>Microsoft Office PowerPoint</Application>
  <PresentationFormat>عرض على الشاشة (3:4)‏</PresentationFormat>
  <Paragraphs>103</Paragraphs>
  <Slides>16</Slides>
  <Notes>15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Blank Presentation</vt:lpstr>
      <vt:lpstr>عرض تقديمي في PowerPoint</vt:lpstr>
      <vt:lpstr>عرض تقديمي في PowerPoint</vt:lpstr>
      <vt:lpstr>تعريف الرحمــة</vt:lpstr>
      <vt:lpstr>  مثال عن الرحمة </vt:lpstr>
      <vt:lpstr>مستويات الرحمـة</vt:lpstr>
      <vt:lpstr>عرض تقديمي في PowerPoint</vt:lpstr>
      <vt:lpstr>قابلية خلق الرحمة لأنواع التربية </vt:lpstr>
      <vt:lpstr>عرض تقديمي في PowerPoint</vt:lpstr>
      <vt:lpstr> التوجيهات الإسلامية لخلق الرحمة والحض على مظاهره وآثاره في السلوك</vt:lpstr>
      <vt:lpstr> التوجيهات الإسلامية لخلق الرحمة والحض على مظاهره وآثاره في السلوك</vt:lpstr>
      <vt:lpstr>الرحمة بالضعفاء(الأرملة والمساكين والبنات)</vt:lpstr>
      <vt:lpstr>الرحمة بالصغار </vt:lpstr>
      <vt:lpstr>الرحمة من صفات الله</vt:lpstr>
      <vt:lpstr>الرحمة من صفات الله</vt:lpstr>
      <vt:lpstr>من صفات أصحاب الرسول أنهم رحماء بينهم</vt:lpstr>
      <vt:lpstr>من صفات أصحاب الرسول أنهم رحماء بينهم</vt:lpstr>
    </vt:vector>
  </TitlesOfParts>
  <Company>Presentation Magazine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Easter Pastel Eggs</dc:title>
  <dc:creator>Presentation Magazine</dc:creator>
  <cp:lastModifiedBy>إلى الأمام</cp:lastModifiedBy>
  <cp:revision>67</cp:revision>
  <dcterms:created xsi:type="dcterms:W3CDTF">2006-02-25T11:00:53Z</dcterms:created>
  <dcterms:modified xsi:type="dcterms:W3CDTF">2012-12-12T02:02:13Z</dcterms:modified>
</cp:coreProperties>
</file>