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9885"/>
    <a:srgbClr val="E188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91D6C6E1-4A5A-44FB-9192-E5701C55E774}" type="datetimeFigureOut">
              <a:rPr lang="ar-SA" smtClean="0"/>
              <a:pPr/>
              <a:t>07/01/34</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81D9FC6E-7D49-40DD-B099-BEA0C68885A2}"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91D6C6E1-4A5A-44FB-9192-E5701C55E774}" type="datetimeFigureOut">
              <a:rPr lang="ar-SA" smtClean="0"/>
              <a:pPr/>
              <a:t>07/01/34</a:t>
            </a:fld>
            <a:endParaRPr lang="ar-SA"/>
          </a:p>
        </p:txBody>
      </p:sp>
      <p:sp>
        <p:nvSpPr>
          <p:cNvPr id="9" name="عنصر نائب لرقم الشريحة 8"/>
          <p:cNvSpPr>
            <a:spLocks noGrp="1"/>
          </p:cNvSpPr>
          <p:nvPr>
            <p:ph type="sldNum" sz="quarter" idx="15"/>
          </p:nvPr>
        </p:nvSpPr>
        <p:spPr/>
        <p:txBody>
          <a:bodyPr rtlCol="0"/>
          <a:lstStyle/>
          <a:p>
            <a:fld id="{81D9FC6E-7D49-40DD-B099-BEA0C68885A2}"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91D6C6E1-4A5A-44FB-9192-E5701C55E774}" type="datetimeFigureOut">
              <a:rPr lang="ar-SA" smtClean="0"/>
              <a:pPr/>
              <a:t>07/01/34</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81D9FC6E-7D49-40DD-B099-BEA0C68885A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91D6C6E1-4A5A-44FB-9192-E5701C55E774}" type="datetimeFigureOut">
              <a:rPr lang="ar-SA" smtClean="0"/>
              <a:pPr/>
              <a:t>07/01/34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1D9FC6E-7D49-40DD-B099-BEA0C68885A2}"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91D6C6E1-4A5A-44FB-9192-E5701C55E774}" type="datetimeFigureOut">
              <a:rPr lang="ar-SA" smtClean="0"/>
              <a:pPr/>
              <a:t>07/01/34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1D9FC6E-7D49-40DD-B099-BEA0C68885A2}"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91D6C6E1-4A5A-44FB-9192-E5701C55E774}" type="datetimeFigureOut">
              <a:rPr lang="ar-SA" smtClean="0"/>
              <a:pPr/>
              <a:t>07/01/34</a:t>
            </a:fld>
            <a:endParaRPr lang="ar-SA"/>
          </a:p>
        </p:txBody>
      </p:sp>
      <p:sp>
        <p:nvSpPr>
          <p:cNvPr id="7" name="عنصر نائب لرقم الشريحة 6"/>
          <p:cNvSpPr>
            <a:spLocks noGrp="1"/>
          </p:cNvSpPr>
          <p:nvPr>
            <p:ph type="sldNum" sz="quarter" idx="11"/>
          </p:nvPr>
        </p:nvSpPr>
        <p:spPr/>
        <p:txBody>
          <a:bodyPr rtlCol="0"/>
          <a:lstStyle/>
          <a:p>
            <a:fld id="{81D9FC6E-7D49-40DD-B099-BEA0C68885A2}"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D6C6E1-4A5A-44FB-9192-E5701C55E774}" type="datetimeFigureOut">
              <a:rPr lang="ar-SA" smtClean="0"/>
              <a:pPr/>
              <a:t>07/01/34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1D9FC6E-7D49-40DD-B099-BEA0C68885A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91D6C6E1-4A5A-44FB-9192-E5701C55E774}" type="datetimeFigureOut">
              <a:rPr lang="ar-SA" smtClean="0"/>
              <a:pPr/>
              <a:t>07/01/34</a:t>
            </a:fld>
            <a:endParaRPr lang="ar-SA"/>
          </a:p>
        </p:txBody>
      </p:sp>
      <p:sp>
        <p:nvSpPr>
          <p:cNvPr id="22" name="عنصر نائب لرقم الشريحة 21"/>
          <p:cNvSpPr>
            <a:spLocks noGrp="1"/>
          </p:cNvSpPr>
          <p:nvPr>
            <p:ph type="sldNum" sz="quarter" idx="15"/>
          </p:nvPr>
        </p:nvSpPr>
        <p:spPr/>
        <p:txBody>
          <a:bodyPr rtlCol="0"/>
          <a:lstStyle/>
          <a:p>
            <a:fld id="{81D9FC6E-7D49-40DD-B099-BEA0C68885A2}"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91D6C6E1-4A5A-44FB-9192-E5701C55E774}" type="datetimeFigureOut">
              <a:rPr lang="ar-SA" smtClean="0"/>
              <a:pPr/>
              <a:t>07/01/34</a:t>
            </a:fld>
            <a:endParaRPr lang="ar-SA"/>
          </a:p>
        </p:txBody>
      </p:sp>
      <p:sp>
        <p:nvSpPr>
          <p:cNvPr id="18" name="عنصر نائب لرقم الشريحة 17"/>
          <p:cNvSpPr>
            <a:spLocks noGrp="1"/>
          </p:cNvSpPr>
          <p:nvPr>
            <p:ph type="sldNum" sz="quarter" idx="11"/>
          </p:nvPr>
        </p:nvSpPr>
        <p:spPr/>
        <p:txBody>
          <a:bodyPr rtlCol="0"/>
          <a:lstStyle/>
          <a:p>
            <a:fld id="{81D9FC6E-7D49-40DD-B099-BEA0C68885A2}"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D6C6E1-4A5A-44FB-9192-E5701C55E774}" type="datetimeFigureOut">
              <a:rPr lang="ar-SA" smtClean="0"/>
              <a:pPr/>
              <a:t>07/01/34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D9FC6E-7D49-40DD-B099-BEA0C68885A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D6C6E1-4A5A-44FB-9192-E5701C55E774}" type="datetimeFigureOut">
              <a:rPr lang="ar-SA" smtClean="0"/>
              <a:pPr/>
              <a:t>07/01/34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D9FC6E-7D49-40DD-B099-BEA0C68885A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1D6C6E1-4A5A-44FB-9192-E5701C55E774}" type="datetimeFigureOut">
              <a:rPr lang="ar-SA" smtClean="0"/>
              <a:pPr/>
              <a:t>07/01/34</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1D9FC6E-7D49-40DD-B099-BEA0C68885A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51720" y="1556792"/>
            <a:ext cx="6172200" cy="1894362"/>
          </a:xfrm>
        </p:spPr>
        <p:txBody>
          <a:bodyPr>
            <a:normAutofit/>
          </a:bodyPr>
          <a:lstStyle/>
          <a:p>
            <a:pPr algn="ctr"/>
            <a:r>
              <a:rPr lang="ar-SA" sz="6600" dirty="0" smtClean="0">
                <a:solidFill>
                  <a:srgbClr val="C19885"/>
                </a:solidFill>
              </a:rPr>
              <a:t>أنواع </a:t>
            </a:r>
            <a:r>
              <a:rPr lang="ar-SA" sz="6600" dirty="0" err="1" smtClean="0">
                <a:solidFill>
                  <a:srgbClr val="C19885"/>
                </a:solidFill>
              </a:rPr>
              <a:t>نواقض</a:t>
            </a:r>
            <a:r>
              <a:rPr lang="ar-SA" sz="6600" dirty="0" smtClean="0">
                <a:solidFill>
                  <a:srgbClr val="C19885"/>
                </a:solidFill>
              </a:rPr>
              <a:t> الإيمان</a:t>
            </a:r>
            <a:endParaRPr lang="ar-SA" sz="6600" dirty="0">
              <a:solidFill>
                <a:srgbClr val="C19885"/>
              </a:solidFill>
            </a:endParaRPr>
          </a:p>
        </p:txBody>
      </p:sp>
      <p:sp>
        <p:nvSpPr>
          <p:cNvPr id="3" name="عنوان فرعي 2"/>
          <p:cNvSpPr>
            <a:spLocks noGrp="1"/>
          </p:cNvSpPr>
          <p:nvPr>
            <p:ph type="subTitle" idx="1"/>
          </p:nvPr>
        </p:nvSpPr>
        <p:spPr>
          <a:xfrm flipV="1">
            <a:off x="2286000" y="6374921"/>
            <a:ext cx="6172200" cy="45719"/>
          </a:xfrm>
        </p:spPr>
        <p:txBody>
          <a:bodyPr>
            <a:normAutofit fontScale="25000" lnSpcReduction="20000"/>
          </a:bodyPr>
          <a:lstStyle/>
          <a:p>
            <a:endParaRPr lang="ar-SA" dirty="0"/>
          </a:p>
        </p:txBody>
      </p:sp>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b="1" dirty="0" smtClean="0">
                <a:solidFill>
                  <a:srgbClr val="FF0000"/>
                </a:solidFill>
              </a:rPr>
              <a:t>متى يصير المؤمن كافرا؟</a:t>
            </a:r>
            <a:endParaRPr lang="ar-SA" sz="3600" b="1" dirty="0">
              <a:solidFill>
                <a:srgbClr val="FF0000"/>
              </a:solidFill>
            </a:endParaRPr>
          </a:p>
        </p:txBody>
      </p:sp>
      <p:sp>
        <p:nvSpPr>
          <p:cNvPr id="3" name="عنصر نائب للمحتوى 2"/>
          <p:cNvSpPr>
            <a:spLocks noGrp="1"/>
          </p:cNvSpPr>
          <p:nvPr>
            <p:ph sz="quarter" idx="1"/>
          </p:nvPr>
        </p:nvSpPr>
        <p:spPr/>
        <p:txBody>
          <a:bodyPr/>
          <a:lstStyle/>
          <a:p>
            <a:r>
              <a:rPr lang="ar-SA" dirty="0" smtClean="0"/>
              <a:t> علمنا سابقا أن المسلم لا يصير مسلما إلا </a:t>
            </a:r>
            <a:r>
              <a:rPr lang="ar-SA" dirty="0" err="1" smtClean="0"/>
              <a:t>باالإقرار</a:t>
            </a:r>
            <a:r>
              <a:rPr lang="ar-SA" dirty="0" smtClean="0"/>
              <a:t> بشهادة أن لا إله إلا الله وأن محمدا رسول الله والتصديق بقلبه .فإذا أقر وصدق بقلبه فإنه لا يخرج من الإسلام إلا بجحود ما أدخله فيه  أو أن يأتي بما ينقض إقراراه السابق من قول أو عمل أو اعتقاد.</a:t>
            </a:r>
          </a:p>
          <a:p>
            <a:r>
              <a:rPr lang="ar-SA" dirty="0" smtClean="0"/>
              <a:t>أما الذنوب ولو كانت كبيرة فإنها لا تخرج صاحبها من الإيمان ما دام يقر أنها ذنوبا ولم يستحلها. وصاحبها إذا لم يتب منها  يعد فاسقا تحت مشيئة الله إن شاء عذبه وإن شاء غفر له .</a:t>
            </a:r>
          </a:p>
          <a:p>
            <a:endParaRPr lang="ar-SA" dirty="0"/>
          </a:p>
          <a:p>
            <a:r>
              <a:rPr lang="ar-SA" dirty="0" smtClean="0"/>
              <a:t>وفي الشريحة التالية تفصيل ما يخرج المسلم من الإسلام.</a:t>
            </a:r>
          </a:p>
          <a:p>
            <a:endParaRPr lang="ar-SA" dirty="0"/>
          </a:p>
        </p:txBody>
      </p:sp>
    </p:spTree>
    <p:extLst>
      <p:ext uri="{BB962C8B-B14F-4D97-AF65-F5344CB8AC3E}">
        <p14:creationId xmlns:p14="http://schemas.microsoft.com/office/powerpoint/2010/main" val="1656215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55576" y="764704"/>
            <a:ext cx="7560840" cy="1938992"/>
          </a:xfrm>
          <a:prstGeom prst="rect">
            <a:avLst/>
          </a:prstGeom>
          <a:noFill/>
        </p:spPr>
        <p:txBody>
          <a:bodyPr wrap="square" rtlCol="1">
            <a:spAutoFit/>
          </a:bodyPr>
          <a:lstStyle/>
          <a:p>
            <a:pPr algn="ctr"/>
            <a:endParaRPr lang="ar-SA" sz="2400" b="1" dirty="0">
              <a:solidFill>
                <a:schemeClr val="accent3">
                  <a:lumMod val="60000"/>
                  <a:lumOff val="40000"/>
                </a:schemeClr>
              </a:solidFill>
            </a:endParaRPr>
          </a:p>
          <a:p>
            <a:pPr algn="ctr"/>
            <a:endParaRPr lang="ar-SA" sz="2400" b="1" dirty="0">
              <a:solidFill>
                <a:schemeClr val="accent3">
                  <a:lumMod val="60000"/>
                  <a:lumOff val="40000"/>
                </a:schemeClr>
              </a:solidFill>
            </a:endParaRPr>
          </a:p>
          <a:p>
            <a:pPr algn="ctr"/>
            <a:r>
              <a:rPr lang="ar-SA" sz="2400" b="1" smtClean="0">
                <a:solidFill>
                  <a:schemeClr val="accent3">
                    <a:lumMod val="60000"/>
                    <a:lumOff val="40000"/>
                  </a:schemeClr>
                </a:solidFill>
              </a:rPr>
              <a:t>الأمور </a:t>
            </a:r>
            <a:r>
              <a:rPr lang="ar-SA" sz="2400" b="1" dirty="0" smtClean="0">
                <a:solidFill>
                  <a:schemeClr val="accent3">
                    <a:lumMod val="60000"/>
                    <a:lumOff val="40000"/>
                  </a:schemeClr>
                </a:solidFill>
              </a:rPr>
              <a:t>التي تكون سبباً في الخروج من دين الله عز وجل تتنوع إلى أنواع ، وكل نوع يدخل فيه صور وتفصيلات كثيرة , لكن تلك الأنواع يمكن حصرها في أربعة هي :</a:t>
            </a:r>
            <a:endParaRPr lang="ar-SA" sz="2400" b="1" dirty="0">
              <a:solidFill>
                <a:schemeClr val="accent3">
                  <a:lumMod val="60000"/>
                  <a:lumOff val="40000"/>
                </a:schemeClr>
              </a:solidFill>
            </a:endParaRPr>
          </a:p>
        </p:txBody>
      </p:sp>
      <p:sp>
        <p:nvSpPr>
          <p:cNvPr id="3" name="مربع نص 2"/>
          <p:cNvSpPr txBox="1"/>
          <p:nvPr/>
        </p:nvSpPr>
        <p:spPr>
          <a:xfrm>
            <a:off x="1763688" y="3140968"/>
            <a:ext cx="6264696" cy="461665"/>
          </a:xfrm>
          <a:prstGeom prst="rect">
            <a:avLst/>
          </a:prstGeom>
          <a:noFill/>
        </p:spPr>
        <p:txBody>
          <a:bodyPr wrap="square" rtlCol="1">
            <a:spAutoFit/>
          </a:bodyPr>
          <a:lstStyle/>
          <a:p>
            <a:r>
              <a:rPr lang="ar-SA" sz="2400" b="1" dirty="0" smtClean="0">
                <a:solidFill>
                  <a:schemeClr val="bg1">
                    <a:lumMod val="50000"/>
                  </a:schemeClr>
                </a:solidFill>
              </a:rPr>
              <a:t>1- نوع يتضمن إنكار الربوبية أو الطعن </a:t>
            </a:r>
            <a:r>
              <a:rPr lang="ar-SA" sz="2400" b="1" dirty="0" err="1" smtClean="0">
                <a:solidFill>
                  <a:schemeClr val="bg1">
                    <a:lumMod val="50000"/>
                  </a:schemeClr>
                </a:solidFill>
              </a:rPr>
              <a:t>فيها .</a:t>
            </a:r>
            <a:endParaRPr lang="ar-SA" sz="2400" b="1" dirty="0" smtClean="0">
              <a:solidFill>
                <a:schemeClr val="bg1">
                  <a:lumMod val="50000"/>
                </a:schemeClr>
              </a:solidFill>
            </a:endParaRPr>
          </a:p>
        </p:txBody>
      </p:sp>
      <p:sp>
        <p:nvSpPr>
          <p:cNvPr id="4" name="مربع نص 3"/>
          <p:cNvSpPr txBox="1"/>
          <p:nvPr/>
        </p:nvSpPr>
        <p:spPr>
          <a:xfrm>
            <a:off x="2555776" y="3573016"/>
            <a:ext cx="5472608" cy="461665"/>
          </a:xfrm>
          <a:prstGeom prst="rect">
            <a:avLst/>
          </a:prstGeom>
          <a:noFill/>
        </p:spPr>
        <p:txBody>
          <a:bodyPr wrap="square" rtlCol="1">
            <a:spAutoFit/>
          </a:bodyPr>
          <a:lstStyle/>
          <a:p>
            <a:r>
              <a:rPr lang="ar-SA" sz="2400" b="1" dirty="0" smtClean="0">
                <a:solidFill>
                  <a:schemeClr val="bg1">
                    <a:lumMod val="50000"/>
                  </a:schemeClr>
                </a:solidFill>
              </a:rPr>
              <a:t>2- نوع يتضمن الطعن في أسماء الله </a:t>
            </a:r>
            <a:r>
              <a:rPr lang="ar-SA" sz="2400" b="1" dirty="0" err="1" smtClean="0">
                <a:solidFill>
                  <a:schemeClr val="bg1">
                    <a:lumMod val="50000"/>
                  </a:schemeClr>
                </a:solidFill>
              </a:rPr>
              <a:t>وصفاته .</a:t>
            </a:r>
            <a:endParaRPr lang="ar-SA" sz="2400" b="1" dirty="0">
              <a:solidFill>
                <a:schemeClr val="bg1">
                  <a:lumMod val="50000"/>
                </a:schemeClr>
              </a:solidFill>
            </a:endParaRPr>
          </a:p>
        </p:txBody>
      </p:sp>
      <p:sp>
        <p:nvSpPr>
          <p:cNvPr id="5" name="مربع نص 4"/>
          <p:cNvSpPr txBox="1"/>
          <p:nvPr/>
        </p:nvSpPr>
        <p:spPr>
          <a:xfrm>
            <a:off x="2771800" y="4005064"/>
            <a:ext cx="5256584" cy="461665"/>
          </a:xfrm>
          <a:prstGeom prst="rect">
            <a:avLst/>
          </a:prstGeom>
          <a:noFill/>
        </p:spPr>
        <p:txBody>
          <a:bodyPr wrap="square" rtlCol="1">
            <a:spAutoFit/>
          </a:bodyPr>
          <a:lstStyle/>
          <a:p>
            <a:r>
              <a:rPr lang="ar-SA" sz="2400" b="1" dirty="0" smtClean="0">
                <a:solidFill>
                  <a:schemeClr val="bg1">
                    <a:lumMod val="50000"/>
                  </a:schemeClr>
                </a:solidFill>
              </a:rPr>
              <a:t>3- نوع يتضمن الطعن في </a:t>
            </a:r>
            <a:r>
              <a:rPr lang="ar-SA" sz="2400" b="1" dirty="0" err="1" smtClean="0">
                <a:solidFill>
                  <a:schemeClr val="bg1">
                    <a:lumMod val="50000"/>
                  </a:schemeClr>
                </a:solidFill>
              </a:rPr>
              <a:t>الألوهية</a:t>
            </a:r>
            <a:r>
              <a:rPr lang="ar-SA" sz="2400" b="1" dirty="0" smtClean="0">
                <a:solidFill>
                  <a:schemeClr val="bg1">
                    <a:lumMod val="50000"/>
                  </a:schemeClr>
                </a:solidFill>
              </a:rPr>
              <a:t> </a:t>
            </a:r>
            <a:r>
              <a:rPr lang="ar-SA" sz="2400" b="1" dirty="0" err="1" smtClean="0">
                <a:solidFill>
                  <a:schemeClr val="bg1">
                    <a:lumMod val="50000"/>
                  </a:schemeClr>
                </a:solidFill>
              </a:rPr>
              <a:t>.</a:t>
            </a:r>
            <a:endParaRPr lang="ar-SA" sz="2400" b="1" dirty="0">
              <a:solidFill>
                <a:schemeClr val="bg1">
                  <a:lumMod val="50000"/>
                </a:schemeClr>
              </a:solidFill>
            </a:endParaRPr>
          </a:p>
        </p:txBody>
      </p:sp>
      <p:sp>
        <p:nvSpPr>
          <p:cNvPr id="6" name="مربع نص 5"/>
          <p:cNvSpPr txBox="1"/>
          <p:nvPr/>
        </p:nvSpPr>
        <p:spPr>
          <a:xfrm>
            <a:off x="2123728" y="4365104"/>
            <a:ext cx="5904656" cy="830997"/>
          </a:xfrm>
          <a:prstGeom prst="rect">
            <a:avLst/>
          </a:prstGeom>
          <a:noFill/>
        </p:spPr>
        <p:txBody>
          <a:bodyPr wrap="square" rtlCol="1">
            <a:spAutoFit/>
          </a:bodyPr>
          <a:lstStyle/>
          <a:p>
            <a:r>
              <a:rPr lang="ar-SA" sz="2400" b="1" dirty="0" smtClean="0">
                <a:solidFill>
                  <a:schemeClr val="bg1">
                    <a:lumMod val="50000"/>
                  </a:schemeClr>
                </a:solidFill>
              </a:rPr>
              <a:t>4- نوع يتضمن إنكار الرسالة أو الطعن في صاحبها عليه الصلاة </a:t>
            </a:r>
            <a:r>
              <a:rPr lang="ar-SA" sz="2400" b="1" dirty="0" err="1" smtClean="0">
                <a:solidFill>
                  <a:schemeClr val="bg1">
                    <a:lumMod val="50000"/>
                  </a:schemeClr>
                </a:solidFill>
              </a:rPr>
              <a:t>والسلام .</a:t>
            </a:r>
            <a:endParaRPr lang="ar-SA" sz="2400" b="1" dirty="0">
              <a:solidFill>
                <a:schemeClr val="bg1">
                  <a:lumMod val="50000"/>
                </a:schemeClr>
              </a:solidFill>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96136" y="404664"/>
            <a:ext cx="2736304" cy="584775"/>
          </a:xfrm>
          <a:prstGeom prst="rect">
            <a:avLst/>
          </a:prstGeom>
          <a:noFill/>
        </p:spPr>
        <p:txBody>
          <a:bodyPr wrap="square" rtlCol="1">
            <a:spAutoFit/>
          </a:bodyPr>
          <a:lstStyle/>
          <a:p>
            <a:r>
              <a:rPr lang="ar-SA" sz="3200" b="1" u="sng" dirty="0" smtClean="0">
                <a:solidFill>
                  <a:schemeClr val="bg1">
                    <a:lumMod val="50000"/>
                  </a:schemeClr>
                </a:solidFill>
              </a:rPr>
              <a:t>النوع </a:t>
            </a:r>
            <a:r>
              <a:rPr lang="ar-SA" sz="3200" b="1" u="sng" dirty="0" err="1" smtClean="0">
                <a:solidFill>
                  <a:schemeClr val="bg1">
                    <a:lumMod val="50000"/>
                  </a:schemeClr>
                </a:solidFill>
              </a:rPr>
              <a:t>الأول :</a:t>
            </a:r>
            <a:endParaRPr lang="ar-SA" sz="3200" b="1" u="sng" dirty="0" smtClean="0">
              <a:solidFill>
                <a:schemeClr val="bg1">
                  <a:lumMod val="50000"/>
                </a:schemeClr>
              </a:solidFill>
            </a:endParaRPr>
          </a:p>
        </p:txBody>
      </p:sp>
      <p:sp>
        <p:nvSpPr>
          <p:cNvPr id="3" name="مربع نص 2"/>
          <p:cNvSpPr txBox="1"/>
          <p:nvPr/>
        </p:nvSpPr>
        <p:spPr>
          <a:xfrm>
            <a:off x="1547664" y="1484784"/>
            <a:ext cx="7056784" cy="2000548"/>
          </a:xfrm>
          <a:prstGeom prst="rect">
            <a:avLst/>
          </a:prstGeom>
          <a:noFill/>
        </p:spPr>
        <p:txBody>
          <a:bodyPr wrap="square" rtlCol="1">
            <a:spAutoFit/>
          </a:bodyPr>
          <a:lstStyle/>
          <a:p>
            <a:r>
              <a:rPr lang="ar-SA" sz="2400" b="1" dirty="0" smtClean="0">
                <a:solidFill>
                  <a:srgbClr val="C19885"/>
                </a:solidFill>
              </a:rPr>
              <a:t>أول انواع التوحيد هو توحيد الله في </a:t>
            </a:r>
            <a:r>
              <a:rPr lang="ar-SA" sz="2400" b="1" dirty="0" err="1" smtClean="0">
                <a:solidFill>
                  <a:srgbClr val="C19885"/>
                </a:solidFill>
              </a:rPr>
              <a:t>الربوبية </a:t>
            </a:r>
            <a:r>
              <a:rPr lang="ar-SA" sz="2400" b="1" dirty="0" smtClean="0">
                <a:solidFill>
                  <a:srgbClr val="C19885"/>
                </a:solidFill>
              </a:rPr>
              <a:t>, وهو </a:t>
            </a:r>
            <a:r>
              <a:rPr lang="ar-SA" sz="2400" b="1" dirty="0" err="1" smtClean="0">
                <a:solidFill>
                  <a:srgbClr val="C19885"/>
                </a:solidFill>
              </a:rPr>
              <a:t>الإعتقاد</a:t>
            </a:r>
            <a:r>
              <a:rPr lang="ar-SA" sz="2400" b="1" dirty="0" smtClean="0">
                <a:solidFill>
                  <a:srgbClr val="C19885"/>
                </a:solidFill>
              </a:rPr>
              <a:t> بأن الله هو رب كل </a:t>
            </a:r>
            <a:r>
              <a:rPr lang="ar-SA" sz="2400" b="1" dirty="0" err="1" smtClean="0">
                <a:solidFill>
                  <a:srgbClr val="C19885"/>
                </a:solidFill>
              </a:rPr>
              <a:t>ومليكه </a:t>
            </a:r>
            <a:r>
              <a:rPr lang="ar-SA" sz="2400" b="1" dirty="0" smtClean="0">
                <a:solidFill>
                  <a:srgbClr val="C19885"/>
                </a:solidFill>
              </a:rPr>
              <a:t>, وخالق كل شيء </a:t>
            </a:r>
            <a:r>
              <a:rPr lang="ar-SA" sz="2400" b="1" dirty="0" err="1" smtClean="0">
                <a:solidFill>
                  <a:srgbClr val="C19885"/>
                </a:solidFill>
              </a:rPr>
              <a:t>ورازقه </a:t>
            </a:r>
            <a:r>
              <a:rPr lang="ar-SA" sz="2400" b="1" dirty="0" smtClean="0">
                <a:solidFill>
                  <a:srgbClr val="C19885"/>
                </a:solidFill>
              </a:rPr>
              <a:t>, والمتصرف فيه وحده بمشيئته وعلمه وحكمته </a:t>
            </a:r>
            <a:r>
              <a:rPr lang="ar-SA" sz="2400" b="1" dirty="0" err="1" smtClean="0">
                <a:solidFill>
                  <a:srgbClr val="C19885"/>
                </a:solidFill>
              </a:rPr>
              <a:t>سبحانه .</a:t>
            </a:r>
            <a:endParaRPr lang="ar-SA" sz="2400" b="1" dirty="0" smtClean="0">
              <a:solidFill>
                <a:srgbClr val="C19885"/>
              </a:solidFill>
            </a:endParaRPr>
          </a:p>
          <a:p>
            <a:endParaRPr lang="ar-SA" sz="2400" b="1" dirty="0">
              <a:solidFill>
                <a:srgbClr val="C19885"/>
              </a:solidFill>
            </a:endParaRPr>
          </a:p>
          <a:p>
            <a:r>
              <a:rPr lang="ar-SA" sz="2400" b="1" dirty="0" smtClean="0">
                <a:solidFill>
                  <a:srgbClr val="C19885"/>
                </a:solidFill>
              </a:rPr>
              <a:t>فكل قول أو اعتقاد فيه انكار لهذه الخصائص </a:t>
            </a:r>
            <a:r>
              <a:rPr lang="ar-SA" sz="2800" b="1" u="sng" dirty="0" smtClean="0">
                <a:solidFill>
                  <a:srgbClr val="E18865"/>
                </a:solidFill>
              </a:rPr>
              <a:t>كفر </a:t>
            </a:r>
            <a:r>
              <a:rPr lang="ar-SA" sz="2800" b="1" u="sng" dirty="0" err="1" smtClean="0">
                <a:solidFill>
                  <a:srgbClr val="E18865"/>
                </a:solidFill>
              </a:rPr>
              <a:t>وردة </a:t>
            </a:r>
            <a:r>
              <a:rPr lang="ar-SA" sz="2400" b="1" dirty="0" err="1" smtClean="0">
                <a:solidFill>
                  <a:srgbClr val="C19885"/>
                </a:solidFill>
              </a:rPr>
              <a:t>.</a:t>
            </a:r>
            <a:endParaRPr lang="ar-SA" sz="2400" b="1" dirty="0">
              <a:solidFill>
                <a:srgbClr val="C19885"/>
              </a:solidFill>
            </a:endParaRPr>
          </a:p>
        </p:txBody>
      </p:sp>
      <p:sp>
        <p:nvSpPr>
          <p:cNvPr id="4" name="مربع نص 3"/>
          <p:cNvSpPr txBox="1"/>
          <p:nvPr/>
        </p:nvSpPr>
        <p:spPr>
          <a:xfrm>
            <a:off x="1187624" y="3933056"/>
            <a:ext cx="7272808" cy="830997"/>
          </a:xfrm>
          <a:prstGeom prst="rect">
            <a:avLst/>
          </a:prstGeom>
          <a:noFill/>
        </p:spPr>
        <p:txBody>
          <a:bodyPr wrap="square" rtlCol="1">
            <a:spAutoFit/>
          </a:bodyPr>
          <a:lstStyle/>
          <a:p>
            <a:r>
              <a:rPr lang="ar-SA" sz="2400" b="1" dirty="0" smtClean="0">
                <a:solidFill>
                  <a:srgbClr val="C19885"/>
                </a:solidFill>
              </a:rPr>
              <a:t>كذلك يعد كفراً وردة أن يدعي شخص لنفسه شيئاً من هذه </a:t>
            </a:r>
            <a:r>
              <a:rPr lang="ar-SA" sz="2400" b="1" dirty="0" err="1" smtClean="0">
                <a:solidFill>
                  <a:srgbClr val="C19885"/>
                </a:solidFill>
              </a:rPr>
              <a:t>الخصائص </a:t>
            </a:r>
            <a:r>
              <a:rPr lang="ar-SA" sz="2400" b="1" dirty="0" smtClean="0">
                <a:solidFill>
                  <a:srgbClr val="C19885"/>
                </a:solidFill>
              </a:rPr>
              <a:t>, وكذلك يكفر من يصدقه في هذه </a:t>
            </a:r>
            <a:r>
              <a:rPr lang="ar-SA" sz="2400" b="1" dirty="0" err="1" smtClean="0">
                <a:solidFill>
                  <a:srgbClr val="C19885"/>
                </a:solidFill>
              </a:rPr>
              <a:t>الدعوى .</a:t>
            </a:r>
            <a:endParaRPr lang="ar-SA" sz="2400" b="1" dirty="0">
              <a:solidFill>
                <a:srgbClr val="C19885"/>
              </a:solidFill>
            </a:endParaRPr>
          </a:p>
        </p:txBody>
      </p:sp>
    </p:spTree>
  </p:cSld>
  <p:clrMapOvr>
    <a:masterClrMapping/>
  </p:clrMapOvr>
  <p:transition>
    <p:comb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4048" y="332656"/>
            <a:ext cx="3600400" cy="584775"/>
          </a:xfrm>
          <a:prstGeom prst="rect">
            <a:avLst/>
          </a:prstGeom>
          <a:noFill/>
        </p:spPr>
        <p:txBody>
          <a:bodyPr wrap="square" rtlCol="1">
            <a:spAutoFit/>
          </a:bodyPr>
          <a:lstStyle/>
          <a:p>
            <a:r>
              <a:rPr lang="ar-SA" sz="3200" b="1" u="sng" dirty="0" smtClean="0">
                <a:solidFill>
                  <a:schemeClr val="bg1">
                    <a:lumMod val="50000"/>
                  </a:schemeClr>
                </a:solidFill>
              </a:rPr>
              <a:t>النوع </a:t>
            </a:r>
            <a:r>
              <a:rPr lang="ar-SA" sz="3200" b="1" u="sng" dirty="0" err="1" smtClean="0">
                <a:solidFill>
                  <a:schemeClr val="bg1">
                    <a:lumMod val="50000"/>
                  </a:schemeClr>
                </a:solidFill>
              </a:rPr>
              <a:t>الثاني :</a:t>
            </a:r>
            <a:endParaRPr lang="ar-SA" sz="3200" b="1" u="sng" dirty="0">
              <a:solidFill>
                <a:schemeClr val="bg1">
                  <a:lumMod val="50000"/>
                </a:schemeClr>
              </a:solidFill>
            </a:endParaRPr>
          </a:p>
        </p:txBody>
      </p:sp>
      <p:sp>
        <p:nvSpPr>
          <p:cNvPr id="3" name="مربع نص 2"/>
          <p:cNvSpPr txBox="1"/>
          <p:nvPr/>
        </p:nvSpPr>
        <p:spPr>
          <a:xfrm>
            <a:off x="899592" y="1052736"/>
            <a:ext cx="7776864" cy="830997"/>
          </a:xfrm>
          <a:prstGeom prst="rect">
            <a:avLst/>
          </a:prstGeom>
          <a:noFill/>
        </p:spPr>
        <p:txBody>
          <a:bodyPr wrap="square" rtlCol="1">
            <a:spAutoFit/>
          </a:bodyPr>
          <a:lstStyle/>
          <a:p>
            <a:r>
              <a:rPr lang="ar-SA" sz="2400" b="1" dirty="0" smtClean="0">
                <a:solidFill>
                  <a:srgbClr val="C19885"/>
                </a:solidFill>
              </a:rPr>
              <a:t>وهو يتضمن الطعن في النوع الثاني من أنواع </a:t>
            </a:r>
            <a:r>
              <a:rPr lang="ar-SA" sz="2400" b="1" dirty="0" err="1" smtClean="0">
                <a:solidFill>
                  <a:srgbClr val="C19885"/>
                </a:solidFill>
              </a:rPr>
              <a:t>التوحيد </a:t>
            </a:r>
            <a:r>
              <a:rPr lang="ar-SA" sz="2400" b="1" dirty="0" smtClean="0">
                <a:solidFill>
                  <a:srgbClr val="C19885"/>
                </a:solidFill>
              </a:rPr>
              <a:t>، وهو توحيد الله فيما يليق </a:t>
            </a:r>
            <a:r>
              <a:rPr lang="ar-SA" sz="2400" b="1" dirty="0" err="1" smtClean="0">
                <a:solidFill>
                  <a:srgbClr val="C19885"/>
                </a:solidFill>
              </a:rPr>
              <a:t>به</a:t>
            </a:r>
            <a:r>
              <a:rPr lang="ar-SA" sz="2400" b="1" dirty="0" smtClean="0">
                <a:solidFill>
                  <a:srgbClr val="C19885"/>
                </a:solidFill>
              </a:rPr>
              <a:t> من الأسماء </a:t>
            </a:r>
            <a:r>
              <a:rPr lang="ar-SA" sz="2400" b="1" dirty="0" err="1" smtClean="0">
                <a:solidFill>
                  <a:srgbClr val="C19885"/>
                </a:solidFill>
              </a:rPr>
              <a:t>والصفات .</a:t>
            </a:r>
            <a:endParaRPr lang="ar-SA" sz="2400" b="1" dirty="0">
              <a:solidFill>
                <a:srgbClr val="C19885"/>
              </a:solidFill>
            </a:endParaRPr>
          </a:p>
        </p:txBody>
      </p:sp>
      <p:sp>
        <p:nvSpPr>
          <p:cNvPr id="4" name="مربع نص 3"/>
          <p:cNvSpPr txBox="1"/>
          <p:nvPr/>
        </p:nvSpPr>
        <p:spPr>
          <a:xfrm>
            <a:off x="755576" y="2060848"/>
            <a:ext cx="7776864" cy="830997"/>
          </a:xfrm>
          <a:prstGeom prst="rect">
            <a:avLst/>
          </a:prstGeom>
          <a:noFill/>
        </p:spPr>
        <p:txBody>
          <a:bodyPr wrap="square" rtlCol="1">
            <a:spAutoFit/>
          </a:bodyPr>
          <a:lstStyle/>
          <a:p>
            <a:r>
              <a:rPr lang="ar-SA" sz="2400" b="1" dirty="0" smtClean="0">
                <a:solidFill>
                  <a:srgbClr val="C19885"/>
                </a:solidFill>
              </a:rPr>
              <a:t>فمن نفى أو انتقص شيئا مما اثبته الله لنفسه أو اثبته له </a:t>
            </a:r>
            <a:r>
              <a:rPr lang="ar-SA" sz="2400" b="1" dirty="0" err="1" smtClean="0">
                <a:solidFill>
                  <a:srgbClr val="C19885"/>
                </a:solidFill>
              </a:rPr>
              <a:t>رسوله </a:t>
            </a:r>
            <a:r>
              <a:rPr lang="ar-SA" sz="2400" b="1" dirty="0" smtClean="0">
                <a:solidFill>
                  <a:srgbClr val="C19885"/>
                </a:solidFill>
              </a:rPr>
              <a:t>, فقد </a:t>
            </a:r>
            <a:r>
              <a:rPr lang="ar-SA" sz="2400" b="1" dirty="0" err="1" smtClean="0">
                <a:solidFill>
                  <a:srgbClr val="C19885"/>
                </a:solidFill>
              </a:rPr>
              <a:t>كفر .</a:t>
            </a:r>
            <a:endParaRPr lang="ar-SA" sz="2400" b="1" dirty="0" smtClean="0">
              <a:solidFill>
                <a:srgbClr val="C19885"/>
              </a:solidFill>
            </a:endParaRPr>
          </a:p>
          <a:p>
            <a:r>
              <a:rPr lang="ar-SA" sz="2400" b="1" dirty="0" smtClean="0">
                <a:solidFill>
                  <a:srgbClr val="C19885"/>
                </a:solidFill>
              </a:rPr>
              <a:t>فكفر الصفات </a:t>
            </a:r>
            <a:r>
              <a:rPr lang="ar-SA" sz="2400" b="1" dirty="0" err="1" smtClean="0">
                <a:solidFill>
                  <a:srgbClr val="C19885"/>
                </a:solidFill>
              </a:rPr>
              <a:t>نوعان </a:t>
            </a:r>
            <a:r>
              <a:rPr lang="ar-SA" sz="2400" b="1" dirty="0" smtClean="0">
                <a:solidFill>
                  <a:srgbClr val="C19885"/>
                </a:solidFill>
              </a:rPr>
              <a:t>: كفر نفي و كفر </a:t>
            </a:r>
            <a:r>
              <a:rPr lang="ar-SA" sz="2400" b="1" dirty="0" err="1" smtClean="0">
                <a:solidFill>
                  <a:srgbClr val="C19885"/>
                </a:solidFill>
              </a:rPr>
              <a:t>اثبات .</a:t>
            </a:r>
            <a:endParaRPr lang="ar-SA" sz="2400" b="1" dirty="0">
              <a:solidFill>
                <a:srgbClr val="C19885"/>
              </a:solidFill>
            </a:endParaRPr>
          </a:p>
        </p:txBody>
      </p:sp>
      <p:sp>
        <p:nvSpPr>
          <p:cNvPr id="6" name="مربع نص 5"/>
          <p:cNvSpPr txBox="1"/>
          <p:nvPr/>
        </p:nvSpPr>
        <p:spPr>
          <a:xfrm>
            <a:off x="251520" y="2996952"/>
            <a:ext cx="8280920" cy="830997"/>
          </a:xfrm>
          <a:prstGeom prst="rect">
            <a:avLst/>
          </a:prstGeom>
          <a:noFill/>
        </p:spPr>
        <p:txBody>
          <a:bodyPr wrap="square" rtlCol="1">
            <a:spAutoFit/>
          </a:bodyPr>
          <a:lstStyle/>
          <a:p>
            <a:r>
              <a:rPr lang="ar-SA" sz="2400" b="1" dirty="0" smtClean="0">
                <a:solidFill>
                  <a:srgbClr val="C19885"/>
                </a:solidFill>
              </a:rPr>
              <a:t>ويدخل في </a:t>
            </a:r>
            <a:r>
              <a:rPr lang="ar-SA" sz="2400" b="1" dirty="0" err="1" smtClean="0">
                <a:solidFill>
                  <a:srgbClr val="C19885"/>
                </a:solidFill>
              </a:rPr>
              <a:t>الأول </a:t>
            </a:r>
            <a:r>
              <a:rPr lang="ar-SA" sz="2400" b="1" dirty="0" smtClean="0">
                <a:solidFill>
                  <a:srgbClr val="C19885"/>
                </a:solidFill>
              </a:rPr>
              <a:t>: نفي أي صفة من صفات الله </a:t>
            </a:r>
            <a:r>
              <a:rPr lang="ar-SA" sz="2400" b="1" dirty="0" err="1" smtClean="0">
                <a:solidFill>
                  <a:srgbClr val="C19885"/>
                </a:solidFill>
              </a:rPr>
              <a:t>سبحانه </a:t>
            </a:r>
            <a:r>
              <a:rPr lang="ar-SA" sz="2400" b="1" dirty="0" smtClean="0">
                <a:solidFill>
                  <a:srgbClr val="C19885"/>
                </a:solidFill>
              </a:rPr>
              <a:t>, كنفي علمه الكامل أو قدرته أو حياته أو </a:t>
            </a:r>
            <a:r>
              <a:rPr lang="ar-SA" sz="2400" b="1" dirty="0" err="1" smtClean="0">
                <a:solidFill>
                  <a:srgbClr val="C19885"/>
                </a:solidFill>
              </a:rPr>
              <a:t>قيومته</a:t>
            </a:r>
            <a:r>
              <a:rPr lang="ar-SA" sz="2400" b="1" dirty="0" smtClean="0">
                <a:solidFill>
                  <a:srgbClr val="C19885"/>
                </a:solidFill>
              </a:rPr>
              <a:t> أو سمعه أو </a:t>
            </a:r>
            <a:r>
              <a:rPr lang="ar-SA" sz="2400" b="1" dirty="0" err="1" smtClean="0">
                <a:solidFill>
                  <a:srgbClr val="C19885"/>
                </a:solidFill>
              </a:rPr>
              <a:t>بصره .</a:t>
            </a:r>
            <a:endParaRPr lang="ar-SA" sz="2400" b="1" dirty="0">
              <a:solidFill>
                <a:srgbClr val="C19885"/>
              </a:solidFill>
            </a:endParaRPr>
          </a:p>
        </p:txBody>
      </p:sp>
      <p:sp>
        <p:nvSpPr>
          <p:cNvPr id="7" name="مربع نص 6"/>
          <p:cNvSpPr txBox="1"/>
          <p:nvPr/>
        </p:nvSpPr>
        <p:spPr>
          <a:xfrm>
            <a:off x="395536" y="4077072"/>
            <a:ext cx="8244408" cy="1200329"/>
          </a:xfrm>
          <a:prstGeom prst="rect">
            <a:avLst/>
          </a:prstGeom>
          <a:noFill/>
        </p:spPr>
        <p:txBody>
          <a:bodyPr wrap="square" rtlCol="1">
            <a:spAutoFit/>
          </a:bodyPr>
          <a:lstStyle/>
          <a:p>
            <a:r>
              <a:rPr lang="ar-SA" sz="2400" b="1" dirty="0" smtClean="0">
                <a:solidFill>
                  <a:srgbClr val="C19885"/>
                </a:solidFill>
              </a:rPr>
              <a:t>ويدخل في </a:t>
            </a:r>
            <a:r>
              <a:rPr lang="ar-SA" sz="2400" b="1" dirty="0" err="1" smtClean="0">
                <a:solidFill>
                  <a:srgbClr val="C19885"/>
                </a:solidFill>
              </a:rPr>
              <a:t>الثاني </a:t>
            </a:r>
            <a:r>
              <a:rPr lang="ar-SA" sz="2400" b="1" dirty="0" smtClean="0">
                <a:solidFill>
                  <a:srgbClr val="C19885"/>
                </a:solidFill>
              </a:rPr>
              <a:t>: وهو كفر الاثبات إثبات أية صفه لله نفاها سبحانه عن نفسه أو نفاها عنه رسوله صلى الله عليه </a:t>
            </a:r>
            <a:r>
              <a:rPr lang="ar-SA" sz="2400" b="1" dirty="0" err="1" smtClean="0">
                <a:solidFill>
                  <a:srgbClr val="C19885"/>
                </a:solidFill>
              </a:rPr>
              <a:t>وسلم </a:t>
            </a:r>
            <a:r>
              <a:rPr lang="ar-SA" sz="2400" b="1" dirty="0" smtClean="0">
                <a:solidFill>
                  <a:srgbClr val="C19885"/>
                </a:solidFill>
              </a:rPr>
              <a:t>، كإثبات الولد له </a:t>
            </a:r>
            <a:r>
              <a:rPr lang="ar-SA" sz="2400" b="1" dirty="0" err="1" smtClean="0">
                <a:solidFill>
                  <a:srgbClr val="C19885"/>
                </a:solidFill>
              </a:rPr>
              <a:t>سبحانه </a:t>
            </a:r>
            <a:r>
              <a:rPr lang="ar-SA" sz="2400" b="1" dirty="0" smtClean="0">
                <a:solidFill>
                  <a:srgbClr val="C19885"/>
                </a:solidFill>
              </a:rPr>
              <a:t>، أو البنات او </a:t>
            </a:r>
            <a:r>
              <a:rPr lang="ar-SA" sz="2400" b="1" dirty="0" err="1" smtClean="0">
                <a:solidFill>
                  <a:srgbClr val="C19885"/>
                </a:solidFill>
              </a:rPr>
              <a:t>الصاحبه .</a:t>
            </a:r>
            <a:endParaRPr lang="ar-SA" sz="2400" b="1" dirty="0">
              <a:solidFill>
                <a:srgbClr val="C19885"/>
              </a:solidFill>
            </a:endParaRPr>
          </a:p>
        </p:txBody>
      </p:sp>
      <p:sp>
        <p:nvSpPr>
          <p:cNvPr id="8" name="مربع نص 7"/>
          <p:cNvSpPr txBox="1"/>
          <p:nvPr/>
        </p:nvSpPr>
        <p:spPr>
          <a:xfrm>
            <a:off x="1187624" y="5517232"/>
            <a:ext cx="6840760" cy="830997"/>
          </a:xfrm>
          <a:prstGeom prst="rect">
            <a:avLst/>
          </a:prstGeom>
          <a:noFill/>
        </p:spPr>
        <p:txBody>
          <a:bodyPr wrap="square" rtlCol="1">
            <a:spAutoFit/>
          </a:bodyPr>
          <a:lstStyle/>
          <a:p>
            <a:r>
              <a:rPr lang="ar-SA" sz="2400" b="1" dirty="0" smtClean="0">
                <a:solidFill>
                  <a:srgbClr val="C19885"/>
                </a:solidFill>
              </a:rPr>
              <a:t>كذلك يكفر من يثبت شيئا من صفات الله لنفسه أو لمخلوق ويكفر من يصدقه في </a:t>
            </a:r>
            <a:r>
              <a:rPr lang="ar-SA" sz="2400" b="1" dirty="0" err="1" smtClean="0">
                <a:solidFill>
                  <a:srgbClr val="C19885"/>
                </a:solidFill>
              </a:rPr>
              <a:t>دعواه .</a:t>
            </a:r>
            <a:endParaRPr lang="ar-SA" sz="2400" b="1" dirty="0">
              <a:solidFill>
                <a:srgbClr val="C19885"/>
              </a:solidFill>
            </a:endParaRPr>
          </a:p>
        </p:txBody>
      </p:sp>
    </p:spTree>
  </p:cSld>
  <p:clrMapOvr>
    <a:masterClrMapping/>
  </p:clrMapOvr>
  <p:transition>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372200" y="188640"/>
            <a:ext cx="2304256" cy="584775"/>
          </a:xfrm>
          <a:prstGeom prst="rect">
            <a:avLst/>
          </a:prstGeom>
          <a:noFill/>
        </p:spPr>
        <p:txBody>
          <a:bodyPr wrap="square" rtlCol="1">
            <a:spAutoFit/>
          </a:bodyPr>
          <a:lstStyle/>
          <a:p>
            <a:r>
              <a:rPr lang="ar-SA" sz="3200" b="1" u="sng" dirty="0" smtClean="0">
                <a:solidFill>
                  <a:schemeClr val="bg1">
                    <a:lumMod val="50000"/>
                  </a:schemeClr>
                </a:solidFill>
              </a:rPr>
              <a:t>النوع </a:t>
            </a:r>
            <a:r>
              <a:rPr lang="ar-SA" sz="3200" b="1" u="sng" dirty="0" err="1" smtClean="0">
                <a:solidFill>
                  <a:schemeClr val="bg1">
                    <a:lumMod val="50000"/>
                  </a:schemeClr>
                </a:solidFill>
              </a:rPr>
              <a:t>الثالث </a:t>
            </a:r>
            <a:r>
              <a:rPr lang="ar-SA" sz="3200" b="1" u="sng" dirty="0" err="1">
                <a:solidFill>
                  <a:schemeClr val="bg1">
                    <a:lumMod val="50000"/>
                  </a:schemeClr>
                </a:solidFill>
              </a:rPr>
              <a:t>:</a:t>
            </a:r>
            <a:endParaRPr lang="ar-SA" sz="3200" b="1" u="sng" dirty="0">
              <a:solidFill>
                <a:schemeClr val="bg1">
                  <a:lumMod val="50000"/>
                </a:schemeClr>
              </a:solidFill>
            </a:endParaRPr>
          </a:p>
        </p:txBody>
      </p:sp>
      <p:sp>
        <p:nvSpPr>
          <p:cNvPr id="3" name="مربع نص 2"/>
          <p:cNvSpPr txBox="1"/>
          <p:nvPr/>
        </p:nvSpPr>
        <p:spPr>
          <a:xfrm>
            <a:off x="323528" y="908720"/>
            <a:ext cx="8208912" cy="1569660"/>
          </a:xfrm>
          <a:prstGeom prst="rect">
            <a:avLst/>
          </a:prstGeom>
          <a:noFill/>
        </p:spPr>
        <p:txBody>
          <a:bodyPr wrap="square" rtlCol="1">
            <a:spAutoFit/>
          </a:bodyPr>
          <a:lstStyle/>
          <a:p>
            <a:r>
              <a:rPr lang="ar-SA" sz="2400" b="1" dirty="0" smtClean="0">
                <a:solidFill>
                  <a:srgbClr val="C19885"/>
                </a:solidFill>
              </a:rPr>
              <a:t>وهو كل قول أو فعل أو اعتقاد يتضمن الطعن في توحيد </a:t>
            </a:r>
            <a:r>
              <a:rPr lang="ar-SA" sz="2400" b="1" dirty="0" err="1" smtClean="0">
                <a:solidFill>
                  <a:srgbClr val="C19885"/>
                </a:solidFill>
              </a:rPr>
              <a:t>الألوهيه</a:t>
            </a:r>
            <a:r>
              <a:rPr lang="ar-SA" sz="2400" b="1" dirty="0" smtClean="0">
                <a:solidFill>
                  <a:srgbClr val="C19885"/>
                </a:solidFill>
              </a:rPr>
              <a:t> </a:t>
            </a:r>
            <a:r>
              <a:rPr lang="ar-SA" sz="2400" b="1" dirty="0" err="1" smtClean="0">
                <a:solidFill>
                  <a:srgbClr val="C19885"/>
                </a:solidFill>
              </a:rPr>
              <a:t>.</a:t>
            </a:r>
            <a:endParaRPr lang="ar-SA" sz="2400" b="1" dirty="0" smtClean="0">
              <a:solidFill>
                <a:srgbClr val="C19885"/>
              </a:solidFill>
            </a:endParaRPr>
          </a:p>
          <a:p>
            <a:r>
              <a:rPr lang="ar-SA" sz="2400" b="1" dirty="0" smtClean="0">
                <a:solidFill>
                  <a:srgbClr val="C19885"/>
                </a:solidFill>
              </a:rPr>
              <a:t>وهو الشهادة بأن الله وحده هو المعبود </a:t>
            </a:r>
            <a:r>
              <a:rPr lang="ar-SA" sz="2400" b="1" dirty="0" err="1" smtClean="0">
                <a:solidFill>
                  <a:srgbClr val="C19885"/>
                </a:solidFill>
              </a:rPr>
              <a:t>بحق </a:t>
            </a:r>
            <a:r>
              <a:rPr lang="ar-SA" sz="2400" b="1" dirty="0" smtClean="0">
                <a:solidFill>
                  <a:srgbClr val="C19885"/>
                </a:solidFill>
              </a:rPr>
              <a:t>, وأن سواه </a:t>
            </a:r>
            <a:r>
              <a:rPr lang="ar-SA" sz="2400" b="1" dirty="0" err="1" smtClean="0">
                <a:solidFill>
                  <a:srgbClr val="C19885"/>
                </a:solidFill>
              </a:rPr>
              <a:t>لايستحق</a:t>
            </a:r>
            <a:r>
              <a:rPr lang="ar-SA" sz="2400" b="1" dirty="0" smtClean="0">
                <a:solidFill>
                  <a:srgbClr val="C19885"/>
                </a:solidFill>
              </a:rPr>
              <a:t> أي شيء من </a:t>
            </a:r>
            <a:r>
              <a:rPr lang="ar-SA" sz="2400" b="1" dirty="0" err="1" smtClean="0">
                <a:solidFill>
                  <a:srgbClr val="C19885"/>
                </a:solidFill>
              </a:rPr>
              <a:t>العبادة </a:t>
            </a:r>
            <a:r>
              <a:rPr lang="ar-SA" sz="2400" b="1" dirty="0" smtClean="0">
                <a:solidFill>
                  <a:srgbClr val="C19885"/>
                </a:solidFill>
              </a:rPr>
              <a:t>, فمن قال قولاً أو فعل فعلاً أو اعتقد اعتقاداً يتضمن انكار هذا الحق لله سبحانه فقد كفر و اترد عن دين </a:t>
            </a:r>
            <a:r>
              <a:rPr lang="ar-SA" sz="2400" b="1" dirty="0" err="1" smtClean="0">
                <a:solidFill>
                  <a:srgbClr val="C19885"/>
                </a:solidFill>
              </a:rPr>
              <a:t>الله .</a:t>
            </a:r>
            <a:endParaRPr lang="ar-SA" sz="2400" b="1" dirty="0">
              <a:solidFill>
                <a:srgbClr val="C19885"/>
              </a:solidFill>
            </a:endParaRPr>
          </a:p>
        </p:txBody>
      </p:sp>
      <p:sp>
        <p:nvSpPr>
          <p:cNvPr id="4" name="مربع نص 3"/>
          <p:cNvSpPr txBox="1"/>
          <p:nvPr/>
        </p:nvSpPr>
        <p:spPr>
          <a:xfrm>
            <a:off x="827584" y="2564904"/>
            <a:ext cx="7776864" cy="1200329"/>
          </a:xfrm>
          <a:prstGeom prst="rect">
            <a:avLst/>
          </a:prstGeom>
          <a:noFill/>
        </p:spPr>
        <p:txBody>
          <a:bodyPr wrap="square" rtlCol="1">
            <a:spAutoFit/>
          </a:bodyPr>
          <a:lstStyle/>
          <a:p>
            <a:r>
              <a:rPr lang="ar-SA" sz="2400" b="1" dirty="0" smtClean="0">
                <a:solidFill>
                  <a:srgbClr val="C19885"/>
                </a:solidFill>
              </a:rPr>
              <a:t>دخل الكفر على معظم الكافرين بسبب انكارهم استحقاق الباري بأن يفرد في توجيه العباده </a:t>
            </a:r>
            <a:r>
              <a:rPr lang="ar-SA" sz="2400" b="1" dirty="0" err="1" smtClean="0">
                <a:solidFill>
                  <a:srgbClr val="C19885"/>
                </a:solidFill>
              </a:rPr>
              <a:t>إليه </a:t>
            </a:r>
            <a:r>
              <a:rPr lang="ar-SA" sz="2400" b="1" dirty="0" smtClean="0">
                <a:solidFill>
                  <a:srgbClr val="C19885"/>
                </a:solidFill>
              </a:rPr>
              <a:t>, سواء أكان هذا الإنكار بالقلب وهو </a:t>
            </a:r>
            <a:r>
              <a:rPr lang="ar-SA" sz="2400" b="1" dirty="0" err="1" smtClean="0">
                <a:solidFill>
                  <a:srgbClr val="C19885"/>
                </a:solidFill>
              </a:rPr>
              <a:t>الاعتقاد </a:t>
            </a:r>
            <a:r>
              <a:rPr lang="ar-SA" sz="2400" b="1" dirty="0" smtClean="0">
                <a:solidFill>
                  <a:srgbClr val="C19885"/>
                </a:solidFill>
              </a:rPr>
              <a:t>, أم بما يدل عليه من القول أو </a:t>
            </a:r>
            <a:r>
              <a:rPr lang="ar-SA" sz="2400" b="1" dirty="0" err="1" smtClean="0">
                <a:solidFill>
                  <a:srgbClr val="C19885"/>
                </a:solidFill>
              </a:rPr>
              <a:t>الفعل .</a:t>
            </a:r>
            <a:endParaRPr lang="ar-SA" sz="2400" b="1" dirty="0">
              <a:solidFill>
                <a:srgbClr val="C19885"/>
              </a:solidFill>
            </a:endParaRPr>
          </a:p>
        </p:txBody>
      </p:sp>
      <p:sp>
        <p:nvSpPr>
          <p:cNvPr id="5" name="مربع نص 4"/>
          <p:cNvSpPr txBox="1"/>
          <p:nvPr/>
        </p:nvSpPr>
        <p:spPr>
          <a:xfrm>
            <a:off x="2339752" y="4077072"/>
            <a:ext cx="6264696" cy="461665"/>
          </a:xfrm>
          <a:prstGeom prst="rect">
            <a:avLst/>
          </a:prstGeom>
          <a:noFill/>
        </p:spPr>
        <p:txBody>
          <a:bodyPr wrap="square" rtlCol="1">
            <a:spAutoFit/>
          </a:bodyPr>
          <a:lstStyle/>
          <a:p>
            <a:r>
              <a:rPr lang="ar-SA" sz="2400" b="1" dirty="0" smtClean="0">
                <a:solidFill>
                  <a:srgbClr val="C19885"/>
                </a:solidFill>
              </a:rPr>
              <a:t>يتضح أن شهادة أن لا إله إلا الله يناقضها </a:t>
            </a:r>
            <a:r>
              <a:rPr lang="ar-SA" sz="2400" b="1" dirty="0" err="1" smtClean="0">
                <a:solidFill>
                  <a:srgbClr val="C19885"/>
                </a:solidFill>
              </a:rPr>
              <a:t>أمران </a:t>
            </a:r>
            <a:r>
              <a:rPr lang="ar-SA" sz="2400" b="1" dirty="0" err="1">
                <a:solidFill>
                  <a:srgbClr val="C19885"/>
                </a:solidFill>
              </a:rPr>
              <a:t>:</a:t>
            </a:r>
            <a:endParaRPr lang="ar-SA" sz="2400" b="1" dirty="0">
              <a:solidFill>
                <a:srgbClr val="C19885"/>
              </a:solidFill>
            </a:endParaRPr>
          </a:p>
        </p:txBody>
      </p:sp>
      <p:sp>
        <p:nvSpPr>
          <p:cNvPr id="6" name="مربع نص 5"/>
          <p:cNvSpPr txBox="1"/>
          <p:nvPr/>
        </p:nvSpPr>
        <p:spPr>
          <a:xfrm>
            <a:off x="1547664" y="4653136"/>
            <a:ext cx="6768752" cy="461665"/>
          </a:xfrm>
          <a:prstGeom prst="rect">
            <a:avLst/>
          </a:prstGeom>
          <a:noFill/>
        </p:spPr>
        <p:txBody>
          <a:bodyPr wrap="square" rtlCol="1">
            <a:spAutoFit/>
          </a:bodyPr>
          <a:lstStyle/>
          <a:p>
            <a:r>
              <a:rPr lang="ar-SA" sz="2400" b="1" dirty="0" smtClean="0">
                <a:solidFill>
                  <a:schemeClr val="bg1">
                    <a:lumMod val="65000"/>
                  </a:schemeClr>
                </a:solidFill>
              </a:rPr>
              <a:t>1- نفي استحقاق الخالق لآن يعبد بأي نوع من أنواع </a:t>
            </a:r>
            <a:r>
              <a:rPr lang="ar-SA" sz="2400" b="1" dirty="0" err="1" smtClean="0">
                <a:solidFill>
                  <a:schemeClr val="bg1">
                    <a:lumMod val="65000"/>
                  </a:schemeClr>
                </a:solidFill>
              </a:rPr>
              <a:t>العبادة .</a:t>
            </a:r>
            <a:endParaRPr lang="ar-SA" sz="2400" b="1" dirty="0">
              <a:solidFill>
                <a:schemeClr val="bg1">
                  <a:lumMod val="65000"/>
                </a:schemeClr>
              </a:solidFill>
            </a:endParaRPr>
          </a:p>
        </p:txBody>
      </p:sp>
      <p:sp>
        <p:nvSpPr>
          <p:cNvPr id="7" name="مربع نص 6"/>
          <p:cNvSpPr txBox="1"/>
          <p:nvPr/>
        </p:nvSpPr>
        <p:spPr>
          <a:xfrm>
            <a:off x="971600" y="5085184"/>
            <a:ext cx="7344816" cy="461665"/>
          </a:xfrm>
          <a:prstGeom prst="rect">
            <a:avLst/>
          </a:prstGeom>
          <a:noFill/>
        </p:spPr>
        <p:txBody>
          <a:bodyPr wrap="square" rtlCol="1">
            <a:spAutoFit/>
          </a:bodyPr>
          <a:lstStyle/>
          <a:p>
            <a:r>
              <a:rPr lang="ar-SA" sz="2400" b="1" dirty="0" smtClean="0">
                <a:solidFill>
                  <a:schemeClr val="bg1">
                    <a:lumMod val="65000"/>
                  </a:schemeClr>
                </a:solidFill>
              </a:rPr>
              <a:t>2- إثبات هذا الاستحقاق لأي مخلوق من مخلوقات الله سبحانه </a:t>
            </a:r>
            <a:r>
              <a:rPr lang="ar-SA" sz="2400" b="1" dirty="0" err="1" smtClean="0">
                <a:solidFill>
                  <a:schemeClr val="bg1">
                    <a:lumMod val="65000"/>
                  </a:schemeClr>
                </a:solidFill>
              </a:rPr>
              <a:t>وتعالى .</a:t>
            </a:r>
            <a:endParaRPr lang="ar-SA" sz="2400" b="1" dirty="0" smtClean="0">
              <a:solidFill>
                <a:schemeClr val="bg1">
                  <a:lumMod val="65000"/>
                </a:schemeClr>
              </a:solidFill>
            </a:endParaRPr>
          </a:p>
        </p:txBody>
      </p:sp>
      <p:sp>
        <p:nvSpPr>
          <p:cNvPr id="8" name="مربع نص 7"/>
          <p:cNvSpPr txBox="1"/>
          <p:nvPr/>
        </p:nvSpPr>
        <p:spPr>
          <a:xfrm>
            <a:off x="825330" y="5642706"/>
            <a:ext cx="7344816" cy="1200329"/>
          </a:xfrm>
          <a:prstGeom prst="rect">
            <a:avLst/>
          </a:prstGeom>
          <a:noFill/>
        </p:spPr>
        <p:txBody>
          <a:bodyPr wrap="square" rtlCol="1">
            <a:spAutoFit/>
          </a:bodyPr>
          <a:lstStyle/>
          <a:p>
            <a:r>
              <a:rPr lang="ar-SA" sz="2400" b="1" dirty="0" smtClean="0">
                <a:solidFill>
                  <a:srgbClr val="C19885"/>
                </a:solidFill>
              </a:rPr>
              <a:t>ومن حقوق الألوهية وجوب امتثال طاعة الله فمن يحلل ما حرم الله أو يحرم ما أحل الله أو يبدل شريعة الله بالقوانين الوضعية ونحوها أو يرضى ذلك فهو كافر كفر ردة </a:t>
            </a:r>
            <a:endParaRPr lang="ar-SA" sz="2400" b="1" dirty="0">
              <a:solidFill>
                <a:srgbClr val="C19885"/>
              </a:solidFill>
            </a:endParaRP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148064" y="188640"/>
            <a:ext cx="3600400" cy="584775"/>
          </a:xfrm>
          <a:prstGeom prst="rect">
            <a:avLst/>
          </a:prstGeom>
          <a:noFill/>
        </p:spPr>
        <p:txBody>
          <a:bodyPr wrap="square" rtlCol="1">
            <a:spAutoFit/>
          </a:bodyPr>
          <a:lstStyle/>
          <a:p>
            <a:r>
              <a:rPr lang="ar-SA" sz="3200" b="1" u="sng" dirty="0" smtClean="0">
                <a:solidFill>
                  <a:schemeClr val="bg1">
                    <a:lumMod val="50000"/>
                  </a:schemeClr>
                </a:solidFill>
              </a:rPr>
              <a:t>النوع </a:t>
            </a:r>
            <a:r>
              <a:rPr lang="ar-SA" sz="3200" b="1" u="sng" dirty="0" err="1" smtClean="0">
                <a:solidFill>
                  <a:schemeClr val="bg1">
                    <a:lumMod val="50000"/>
                  </a:schemeClr>
                </a:solidFill>
              </a:rPr>
              <a:t>الرابع </a:t>
            </a:r>
            <a:r>
              <a:rPr lang="ar-SA" sz="3200" b="1" u="sng" dirty="0" err="1">
                <a:solidFill>
                  <a:schemeClr val="bg1">
                    <a:lumMod val="50000"/>
                  </a:schemeClr>
                </a:solidFill>
              </a:rPr>
              <a:t>:</a:t>
            </a:r>
            <a:endParaRPr lang="ar-SA" sz="3200" b="1" u="sng" dirty="0">
              <a:solidFill>
                <a:schemeClr val="bg1">
                  <a:lumMod val="50000"/>
                </a:schemeClr>
              </a:solidFill>
            </a:endParaRPr>
          </a:p>
        </p:txBody>
      </p:sp>
      <p:sp>
        <p:nvSpPr>
          <p:cNvPr id="3" name="مربع نص 2"/>
          <p:cNvSpPr txBox="1"/>
          <p:nvPr/>
        </p:nvSpPr>
        <p:spPr>
          <a:xfrm>
            <a:off x="539552" y="836712"/>
            <a:ext cx="8064896" cy="1107996"/>
          </a:xfrm>
          <a:prstGeom prst="rect">
            <a:avLst/>
          </a:prstGeom>
          <a:noFill/>
        </p:spPr>
        <p:txBody>
          <a:bodyPr wrap="square" rtlCol="1">
            <a:spAutoFit/>
          </a:bodyPr>
          <a:lstStyle/>
          <a:p>
            <a:r>
              <a:rPr lang="ar-SA" sz="2400" b="1" dirty="0" smtClean="0">
                <a:solidFill>
                  <a:srgbClr val="C19885"/>
                </a:solidFill>
              </a:rPr>
              <a:t>وهو كل قول أو فعل أو اعتقاد يتضمن الطعن في الرسالة أو في صاحبها عليه افضل الصلوات وأتم </a:t>
            </a:r>
            <a:r>
              <a:rPr lang="ar-SA" sz="2400" b="1" dirty="0" err="1" smtClean="0">
                <a:solidFill>
                  <a:srgbClr val="C19885"/>
                </a:solidFill>
              </a:rPr>
              <a:t>التسليم .</a:t>
            </a:r>
            <a:endParaRPr lang="ar-SA" sz="2400" b="1" dirty="0" smtClean="0">
              <a:solidFill>
                <a:srgbClr val="C19885"/>
              </a:solidFill>
            </a:endParaRPr>
          </a:p>
          <a:p>
            <a:endParaRPr lang="ar-SA" dirty="0"/>
          </a:p>
        </p:txBody>
      </p:sp>
      <p:sp>
        <p:nvSpPr>
          <p:cNvPr id="4" name="مربع نص 3"/>
          <p:cNvSpPr txBox="1"/>
          <p:nvPr/>
        </p:nvSpPr>
        <p:spPr>
          <a:xfrm>
            <a:off x="2915816" y="1628800"/>
            <a:ext cx="5544616" cy="461665"/>
          </a:xfrm>
          <a:prstGeom prst="rect">
            <a:avLst/>
          </a:prstGeom>
          <a:noFill/>
        </p:spPr>
        <p:txBody>
          <a:bodyPr wrap="square" rtlCol="1">
            <a:spAutoFit/>
          </a:bodyPr>
          <a:lstStyle/>
          <a:p>
            <a:r>
              <a:rPr lang="ar-SA" sz="2400" b="1" dirty="0" smtClean="0">
                <a:solidFill>
                  <a:srgbClr val="C19885"/>
                </a:solidFill>
              </a:rPr>
              <a:t>ينقض هذه الشهادة أحد </a:t>
            </a:r>
            <a:r>
              <a:rPr lang="ar-SA" sz="2400" b="1" dirty="0" err="1" smtClean="0">
                <a:solidFill>
                  <a:srgbClr val="C19885"/>
                </a:solidFill>
              </a:rPr>
              <a:t>أمرين :</a:t>
            </a:r>
            <a:endParaRPr lang="ar-SA" sz="2400" b="1" dirty="0">
              <a:solidFill>
                <a:srgbClr val="C19885"/>
              </a:solidFill>
            </a:endParaRPr>
          </a:p>
        </p:txBody>
      </p:sp>
      <p:sp>
        <p:nvSpPr>
          <p:cNvPr id="5" name="مربع نص 4"/>
          <p:cNvSpPr txBox="1"/>
          <p:nvPr/>
        </p:nvSpPr>
        <p:spPr>
          <a:xfrm>
            <a:off x="2411760" y="2060848"/>
            <a:ext cx="5688632" cy="461665"/>
          </a:xfrm>
          <a:prstGeom prst="rect">
            <a:avLst/>
          </a:prstGeom>
          <a:noFill/>
        </p:spPr>
        <p:txBody>
          <a:bodyPr wrap="square" rtlCol="1">
            <a:spAutoFit/>
          </a:bodyPr>
          <a:lstStyle/>
          <a:p>
            <a:r>
              <a:rPr lang="ar-SA" sz="2400" b="1" dirty="0" smtClean="0">
                <a:solidFill>
                  <a:srgbClr val="C19885"/>
                </a:solidFill>
              </a:rPr>
              <a:t>1- الطعن في رسول الله صلى الله عليه </a:t>
            </a:r>
            <a:r>
              <a:rPr lang="ar-SA" sz="2400" b="1" dirty="0" err="1" smtClean="0">
                <a:solidFill>
                  <a:srgbClr val="C19885"/>
                </a:solidFill>
              </a:rPr>
              <a:t>وسلم .</a:t>
            </a:r>
            <a:endParaRPr lang="ar-SA" sz="2400" b="1" dirty="0">
              <a:solidFill>
                <a:srgbClr val="C19885"/>
              </a:solidFill>
            </a:endParaRPr>
          </a:p>
        </p:txBody>
      </p:sp>
      <p:sp>
        <p:nvSpPr>
          <p:cNvPr id="6" name="مربع نص 5"/>
          <p:cNvSpPr txBox="1"/>
          <p:nvPr/>
        </p:nvSpPr>
        <p:spPr>
          <a:xfrm>
            <a:off x="611560" y="2420888"/>
            <a:ext cx="7560840" cy="461665"/>
          </a:xfrm>
          <a:prstGeom prst="rect">
            <a:avLst/>
          </a:prstGeom>
          <a:noFill/>
        </p:spPr>
        <p:txBody>
          <a:bodyPr wrap="square" rtlCol="1">
            <a:spAutoFit/>
          </a:bodyPr>
          <a:lstStyle/>
          <a:p>
            <a:r>
              <a:rPr lang="ar-SA" sz="2400" b="1" dirty="0" smtClean="0">
                <a:solidFill>
                  <a:srgbClr val="C19885"/>
                </a:solidFill>
              </a:rPr>
              <a:t>2- إنكار بعض ما أخبر </a:t>
            </a:r>
            <a:r>
              <a:rPr lang="ar-SA" sz="2400" b="1" dirty="0" err="1" smtClean="0">
                <a:solidFill>
                  <a:srgbClr val="C19885"/>
                </a:solidFill>
              </a:rPr>
              <a:t>به</a:t>
            </a:r>
            <a:r>
              <a:rPr lang="ar-SA" sz="2400" b="1" dirty="0" smtClean="0">
                <a:solidFill>
                  <a:srgbClr val="C19885"/>
                </a:solidFill>
              </a:rPr>
              <a:t> رسول الله صلى الله عليه وسلم أو الطعن </a:t>
            </a:r>
            <a:r>
              <a:rPr lang="ar-SA" sz="2400" b="1" dirty="0" err="1" smtClean="0">
                <a:solidFill>
                  <a:srgbClr val="C19885"/>
                </a:solidFill>
              </a:rPr>
              <a:t>فيه .</a:t>
            </a:r>
            <a:endParaRPr lang="ar-SA" sz="2400" b="1" dirty="0">
              <a:solidFill>
                <a:srgbClr val="C19885"/>
              </a:solidFill>
            </a:endParaRPr>
          </a:p>
        </p:txBody>
      </p:sp>
      <p:sp>
        <p:nvSpPr>
          <p:cNvPr id="7" name="مربع نص 6"/>
          <p:cNvSpPr txBox="1"/>
          <p:nvPr/>
        </p:nvSpPr>
        <p:spPr>
          <a:xfrm>
            <a:off x="395536" y="2924944"/>
            <a:ext cx="8208912" cy="830997"/>
          </a:xfrm>
          <a:prstGeom prst="rect">
            <a:avLst/>
          </a:prstGeom>
          <a:noFill/>
        </p:spPr>
        <p:txBody>
          <a:bodyPr wrap="square" rtlCol="1">
            <a:spAutoFit/>
          </a:bodyPr>
          <a:lstStyle/>
          <a:p>
            <a:r>
              <a:rPr lang="ar-SA" sz="2400" b="1" dirty="0" smtClean="0">
                <a:solidFill>
                  <a:srgbClr val="C19885"/>
                </a:solidFill>
              </a:rPr>
              <a:t>ويدخل في الأمر الأول نسبة أي شيء للرسول عليه السلام مما يتناقض مع اصطفاء الله له </a:t>
            </a:r>
            <a:r>
              <a:rPr lang="ar-SA" sz="2400" b="1" dirty="0" err="1" smtClean="0">
                <a:solidFill>
                  <a:srgbClr val="C19885"/>
                </a:solidFill>
              </a:rPr>
              <a:t>لتبيلغ</a:t>
            </a:r>
            <a:r>
              <a:rPr lang="ar-SA" sz="2400" b="1" dirty="0" smtClean="0">
                <a:solidFill>
                  <a:srgbClr val="C19885"/>
                </a:solidFill>
              </a:rPr>
              <a:t> دينه إلى </a:t>
            </a:r>
            <a:r>
              <a:rPr lang="ar-SA" sz="2400" b="1" dirty="0" err="1" smtClean="0">
                <a:solidFill>
                  <a:srgbClr val="C19885"/>
                </a:solidFill>
              </a:rPr>
              <a:t>عباده .</a:t>
            </a:r>
            <a:endParaRPr lang="ar-SA" sz="2400" b="1" dirty="0">
              <a:solidFill>
                <a:srgbClr val="C19885"/>
              </a:solidFill>
            </a:endParaRPr>
          </a:p>
        </p:txBody>
      </p:sp>
      <p:sp>
        <p:nvSpPr>
          <p:cNvPr id="8" name="مربع نص 7"/>
          <p:cNvSpPr txBox="1"/>
          <p:nvPr/>
        </p:nvSpPr>
        <p:spPr>
          <a:xfrm>
            <a:off x="395536" y="3645024"/>
            <a:ext cx="8280920" cy="830997"/>
          </a:xfrm>
          <a:prstGeom prst="rect">
            <a:avLst/>
          </a:prstGeom>
          <a:noFill/>
        </p:spPr>
        <p:txBody>
          <a:bodyPr wrap="square" rtlCol="1">
            <a:spAutoFit/>
          </a:bodyPr>
          <a:lstStyle/>
          <a:p>
            <a:r>
              <a:rPr lang="ar-SA" sz="2400" b="1" dirty="0" smtClean="0">
                <a:solidFill>
                  <a:srgbClr val="C19885"/>
                </a:solidFill>
              </a:rPr>
              <a:t>ويدخل في الأمر </a:t>
            </a:r>
            <a:r>
              <a:rPr lang="ar-SA" sz="2400" b="1" dirty="0" err="1" smtClean="0">
                <a:solidFill>
                  <a:srgbClr val="C19885"/>
                </a:solidFill>
              </a:rPr>
              <a:t>الثاني </a:t>
            </a:r>
            <a:r>
              <a:rPr lang="ar-SA" sz="2400" b="1" dirty="0" smtClean="0">
                <a:solidFill>
                  <a:srgbClr val="C19885"/>
                </a:solidFill>
              </a:rPr>
              <a:t>، إنكار أي أمر من الأمور التي أخبر </a:t>
            </a:r>
            <a:r>
              <a:rPr lang="ar-SA" sz="2400" b="1" dirty="0" err="1" smtClean="0">
                <a:solidFill>
                  <a:srgbClr val="C19885"/>
                </a:solidFill>
              </a:rPr>
              <a:t>بها</a:t>
            </a:r>
            <a:r>
              <a:rPr lang="ar-SA" sz="2400" b="1" dirty="0" smtClean="0">
                <a:solidFill>
                  <a:srgbClr val="C19885"/>
                </a:solidFill>
              </a:rPr>
              <a:t> ، فيكفر من أنكر ما اخبر </a:t>
            </a:r>
            <a:r>
              <a:rPr lang="ar-SA" sz="2400" b="1" dirty="0" err="1" smtClean="0">
                <a:solidFill>
                  <a:srgbClr val="C19885"/>
                </a:solidFill>
              </a:rPr>
              <a:t>به</a:t>
            </a:r>
            <a:r>
              <a:rPr lang="ar-SA" sz="2400" b="1" dirty="0" smtClean="0">
                <a:solidFill>
                  <a:srgbClr val="C19885"/>
                </a:solidFill>
              </a:rPr>
              <a:t> الرسول عليه الصلاة </a:t>
            </a:r>
            <a:r>
              <a:rPr lang="ar-SA" sz="2400" b="1" dirty="0" err="1" smtClean="0">
                <a:solidFill>
                  <a:srgbClr val="C19885"/>
                </a:solidFill>
              </a:rPr>
              <a:t>والسلام .</a:t>
            </a:r>
            <a:endParaRPr lang="ar-SA" sz="2400" b="1" dirty="0">
              <a:solidFill>
                <a:srgbClr val="C19885"/>
              </a:solidFill>
            </a:endParaRPr>
          </a:p>
        </p:txBody>
      </p:sp>
      <p:sp>
        <p:nvSpPr>
          <p:cNvPr id="9" name="مربع نص 8"/>
          <p:cNvSpPr txBox="1"/>
          <p:nvPr/>
        </p:nvSpPr>
        <p:spPr>
          <a:xfrm>
            <a:off x="755576" y="4437112"/>
            <a:ext cx="7776864" cy="830997"/>
          </a:xfrm>
          <a:prstGeom prst="rect">
            <a:avLst/>
          </a:prstGeom>
          <a:noFill/>
        </p:spPr>
        <p:txBody>
          <a:bodyPr wrap="square" rtlCol="1">
            <a:spAutoFit/>
          </a:bodyPr>
          <a:lstStyle/>
          <a:p>
            <a:r>
              <a:rPr lang="ar-SA" sz="2400" b="1" dirty="0" smtClean="0">
                <a:solidFill>
                  <a:srgbClr val="C19885"/>
                </a:solidFill>
              </a:rPr>
              <a:t>ويكفر من أنكر شيئاً من القرآن مهما </a:t>
            </a:r>
            <a:r>
              <a:rPr lang="ar-SA" sz="2400" b="1" dirty="0" err="1" smtClean="0">
                <a:solidFill>
                  <a:srgbClr val="C19885"/>
                </a:solidFill>
              </a:rPr>
              <a:t>كان </a:t>
            </a:r>
            <a:r>
              <a:rPr lang="ar-SA" sz="2400" b="1" dirty="0" smtClean="0">
                <a:solidFill>
                  <a:srgbClr val="C19885"/>
                </a:solidFill>
              </a:rPr>
              <a:t>, ويكفر من جحد آية من القرآن أو أنكر غيبياً أو كذب خبراً عما كان وما سيكون مما ورد </a:t>
            </a:r>
            <a:r>
              <a:rPr lang="ar-SA" sz="2400" b="1" dirty="0" err="1" smtClean="0">
                <a:solidFill>
                  <a:srgbClr val="C19885"/>
                </a:solidFill>
              </a:rPr>
              <a:t>به</a:t>
            </a:r>
            <a:r>
              <a:rPr lang="ar-SA" sz="2400" b="1" dirty="0" smtClean="0">
                <a:solidFill>
                  <a:srgbClr val="C19885"/>
                </a:solidFill>
              </a:rPr>
              <a:t> القرآن </a:t>
            </a:r>
            <a:r>
              <a:rPr lang="ar-SA" sz="2400" b="1" dirty="0" err="1" smtClean="0">
                <a:solidFill>
                  <a:srgbClr val="C19885"/>
                </a:solidFill>
              </a:rPr>
              <a:t>الكريم .</a:t>
            </a:r>
            <a:endParaRPr lang="ar-SA" sz="2400" b="1" dirty="0">
              <a:solidFill>
                <a:srgbClr val="C19885"/>
              </a:solidFill>
            </a:endParaRPr>
          </a:p>
        </p:txBody>
      </p:sp>
      <p:sp>
        <p:nvSpPr>
          <p:cNvPr id="10" name="مربع نص 9"/>
          <p:cNvSpPr txBox="1"/>
          <p:nvPr/>
        </p:nvSpPr>
        <p:spPr>
          <a:xfrm>
            <a:off x="539552" y="5229200"/>
            <a:ext cx="7560840" cy="830997"/>
          </a:xfrm>
          <a:prstGeom prst="rect">
            <a:avLst/>
          </a:prstGeom>
          <a:noFill/>
        </p:spPr>
        <p:txBody>
          <a:bodyPr wrap="square" rtlCol="1">
            <a:spAutoFit/>
          </a:bodyPr>
          <a:lstStyle/>
          <a:p>
            <a:r>
              <a:rPr lang="ar-SA" sz="2400" b="1" dirty="0" smtClean="0">
                <a:solidFill>
                  <a:srgbClr val="C19885"/>
                </a:solidFill>
              </a:rPr>
              <a:t>ويكفر من جحد إرسال الرسل قبل محمد صلى الله عليه </a:t>
            </a:r>
            <a:r>
              <a:rPr lang="ar-SA" sz="2400" b="1" dirty="0" err="1" smtClean="0">
                <a:solidFill>
                  <a:srgbClr val="C19885"/>
                </a:solidFill>
              </a:rPr>
              <a:t>وسلم .</a:t>
            </a:r>
            <a:r>
              <a:rPr lang="ar-SA" sz="2400" b="1" dirty="0" smtClean="0">
                <a:solidFill>
                  <a:srgbClr val="C19885"/>
                </a:solidFill>
              </a:rPr>
              <a:t> أو جحد ما ذكر من قصصهم مع </a:t>
            </a:r>
            <a:r>
              <a:rPr lang="ar-SA" sz="2400" b="1" dirty="0" err="1" smtClean="0">
                <a:solidFill>
                  <a:srgbClr val="C19885"/>
                </a:solidFill>
              </a:rPr>
              <a:t>اقوامهم .</a:t>
            </a:r>
            <a:endParaRPr lang="ar-SA" sz="2400" b="1" dirty="0">
              <a:solidFill>
                <a:srgbClr val="C19885"/>
              </a:solidFill>
            </a:endParaRPr>
          </a:p>
        </p:txBody>
      </p:sp>
      <p:sp>
        <p:nvSpPr>
          <p:cNvPr id="11" name="مربع نص 10"/>
          <p:cNvSpPr txBox="1"/>
          <p:nvPr/>
        </p:nvSpPr>
        <p:spPr>
          <a:xfrm>
            <a:off x="611560" y="6021288"/>
            <a:ext cx="7704856" cy="830997"/>
          </a:xfrm>
          <a:prstGeom prst="rect">
            <a:avLst/>
          </a:prstGeom>
          <a:noFill/>
        </p:spPr>
        <p:txBody>
          <a:bodyPr wrap="square" rtlCol="1">
            <a:spAutoFit/>
          </a:bodyPr>
          <a:lstStyle/>
          <a:p>
            <a:r>
              <a:rPr lang="ar-SA" sz="2400" b="1" dirty="0" smtClean="0">
                <a:solidFill>
                  <a:srgbClr val="C19885"/>
                </a:solidFill>
              </a:rPr>
              <a:t>وكذلك من ادعى النبوة بعد محمد صلى الله عليه </a:t>
            </a:r>
            <a:r>
              <a:rPr lang="ar-SA" sz="2400" b="1" dirty="0" err="1" smtClean="0">
                <a:solidFill>
                  <a:srgbClr val="C19885"/>
                </a:solidFill>
              </a:rPr>
              <a:t>وسلم </a:t>
            </a:r>
            <a:r>
              <a:rPr lang="ar-SA" sz="2400" b="1" dirty="0" smtClean="0">
                <a:solidFill>
                  <a:srgbClr val="C19885"/>
                </a:solidFill>
              </a:rPr>
              <a:t>, أو صدّق من </a:t>
            </a:r>
            <a:r>
              <a:rPr lang="ar-SA" sz="2400" b="1" dirty="0" err="1" smtClean="0">
                <a:solidFill>
                  <a:srgbClr val="C19885"/>
                </a:solidFill>
              </a:rPr>
              <a:t>يدعيها </a:t>
            </a:r>
            <a:r>
              <a:rPr lang="ar-SA" sz="2400" b="1" dirty="0" smtClean="0">
                <a:solidFill>
                  <a:srgbClr val="C19885"/>
                </a:solidFill>
              </a:rPr>
              <a:t>؛ لأن القرآن أخبر أن محمداً خاتم </a:t>
            </a:r>
            <a:r>
              <a:rPr lang="ar-SA" sz="2400" b="1" dirty="0" err="1" smtClean="0">
                <a:solidFill>
                  <a:srgbClr val="C19885"/>
                </a:solidFill>
              </a:rPr>
              <a:t>النبيين .</a:t>
            </a:r>
            <a:endParaRPr lang="ar-SA" sz="2400" b="1" dirty="0">
              <a:solidFill>
                <a:srgbClr val="C19885"/>
              </a:solidFill>
            </a:endParaRPr>
          </a:p>
        </p:txBody>
      </p:sp>
    </p:spTree>
  </p:cSld>
  <p:clrMapOvr>
    <a:masterClrMapping/>
  </p:clrMapOvr>
  <p:transition>
    <p:strips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122</TotalTime>
  <Words>701</Words>
  <Application>Microsoft Office PowerPoint</Application>
  <PresentationFormat>عرض على الشاشة (3:4)‏</PresentationFormat>
  <Paragraphs>43</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مشربية</vt:lpstr>
      <vt:lpstr>أنواع نواقض الإيمان</vt:lpstr>
      <vt:lpstr>متى يصير المؤمن كافرا؟</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asma</dc:creator>
  <cp:lastModifiedBy>إلى الأمام</cp:lastModifiedBy>
  <cp:revision>16</cp:revision>
  <dcterms:created xsi:type="dcterms:W3CDTF">2012-11-04T14:14:43Z</dcterms:created>
  <dcterms:modified xsi:type="dcterms:W3CDTF">2012-11-20T18:54:34Z</dcterms:modified>
</cp:coreProperties>
</file>