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71" r:id="rId3"/>
    <p:sldId id="264" r:id="rId4"/>
    <p:sldId id="265" r:id="rId5"/>
    <p:sldId id="266" r:id="rId6"/>
    <p:sldId id="267" r:id="rId7"/>
    <p:sldId id="268" r:id="rId8"/>
    <p:sldId id="269" r:id="rId9"/>
    <p:sldId id="270" r:id="rId1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9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457AE-FE9A-473B-B2D8-A395AAD33EED}" type="datetimeFigureOut">
              <a:rPr lang="ar-SA" smtClean="0"/>
              <a:pPr/>
              <a:t>14/01/34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AD34D-6B69-463D-BB8B-2D423A4B01E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>
    <p:cover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457AE-FE9A-473B-B2D8-A395AAD33EED}" type="datetimeFigureOut">
              <a:rPr lang="ar-SA" smtClean="0"/>
              <a:pPr/>
              <a:t>14/01/34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AD34D-6B69-463D-BB8B-2D423A4B01E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>
    <p:cover dir="r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457AE-FE9A-473B-B2D8-A395AAD33EED}" type="datetimeFigureOut">
              <a:rPr lang="ar-SA" smtClean="0"/>
              <a:pPr/>
              <a:t>14/01/34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AD34D-6B69-463D-BB8B-2D423A4B01E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>
    <p:cover dir="r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457AE-FE9A-473B-B2D8-A395AAD33EED}" type="datetimeFigureOut">
              <a:rPr lang="ar-SA" smtClean="0"/>
              <a:pPr/>
              <a:t>14/01/34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AD34D-6B69-463D-BB8B-2D423A4B01E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>
    <p:cover dir="r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457AE-FE9A-473B-B2D8-A395AAD33EED}" type="datetimeFigureOut">
              <a:rPr lang="ar-SA" smtClean="0"/>
              <a:pPr/>
              <a:t>14/01/34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AD34D-6B69-463D-BB8B-2D423A4B01E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>
    <p:cover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457AE-FE9A-473B-B2D8-A395AAD33EED}" type="datetimeFigureOut">
              <a:rPr lang="ar-SA" smtClean="0"/>
              <a:pPr/>
              <a:t>14/01/34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AD34D-6B69-463D-BB8B-2D423A4B01E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>
    <p:cover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457AE-FE9A-473B-B2D8-A395AAD33EED}" type="datetimeFigureOut">
              <a:rPr lang="ar-SA" smtClean="0"/>
              <a:pPr/>
              <a:t>14/01/34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AD34D-6B69-463D-BB8B-2D423A4B01E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>
    <p:cover dir="r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457AE-FE9A-473B-B2D8-A395AAD33EED}" type="datetimeFigureOut">
              <a:rPr lang="ar-SA" smtClean="0"/>
              <a:pPr/>
              <a:t>14/01/34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AD34D-6B69-463D-BB8B-2D423A4B01E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>
    <p:cover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457AE-FE9A-473B-B2D8-A395AAD33EED}" type="datetimeFigureOut">
              <a:rPr lang="ar-SA" smtClean="0"/>
              <a:pPr/>
              <a:t>14/01/34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AD34D-6B69-463D-BB8B-2D423A4B01E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>
    <p:cover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457AE-FE9A-473B-B2D8-A395AAD33EED}" type="datetimeFigureOut">
              <a:rPr lang="ar-SA" smtClean="0"/>
              <a:pPr/>
              <a:t>14/01/34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AD34D-6B69-463D-BB8B-2D423A4B01E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>
    <p:cover dir="r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457AE-FE9A-473B-B2D8-A395AAD33EED}" type="datetimeFigureOut">
              <a:rPr lang="ar-SA" smtClean="0"/>
              <a:pPr/>
              <a:t>14/01/34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AD34D-6B69-463D-BB8B-2D423A4B01E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>
    <p:cover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6457AE-FE9A-473B-B2D8-A395AAD33EED}" type="datetimeFigureOut">
              <a:rPr lang="ar-SA" smtClean="0"/>
              <a:pPr/>
              <a:t>14/01/34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AD34D-6B69-463D-BB8B-2D423A4B01E1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cover dir="ru"/>
  </p:transition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scene3d>
            <a:camera prst="isometricRightUp"/>
            <a:lightRig rig="threePt" dir="t"/>
          </a:scene3d>
        </p:spPr>
        <p:txBody>
          <a:bodyPr>
            <a:normAutofit fontScale="90000"/>
          </a:bodyPr>
          <a:lstStyle/>
          <a:p>
            <a:r>
              <a:rPr lang="ar-SA" sz="6000" b="1" dirty="0" smtClean="0"/>
              <a:t>بسم الله الرحمن الرحيم 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cene3d>
            <a:camera prst="isometricOffAxis1Top"/>
            <a:lightRig rig="threePt" dir="t"/>
          </a:scene3d>
        </p:spPr>
        <p:txBody>
          <a:bodyPr>
            <a:noAutofit/>
          </a:bodyPr>
          <a:lstStyle/>
          <a:p>
            <a:r>
              <a:rPr lang="ar-SA" sz="7200" b="1" dirty="0" smtClean="0">
                <a:solidFill>
                  <a:srgbClr val="FFFF00"/>
                </a:solidFill>
              </a:rPr>
              <a:t>محاضره العدل</a:t>
            </a:r>
            <a:endParaRPr lang="ar-SA" sz="7200" b="1" dirty="0">
              <a:solidFill>
                <a:srgbClr val="FFFF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4400" dirty="0" smtClean="0">
                <a:solidFill>
                  <a:schemeClr val="bg2"/>
                </a:solidFill>
              </a:rPr>
              <a:t>عمل </a:t>
            </a:r>
          </a:p>
          <a:p>
            <a:r>
              <a:rPr lang="ar-SA" sz="4400" dirty="0" smtClean="0">
                <a:solidFill>
                  <a:schemeClr val="bg2"/>
                </a:solidFill>
              </a:rPr>
              <a:t>ابتسام </a:t>
            </a:r>
            <a:r>
              <a:rPr lang="ar-SA" sz="4400" dirty="0" err="1" smtClean="0">
                <a:solidFill>
                  <a:schemeClr val="bg2"/>
                </a:solidFill>
              </a:rPr>
              <a:t>عطيه</a:t>
            </a:r>
            <a:r>
              <a:rPr lang="ar-SA" sz="4400" dirty="0" smtClean="0">
                <a:solidFill>
                  <a:schemeClr val="bg2"/>
                </a:solidFill>
              </a:rPr>
              <a:t> </a:t>
            </a:r>
            <a:r>
              <a:rPr lang="ar-SA" sz="4400" dirty="0" err="1" smtClean="0">
                <a:solidFill>
                  <a:schemeClr val="bg2"/>
                </a:solidFill>
              </a:rPr>
              <a:t>الزبيدي</a:t>
            </a:r>
            <a:endParaRPr lang="ar-SA" sz="4400" dirty="0" smtClean="0">
              <a:solidFill>
                <a:schemeClr val="bg2"/>
              </a:solidFill>
            </a:endParaRPr>
          </a:p>
          <a:p>
            <a:r>
              <a:rPr lang="ar-SA" sz="4400" dirty="0" smtClean="0">
                <a:solidFill>
                  <a:schemeClr val="bg2"/>
                </a:solidFill>
              </a:rPr>
              <a:t>مها بادي </a:t>
            </a:r>
            <a:r>
              <a:rPr lang="ar-SA" sz="4400" dirty="0" err="1" smtClean="0">
                <a:solidFill>
                  <a:schemeClr val="bg2"/>
                </a:solidFill>
              </a:rPr>
              <a:t>الدوسري</a:t>
            </a:r>
            <a:endParaRPr lang="ar-SA" sz="4400" dirty="0" smtClean="0">
              <a:solidFill>
                <a:schemeClr val="bg2"/>
              </a:solidFill>
            </a:endParaRPr>
          </a:p>
          <a:p>
            <a:r>
              <a:rPr lang="ar-SA" sz="4400" dirty="0" err="1" smtClean="0">
                <a:solidFill>
                  <a:schemeClr val="bg2"/>
                </a:solidFill>
              </a:rPr>
              <a:t>ميرنا</a:t>
            </a:r>
            <a:r>
              <a:rPr lang="ar-SA" sz="4400" dirty="0" smtClean="0">
                <a:solidFill>
                  <a:schemeClr val="bg2"/>
                </a:solidFill>
              </a:rPr>
              <a:t> فهد </a:t>
            </a:r>
            <a:r>
              <a:rPr lang="ar-SA" sz="4400" dirty="0" err="1" smtClean="0">
                <a:solidFill>
                  <a:schemeClr val="bg2"/>
                </a:solidFill>
              </a:rPr>
              <a:t>شبلاق</a:t>
            </a:r>
            <a:endParaRPr lang="ar-SA" sz="4400" dirty="0" smtClean="0">
              <a:solidFill>
                <a:schemeClr val="bg2"/>
              </a:solidFill>
            </a:endParaRPr>
          </a:p>
          <a:p>
            <a:r>
              <a:rPr lang="ar-SA" sz="4400" dirty="0" smtClean="0">
                <a:solidFill>
                  <a:schemeClr val="bg2"/>
                </a:solidFill>
              </a:rPr>
              <a:t>ليلي عاشور</a:t>
            </a:r>
            <a:endParaRPr lang="ar-SA" sz="44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ar-SA" spc="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العدل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457200" algn="justLow">
              <a:lnSpc>
                <a:spcPct val="300000"/>
              </a:lnSpc>
              <a:buFont typeface="+mj-lt"/>
              <a:buAutoNum type="arabicPeriod"/>
            </a:pPr>
            <a:r>
              <a:rPr lang="ar-SA" b="1" dirty="0" smtClean="0">
                <a:solidFill>
                  <a:srgbClr val="FFFF00"/>
                </a:solidFill>
              </a:rPr>
              <a:t>تعريف العدل </a:t>
            </a:r>
          </a:p>
          <a:p>
            <a:pPr algn="ctr"/>
            <a:r>
              <a:rPr lang="ar-SA" b="1" dirty="0" smtClean="0">
                <a:solidFill>
                  <a:srgbClr val="FFFF00"/>
                </a:solidFill>
              </a:rPr>
              <a:t>التعريف </a:t>
            </a:r>
            <a:r>
              <a:rPr lang="ar-SA" b="1" dirty="0" err="1" smtClean="0">
                <a:solidFill>
                  <a:srgbClr val="FFFF00"/>
                </a:solidFill>
              </a:rPr>
              <a:t>الاول</a:t>
            </a:r>
            <a:r>
              <a:rPr lang="ar-SA" b="1" dirty="0" smtClean="0">
                <a:solidFill>
                  <a:srgbClr val="FFFF00"/>
                </a:solidFill>
              </a:rPr>
              <a:t>: </a:t>
            </a:r>
          </a:p>
          <a:p>
            <a:pPr algn="ctr"/>
            <a:r>
              <a:rPr lang="ar-SA" b="1" dirty="0" smtClean="0">
                <a:solidFill>
                  <a:schemeClr val="bg1"/>
                </a:solidFill>
              </a:rPr>
              <a:t>هو </a:t>
            </a:r>
            <a:r>
              <a:rPr lang="ar-SA" b="1" dirty="0" err="1" smtClean="0">
                <a:solidFill>
                  <a:schemeClr val="bg1"/>
                </a:solidFill>
              </a:rPr>
              <a:t>اعطاء</a:t>
            </a:r>
            <a:r>
              <a:rPr lang="ar-SA" b="1" dirty="0" smtClean="0">
                <a:solidFill>
                  <a:schemeClr val="bg1"/>
                </a:solidFill>
              </a:rPr>
              <a:t> كل ذي حق حقه ويساويه دون </a:t>
            </a:r>
            <a:r>
              <a:rPr lang="ar-SA" b="1" dirty="0" err="1" smtClean="0">
                <a:solidFill>
                  <a:schemeClr val="bg1"/>
                </a:solidFill>
              </a:rPr>
              <a:t>زياده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اونقصان</a:t>
            </a:r>
            <a:r>
              <a:rPr lang="ar-SA" b="1" dirty="0" smtClean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ar-SA" b="1" dirty="0" smtClean="0">
                <a:solidFill>
                  <a:srgbClr val="FFFF00"/>
                </a:solidFill>
              </a:rPr>
              <a:t>التعريف الثاني:</a:t>
            </a:r>
          </a:p>
          <a:p>
            <a:r>
              <a:rPr lang="ar-SA" b="1" dirty="0" smtClean="0">
                <a:solidFill>
                  <a:schemeClr val="bg1"/>
                </a:solidFill>
              </a:rPr>
              <a:t>هو </a:t>
            </a:r>
            <a:r>
              <a:rPr lang="ar-SA" b="1" dirty="0" err="1" smtClean="0">
                <a:solidFill>
                  <a:schemeClr val="bg1"/>
                </a:solidFill>
              </a:rPr>
              <a:t>المساواه</a:t>
            </a:r>
            <a:r>
              <a:rPr lang="ar-SA" b="1" dirty="0" smtClean="0">
                <a:solidFill>
                  <a:schemeClr val="bg1"/>
                </a:solidFill>
              </a:rPr>
              <a:t> بين التصرف وبين </a:t>
            </a:r>
            <a:r>
              <a:rPr lang="ar-SA" b="1" dirty="0" err="1" smtClean="0">
                <a:solidFill>
                  <a:schemeClr val="bg1"/>
                </a:solidFill>
              </a:rPr>
              <a:t>مايقتضيه</a:t>
            </a:r>
            <a:r>
              <a:rPr lang="ar-SA" b="1" dirty="0" smtClean="0">
                <a:solidFill>
                  <a:schemeClr val="bg1"/>
                </a:solidFill>
              </a:rPr>
              <a:t> الحق دون </a:t>
            </a:r>
            <a:r>
              <a:rPr lang="ar-SA" b="1" dirty="0" err="1" smtClean="0">
                <a:solidFill>
                  <a:schemeClr val="bg1"/>
                </a:solidFill>
              </a:rPr>
              <a:t>زياده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او</a:t>
            </a:r>
            <a:r>
              <a:rPr lang="ar-SA" b="1" dirty="0" smtClean="0">
                <a:solidFill>
                  <a:schemeClr val="bg1"/>
                </a:solidFill>
              </a:rPr>
              <a:t> نقصان</a:t>
            </a:r>
            <a:r>
              <a:rPr lang="ar-SA" b="1" dirty="0" smtClean="0"/>
              <a:t>.</a:t>
            </a:r>
          </a:p>
          <a:p>
            <a:endParaRPr lang="ar-SA" dirty="0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العدل من صفات المؤمن</a:t>
            </a:r>
            <a:endParaRPr lang="ar-SA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ar-SA" dirty="0" smtClean="0"/>
              <a:t>و</a:t>
            </a:r>
            <a:r>
              <a:rPr lang="ar-SA" dirty="0" smtClean="0">
                <a:solidFill>
                  <a:srgbClr val="00B0F0"/>
                </a:solidFill>
              </a:rPr>
              <a:t>لما كان العدل احد فروع خلق </a:t>
            </a:r>
            <a:r>
              <a:rPr lang="ar-SA" dirty="0" err="1" smtClean="0">
                <a:solidFill>
                  <a:srgbClr val="00B0F0"/>
                </a:solidFill>
              </a:rPr>
              <a:t>وايثاره</a:t>
            </a:r>
            <a:r>
              <a:rPr lang="ar-SA" dirty="0" smtClean="0">
                <a:solidFill>
                  <a:srgbClr val="00B0F0"/>
                </a:solidFill>
              </a:rPr>
              <a:t>,</a:t>
            </a:r>
            <a:r>
              <a:rPr lang="ar-SA" dirty="0" err="1" smtClean="0">
                <a:solidFill>
                  <a:srgbClr val="00B0F0"/>
                </a:solidFill>
              </a:rPr>
              <a:t>واثرا</a:t>
            </a:r>
            <a:r>
              <a:rPr lang="ar-SA" dirty="0" smtClean="0">
                <a:solidFill>
                  <a:srgbClr val="00B0F0"/>
                </a:solidFill>
              </a:rPr>
              <a:t> </a:t>
            </a:r>
            <a:r>
              <a:rPr lang="ar-SA" dirty="0" err="1" smtClean="0">
                <a:solidFill>
                  <a:srgbClr val="00B0F0"/>
                </a:solidFill>
              </a:rPr>
              <a:t>تطبقيا</a:t>
            </a:r>
            <a:r>
              <a:rPr lang="ar-SA" dirty="0" smtClean="0">
                <a:solidFill>
                  <a:srgbClr val="00B0F0"/>
                </a:solidFill>
              </a:rPr>
              <a:t> من </a:t>
            </a:r>
            <a:r>
              <a:rPr lang="ar-SA" dirty="0" err="1" smtClean="0">
                <a:solidFill>
                  <a:srgbClr val="00B0F0"/>
                </a:solidFill>
              </a:rPr>
              <a:t>اثاره</a:t>
            </a:r>
            <a:r>
              <a:rPr lang="ar-SA" dirty="0" smtClean="0">
                <a:solidFill>
                  <a:srgbClr val="00B0F0"/>
                </a:solidFill>
              </a:rPr>
              <a:t>, كان لابد </a:t>
            </a:r>
            <a:r>
              <a:rPr lang="ar-SA" dirty="0" err="1" smtClean="0">
                <a:solidFill>
                  <a:srgbClr val="00B0F0"/>
                </a:solidFill>
              </a:rPr>
              <a:t>ان</a:t>
            </a:r>
            <a:r>
              <a:rPr lang="ar-SA" dirty="0" smtClean="0">
                <a:solidFill>
                  <a:srgbClr val="00B0F0"/>
                </a:solidFill>
              </a:rPr>
              <a:t> يجد الذين يحبون الحق </a:t>
            </a:r>
            <a:r>
              <a:rPr lang="ar-SA" dirty="0" err="1" smtClean="0">
                <a:solidFill>
                  <a:srgbClr val="00B0F0"/>
                </a:solidFill>
              </a:rPr>
              <a:t>ويوثرونه</a:t>
            </a:r>
            <a:r>
              <a:rPr lang="ar-SA" dirty="0" smtClean="0">
                <a:solidFill>
                  <a:srgbClr val="00B0F0"/>
                </a:solidFill>
              </a:rPr>
              <a:t>, قوما متصفين بصفات العدل</a:t>
            </a:r>
          </a:p>
          <a:p>
            <a:r>
              <a:rPr lang="ar-SA" dirty="0" smtClean="0">
                <a:solidFill>
                  <a:srgbClr val="00B0F0"/>
                </a:solidFill>
              </a:rPr>
              <a:t>ولذلك نرى </a:t>
            </a:r>
            <a:r>
              <a:rPr lang="ar-SA" dirty="0" err="1" smtClean="0">
                <a:solidFill>
                  <a:srgbClr val="00B0F0"/>
                </a:solidFill>
              </a:rPr>
              <a:t>اهل</a:t>
            </a:r>
            <a:r>
              <a:rPr lang="ar-SA" dirty="0" smtClean="0">
                <a:solidFill>
                  <a:srgbClr val="00B0F0"/>
                </a:solidFill>
              </a:rPr>
              <a:t> </a:t>
            </a:r>
            <a:r>
              <a:rPr lang="ar-SA" dirty="0" err="1" smtClean="0">
                <a:solidFill>
                  <a:srgbClr val="00B0F0"/>
                </a:solidFill>
              </a:rPr>
              <a:t>الايمان</a:t>
            </a:r>
            <a:r>
              <a:rPr lang="ar-SA" dirty="0" smtClean="0">
                <a:solidFill>
                  <a:srgbClr val="00B0F0"/>
                </a:solidFill>
              </a:rPr>
              <a:t> الصادقين </a:t>
            </a:r>
            <a:r>
              <a:rPr lang="ar-SA" dirty="0" err="1" smtClean="0">
                <a:solidFill>
                  <a:srgbClr val="00B0F0"/>
                </a:solidFill>
              </a:rPr>
              <a:t>اهل</a:t>
            </a:r>
            <a:r>
              <a:rPr lang="ar-SA" dirty="0" smtClean="0">
                <a:solidFill>
                  <a:srgbClr val="00B0F0"/>
                </a:solidFill>
              </a:rPr>
              <a:t> العدل,</a:t>
            </a:r>
            <a:r>
              <a:rPr lang="ar-SA" dirty="0" err="1" smtClean="0">
                <a:solidFill>
                  <a:srgbClr val="00B0F0"/>
                </a:solidFill>
              </a:rPr>
              <a:t>اذ</a:t>
            </a:r>
            <a:r>
              <a:rPr lang="ar-SA" dirty="0" smtClean="0">
                <a:solidFill>
                  <a:srgbClr val="00B0F0"/>
                </a:solidFill>
              </a:rPr>
              <a:t> جعلهم حبهم للحق </a:t>
            </a:r>
            <a:r>
              <a:rPr lang="ar-SA" dirty="0" err="1" smtClean="0">
                <a:solidFill>
                  <a:srgbClr val="00B0F0"/>
                </a:solidFill>
              </a:rPr>
              <a:t>يومنون</a:t>
            </a:r>
            <a:r>
              <a:rPr lang="ar-SA" dirty="0" smtClean="0">
                <a:solidFill>
                  <a:srgbClr val="00B0F0"/>
                </a:solidFill>
              </a:rPr>
              <a:t> </a:t>
            </a:r>
            <a:r>
              <a:rPr lang="ar-SA" dirty="0" err="1" smtClean="0">
                <a:solidFill>
                  <a:srgbClr val="00B0F0"/>
                </a:solidFill>
              </a:rPr>
              <a:t>به</a:t>
            </a:r>
            <a:r>
              <a:rPr lang="ar-SA" dirty="0" smtClean="0">
                <a:solidFill>
                  <a:srgbClr val="00B0F0"/>
                </a:solidFill>
              </a:rPr>
              <a:t>, </a:t>
            </a:r>
            <a:r>
              <a:rPr lang="ar-SA" dirty="0" err="1" smtClean="0">
                <a:solidFill>
                  <a:srgbClr val="00B0F0"/>
                </a:solidFill>
              </a:rPr>
              <a:t>فايمانهم</a:t>
            </a:r>
            <a:r>
              <a:rPr lang="ar-SA" dirty="0" smtClean="0">
                <a:solidFill>
                  <a:srgbClr val="00B0F0"/>
                </a:solidFill>
              </a:rPr>
              <a:t> </a:t>
            </a:r>
            <a:r>
              <a:rPr lang="ar-SA" dirty="0" err="1" smtClean="0">
                <a:solidFill>
                  <a:srgbClr val="00B0F0"/>
                </a:solidFill>
              </a:rPr>
              <a:t>به</a:t>
            </a:r>
            <a:r>
              <a:rPr lang="ar-SA" dirty="0" smtClean="0">
                <a:solidFill>
                  <a:srgbClr val="00B0F0"/>
                </a:solidFill>
              </a:rPr>
              <a:t> يدفعهم </a:t>
            </a:r>
            <a:r>
              <a:rPr lang="ar-SA" dirty="0" err="1" smtClean="0">
                <a:solidFill>
                  <a:srgbClr val="00B0F0"/>
                </a:solidFill>
              </a:rPr>
              <a:t>الي</a:t>
            </a:r>
            <a:r>
              <a:rPr lang="ar-SA" dirty="0" smtClean="0">
                <a:solidFill>
                  <a:srgbClr val="00B0F0"/>
                </a:solidFill>
              </a:rPr>
              <a:t> </a:t>
            </a:r>
            <a:r>
              <a:rPr lang="ar-SA" dirty="0" smtClean="0">
                <a:solidFill>
                  <a:schemeClr val="tx2"/>
                </a:solidFill>
              </a:rPr>
              <a:t>القيام</a:t>
            </a:r>
            <a:r>
              <a:rPr lang="ar-SA" dirty="0" smtClean="0">
                <a:solidFill>
                  <a:schemeClr val="bg1"/>
                </a:solidFill>
              </a:rPr>
              <a:t> بالعدل</a:t>
            </a:r>
          </a:p>
          <a:p>
            <a:r>
              <a:rPr lang="ar-SA" dirty="0" smtClean="0">
                <a:solidFill>
                  <a:schemeClr val="bg1"/>
                </a:solidFill>
              </a:rPr>
              <a:t> والحكم بالعدل </a:t>
            </a:r>
            <a:r>
              <a:rPr lang="ar-SA" dirty="0" err="1" smtClean="0">
                <a:solidFill>
                  <a:schemeClr val="bg1"/>
                </a:solidFill>
              </a:rPr>
              <a:t>وشهاده</a:t>
            </a:r>
            <a:r>
              <a:rPr lang="ar-SA" dirty="0" smtClean="0">
                <a:solidFill>
                  <a:schemeClr val="bg1"/>
                </a:solidFill>
              </a:rPr>
              <a:t> العدل ومعامله الناس بالعدل </a:t>
            </a:r>
            <a:r>
              <a:rPr lang="ar-SA" dirty="0" err="1" smtClean="0">
                <a:solidFill>
                  <a:schemeClr val="bg1"/>
                </a:solidFill>
              </a:rPr>
              <a:t>والكتابه</a:t>
            </a:r>
            <a:r>
              <a:rPr lang="ar-SA" dirty="0" smtClean="0">
                <a:solidFill>
                  <a:schemeClr val="bg1"/>
                </a:solidFill>
              </a:rPr>
              <a:t> بالعدل </a:t>
            </a:r>
            <a:r>
              <a:rPr lang="ar-SA" dirty="0" err="1" smtClean="0">
                <a:solidFill>
                  <a:schemeClr val="bg1"/>
                </a:solidFill>
              </a:rPr>
              <a:t>الي</a:t>
            </a:r>
            <a:r>
              <a:rPr lang="ar-SA" dirty="0" smtClean="0">
                <a:solidFill>
                  <a:schemeClr val="bg1"/>
                </a:solidFill>
              </a:rPr>
              <a:t> </a:t>
            </a:r>
            <a:r>
              <a:rPr lang="ar-SA" dirty="0" smtClean="0">
                <a:solidFill>
                  <a:srgbClr val="00B0F0"/>
                </a:solidFill>
              </a:rPr>
              <a:t>غير ذلك مما يدخل فيه العدل والجوار</a:t>
            </a:r>
            <a:r>
              <a:rPr lang="ar-SA" dirty="0" smtClean="0"/>
              <a:t>.</a:t>
            </a:r>
          </a:p>
          <a:p>
            <a:r>
              <a:rPr lang="ar-SA" dirty="0" smtClean="0">
                <a:solidFill>
                  <a:srgbClr val="00B0F0"/>
                </a:solidFill>
              </a:rPr>
              <a:t>ولذلك لما </a:t>
            </a:r>
            <a:r>
              <a:rPr lang="ar-SA" dirty="0" err="1" smtClean="0">
                <a:solidFill>
                  <a:srgbClr val="00B0F0"/>
                </a:solidFill>
              </a:rPr>
              <a:t>امر</a:t>
            </a:r>
            <a:r>
              <a:rPr lang="ar-SA" dirty="0" smtClean="0">
                <a:solidFill>
                  <a:srgbClr val="00B0F0"/>
                </a:solidFill>
              </a:rPr>
              <a:t> الله بالعدل والقسط خاطب </a:t>
            </a:r>
            <a:r>
              <a:rPr lang="ar-SA" dirty="0" err="1" smtClean="0">
                <a:solidFill>
                  <a:srgbClr val="00B0F0"/>
                </a:solidFill>
              </a:rPr>
              <a:t>بامره</a:t>
            </a:r>
            <a:r>
              <a:rPr lang="ar-SA" dirty="0" smtClean="0">
                <a:solidFill>
                  <a:srgbClr val="00B0F0"/>
                </a:solidFill>
              </a:rPr>
              <a:t> الذين </a:t>
            </a:r>
            <a:r>
              <a:rPr lang="ar-SA" dirty="0" err="1" smtClean="0">
                <a:solidFill>
                  <a:srgbClr val="00B0F0"/>
                </a:solidFill>
              </a:rPr>
              <a:t>امنو</a:t>
            </a:r>
            <a:r>
              <a:rPr lang="ar-SA" dirty="0" smtClean="0">
                <a:solidFill>
                  <a:srgbClr val="00B0F0"/>
                </a:solidFill>
              </a:rPr>
              <a:t> </a:t>
            </a:r>
            <a:r>
              <a:rPr lang="ar-SA" dirty="0" err="1" smtClean="0">
                <a:solidFill>
                  <a:srgbClr val="00B0F0"/>
                </a:solidFill>
              </a:rPr>
              <a:t>اشعارا</a:t>
            </a:r>
            <a:r>
              <a:rPr lang="ar-SA" dirty="0" smtClean="0">
                <a:solidFill>
                  <a:srgbClr val="00B0F0"/>
                </a:solidFill>
              </a:rPr>
              <a:t> بان العدل من لوازم </a:t>
            </a:r>
            <a:r>
              <a:rPr lang="ar-SA" dirty="0" err="1" smtClean="0">
                <a:solidFill>
                  <a:srgbClr val="00B0F0"/>
                </a:solidFill>
              </a:rPr>
              <a:t>الايمان</a:t>
            </a:r>
            <a:r>
              <a:rPr lang="ar-SA" dirty="0" smtClean="0">
                <a:solidFill>
                  <a:schemeClr val="accent6"/>
                </a:solidFill>
              </a:rPr>
              <a:t>&lt;&lt;</a:t>
            </a:r>
            <a:r>
              <a:rPr lang="ar-SA" dirty="0" smtClean="0">
                <a:solidFill>
                  <a:schemeClr val="bg1"/>
                </a:solidFill>
              </a:rPr>
              <a:t>وبهذا </a:t>
            </a:r>
            <a:r>
              <a:rPr lang="ar-SA" dirty="0" err="1" smtClean="0">
                <a:solidFill>
                  <a:schemeClr val="bg1"/>
                </a:solidFill>
              </a:rPr>
              <a:t>نسطيع</a:t>
            </a:r>
            <a:r>
              <a:rPr lang="ar-SA" dirty="0" smtClean="0">
                <a:solidFill>
                  <a:schemeClr val="bg1"/>
                </a:solidFill>
              </a:rPr>
              <a:t> </a:t>
            </a:r>
            <a:r>
              <a:rPr lang="ar-SA" dirty="0" err="1" smtClean="0">
                <a:solidFill>
                  <a:schemeClr val="bg1"/>
                </a:solidFill>
              </a:rPr>
              <a:t>ان</a:t>
            </a:r>
            <a:r>
              <a:rPr lang="ar-SA" dirty="0" smtClean="0">
                <a:solidFill>
                  <a:schemeClr val="bg1"/>
                </a:solidFill>
              </a:rPr>
              <a:t> نفهم الشابك المنطقي  بين حب  الحق </a:t>
            </a:r>
            <a:r>
              <a:rPr lang="ar-SA" dirty="0" err="1" smtClean="0">
                <a:solidFill>
                  <a:schemeClr val="bg1"/>
                </a:solidFill>
              </a:rPr>
              <a:t>وايثاره</a:t>
            </a:r>
            <a:r>
              <a:rPr lang="ar-SA" dirty="0" smtClean="0">
                <a:solidFill>
                  <a:schemeClr val="bg1"/>
                </a:solidFill>
              </a:rPr>
              <a:t> </a:t>
            </a:r>
            <a:r>
              <a:rPr lang="ar-SA" dirty="0" err="1" smtClean="0">
                <a:solidFill>
                  <a:schemeClr val="bg1"/>
                </a:solidFill>
              </a:rPr>
              <a:t>والايمان</a:t>
            </a:r>
            <a:r>
              <a:rPr lang="ar-SA" dirty="0" smtClean="0">
                <a:solidFill>
                  <a:schemeClr val="bg1"/>
                </a:solidFill>
              </a:rPr>
              <a:t> وظاهر العدل</a:t>
            </a:r>
            <a:r>
              <a:rPr lang="ar-SA" dirty="0" smtClean="0">
                <a:solidFill>
                  <a:schemeClr val="accent6"/>
                </a:solidFill>
              </a:rPr>
              <a:t>&gt;&gt;</a:t>
            </a:r>
            <a:endParaRPr lang="ar-SA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>
                <a:solidFill>
                  <a:schemeClr val="tx2"/>
                </a:solidFill>
              </a:rPr>
              <a:t>العدل من </a:t>
            </a:r>
            <a:r>
              <a:rPr lang="ar-SA" dirty="0" err="1" smtClean="0">
                <a:solidFill>
                  <a:schemeClr val="tx2"/>
                </a:solidFill>
              </a:rPr>
              <a:t>الاسس</a:t>
            </a:r>
            <a:r>
              <a:rPr lang="ar-SA" dirty="0" smtClean="0">
                <a:solidFill>
                  <a:schemeClr val="tx2"/>
                </a:solidFill>
              </a:rPr>
              <a:t> </a:t>
            </a:r>
            <a:r>
              <a:rPr lang="ar-SA" dirty="0" err="1" smtClean="0">
                <a:solidFill>
                  <a:schemeClr val="tx2"/>
                </a:solidFill>
              </a:rPr>
              <a:t>العامه</a:t>
            </a:r>
            <a:r>
              <a:rPr lang="ar-SA" dirty="0" smtClean="0">
                <a:solidFill>
                  <a:schemeClr val="tx2"/>
                </a:solidFill>
              </a:rPr>
              <a:t> </a:t>
            </a:r>
            <a:r>
              <a:rPr lang="ar-SA" dirty="0" err="1" smtClean="0">
                <a:solidFill>
                  <a:schemeClr val="tx2"/>
                </a:solidFill>
              </a:rPr>
              <a:t>لاحكام</a:t>
            </a:r>
            <a:r>
              <a:rPr lang="ar-SA" dirty="0" smtClean="0">
                <a:solidFill>
                  <a:schemeClr val="tx2"/>
                </a:solidFill>
              </a:rPr>
              <a:t> التشريع </a:t>
            </a:r>
            <a:r>
              <a:rPr lang="ar-SA" dirty="0" err="1" smtClean="0">
                <a:solidFill>
                  <a:schemeClr val="tx2"/>
                </a:solidFill>
              </a:rPr>
              <a:t>الربانيه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ar-SA" dirty="0" smtClean="0"/>
              <a:t>حين نبحث عن </a:t>
            </a:r>
            <a:r>
              <a:rPr lang="ar-SA" dirty="0" err="1" smtClean="0"/>
              <a:t>الاسس</a:t>
            </a:r>
            <a:r>
              <a:rPr lang="ar-SA" dirty="0" smtClean="0"/>
              <a:t> </a:t>
            </a:r>
            <a:r>
              <a:rPr lang="ar-SA" dirty="0" err="1" smtClean="0"/>
              <a:t>العامه</a:t>
            </a:r>
            <a:r>
              <a:rPr lang="ar-SA" dirty="0" smtClean="0"/>
              <a:t> </a:t>
            </a:r>
            <a:r>
              <a:rPr lang="ar-SA" dirty="0" err="1" smtClean="0"/>
              <a:t>لاحكام</a:t>
            </a:r>
            <a:r>
              <a:rPr lang="ar-SA" dirty="0" smtClean="0"/>
              <a:t> </a:t>
            </a:r>
            <a:r>
              <a:rPr lang="ar-SA" dirty="0" err="1" smtClean="0"/>
              <a:t>الشرئع</a:t>
            </a:r>
            <a:r>
              <a:rPr lang="ar-SA" dirty="0" smtClean="0"/>
              <a:t> </a:t>
            </a:r>
            <a:r>
              <a:rPr lang="ar-SA" dirty="0" err="1" smtClean="0"/>
              <a:t>الربانيه</a:t>
            </a:r>
            <a:endParaRPr lang="ar-SA" dirty="0" smtClean="0"/>
          </a:p>
          <a:p>
            <a:pPr algn="ctr"/>
            <a:r>
              <a:rPr lang="ar-SA" dirty="0" smtClean="0"/>
              <a:t>يتبين لنا </a:t>
            </a:r>
            <a:r>
              <a:rPr lang="ar-SA" dirty="0" err="1" smtClean="0"/>
              <a:t>ان</a:t>
            </a:r>
            <a:r>
              <a:rPr lang="ar-SA" dirty="0" smtClean="0"/>
              <a:t> العدل احد هذه </a:t>
            </a:r>
            <a:r>
              <a:rPr lang="ar-SA" dirty="0" err="1" smtClean="0"/>
              <a:t>الاسس</a:t>
            </a:r>
            <a:r>
              <a:rPr lang="ar-SA" dirty="0" smtClean="0"/>
              <a:t> لاسيما </a:t>
            </a:r>
            <a:r>
              <a:rPr lang="ar-SA" dirty="0" err="1" smtClean="0"/>
              <a:t>مايتعلق</a:t>
            </a:r>
            <a:r>
              <a:rPr lang="ar-SA" dirty="0" smtClean="0"/>
              <a:t> من </a:t>
            </a:r>
            <a:r>
              <a:rPr lang="ar-SA" dirty="0" err="1" smtClean="0"/>
              <a:t>احكام</a:t>
            </a:r>
            <a:r>
              <a:rPr lang="ar-SA" dirty="0" smtClean="0"/>
              <a:t> التشريع وسينضم علاقات الناس </a:t>
            </a:r>
            <a:endParaRPr lang="ar-SA" dirty="0"/>
          </a:p>
          <a:p>
            <a:pPr algn="ctr"/>
            <a:r>
              <a:rPr lang="ar-SA" dirty="0" err="1" smtClean="0">
                <a:solidFill>
                  <a:schemeClr val="tx2"/>
                </a:solidFill>
              </a:rPr>
              <a:t>الماديه</a:t>
            </a:r>
            <a:endParaRPr lang="ar-SA" dirty="0" smtClean="0">
              <a:solidFill>
                <a:schemeClr val="tx2"/>
              </a:solidFill>
            </a:endParaRPr>
          </a:p>
          <a:p>
            <a:pPr algn="ctr"/>
            <a:r>
              <a:rPr lang="ar-SA" dirty="0" err="1" smtClean="0">
                <a:solidFill>
                  <a:schemeClr val="tx2"/>
                </a:solidFill>
              </a:rPr>
              <a:t>الادبيه</a:t>
            </a:r>
            <a:endParaRPr lang="ar-SA" dirty="0" smtClean="0">
              <a:solidFill>
                <a:schemeClr val="tx2"/>
              </a:solidFill>
            </a:endParaRPr>
          </a:p>
          <a:p>
            <a:pPr algn="ctr"/>
            <a:r>
              <a:rPr lang="ar-SA" dirty="0" err="1" smtClean="0">
                <a:solidFill>
                  <a:schemeClr val="tx2"/>
                </a:solidFill>
              </a:rPr>
              <a:t>السياسيه</a:t>
            </a:r>
            <a:endParaRPr lang="ar-SA" dirty="0" smtClean="0">
              <a:solidFill>
                <a:schemeClr val="tx2"/>
              </a:solidFill>
            </a:endParaRPr>
          </a:p>
          <a:p>
            <a:pPr algn="ctr"/>
            <a:r>
              <a:rPr lang="ar-SA" dirty="0" smtClean="0"/>
              <a:t>لضمان حقوقهم ومصالحهم فمستند هذه </a:t>
            </a:r>
            <a:r>
              <a:rPr lang="ar-SA" dirty="0" err="1" smtClean="0"/>
              <a:t>الاحكام</a:t>
            </a:r>
            <a:r>
              <a:rPr lang="ar-SA" dirty="0" smtClean="0"/>
              <a:t> مما تعود </a:t>
            </a:r>
            <a:r>
              <a:rPr lang="ar-SA" dirty="0" err="1" smtClean="0"/>
              <a:t>اليه</a:t>
            </a:r>
            <a:r>
              <a:rPr lang="ar-SA" dirty="0" smtClean="0"/>
              <a:t> وتقتضيه مكارم </a:t>
            </a:r>
            <a:r>
              <a:rPr lang="ar-SA" dirty="0" err="1" smtClean="0"/>
              <a:t>الاخلاق</a:t>
            </a:r>
            <a:endParaRPr lang="ar-SA" dirty="0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>
                <a:solidFill>
                  <a:schemeClr val="tx2"/>
                </a:solidFill>
              </a:rPr>
              <a:t>المجالات التي يدخل فيها العدل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ar-SA" b="1" dirty="0" err="1" smtClean="0">
                <a:solidFill>
                  <a:schemeClr val="accent6">
                    <a:lumMod val="75000"/>
                  </a:schemeClr>
                </a:solidFill>
              </a:rPr>
              <a:t>ان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 المجالات التي يدخل فيها العدل </a:t>
            </a:r>
            <a:r>
              <a:rPr lang="ar-SA" b="1" dirty="0" err="1" smtClean="0">
                <a:solidFill>
                  <a:schemeClr val="accent6">
                    <a:lumMod val="75000"/>
                  </a:schemeClr>
                </a:solidFill>
              </a:rPr>
              <a:t>او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 الجور والظلم </a:t>
            </a:r>
            <a:r>
              <a:rPr lang="ar-SA" b="1" dirty="0" err="1" smtClean="0">
                <a:solidFill>
                  <a:schemeClr val="accent6">
                    <a:lumMod val="75000"/>
                  </a:schemeClr>
                </a:solidFill>
              </a:rPr>
              <a:t>كثيره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 منها</a:t>
            </a:r>
          </a:p>
          <a:p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1_</a:t>
            </a:r>
            <a:r>
              <a:rPr lang="ar-SA" b="1" dirty="0" err="1" smtClean="0">
                <a:solidFill>
                  <a:schemeClr val="accent6">
                    <a:lumMod val="75000"/>
                  </a:schemeClr>
                </a:solidFill>
              </a:rPr>
              <a:t>الولايه</a:t>
            </a:r>
            <a:r>
              <a:rPr lang="ar-SA" b="1" dirty="0" smtClean="0">
                <a:solidFill>
                  <a:srgbClr val="FF0000"/>
                </a:solidFill>
              </a:rPr>
              <a:t> </a:t>
            </a:r>
            <a:r>
              <a:rPr lang="ar-SA" b="1" dirty="0" smtClean="0"/>
              <a:t>على الناس سواء </a:t>
            </a:r>
            <a:r>
              <a:rPr lang="ar-SA" b="1" dirty="0" err="1" smtClean="0"/>
              <a:t>اكانت</a:t>
            </a:r>
            <a:r>
              <a:rPr lang="ar-SA" b="1" dirty="0" smtClean="0"/>
              <a:t> </a:t>
            </a:r>
            <a:r>
              <a:rPr lang="ar-SA" b="1" dirty="0" err="1" smtClean="0"/>
              <a:t>ولايه</a:t>
            </a:r>
            <a:r>
              <a:rPr lang="ar-SA" b="1" dirty="0" smtClean="0"/>
              <a:t> </a:t>
            </a:r>
            <a:r>
              <a:rPr lang="ar-SA" b="1" dirty="0" err="1" smtClean="0"/>
              <a:t>خاصه</a:t>
            </a:r>
            <a:r>
              <a:rPr lang="ar-SA" b="1" dirty="0" smtClean="0"/>
              <a:t> </a:t>
            </a:r>
            <a:r>
              <a:rPr lang="ar-SA" b="1" dirty="0" err="1" smtClean="0"/>
              <a:t>اوعامه</a:t>
            </a:r>
            <a:r>
              <a:rPr lang="ar-SA" b="1" dirty="0" smtClean="0"/>
              <a:t> فيجب </a:t>
            </a:r>
            <a:r>
              <a:rPr lang="ar-SA" b="1" dirty="0" err="1" smtClean="0"/>
              <a:t>ان</a:t>
            </a:r>
            <a:r>
              <a:rPr lang="ar-SA" b="1" dirty="0" smtClean="0"/>
              <a:t> تتبع فيها قواعد العدل التي </a:t>
            </a:r>
            <a:r>
              <a:rPr lang="ar-SA" b="1" dirty="0" err="1" smtClean="0"/>
              <a:t>امرنا</a:t>
            </a:r>
            <a:r>
              <a:rPr lang="ar-SA" b="1" dirty="0" smtClean="0"/>
              <a:t> </a:t>
            </a:r>
            <a:r>
              <a:rPr lang="ar-SA" b="1" dirty="0" err="1" smtClean="0"/>
              <a:t>شريعه</a:t>
            </a:r>
            <a:r>
              <a:rPr lang="ar-SA" b="1" dirty="0" smtClean="0"/>
              <a:t> الله لعباده ومن العدل </a:t>
            </a:r>
          </a:p>
          <a:p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ومن العدل </a:t>
            </a:r>
            <a:r>
              <a:rPr lang="ar-SA" b="1" dirty="0" err="1" smtClean="0">
                <a:solidFill>
                  <a:schemeClr val="accent6">
                    <a:lumMod val="75000"/>
                  </a:schemeClr>
                </a:solidFill>
              </a:rPr>
              <a:t>الولايه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: </a:t>
            </a:r>
            <a:r>
              <a:rPr lang="ar-SA" b="1" dirty="0" err="1" smtClean="0"/>
              <a:t>اسناد</a:t>
            </a:r>
            <a:r>
              <a:rPr lang="ar-SA" b="1" dirty="0" smtClean="0"/>
              <a:t> </a:t>
            </a:r>
            <a:r>
              <a:rPr lang="ar-SA" b="1" dirty="0" err="1" smtClean="0"/>
              <a:t>الاعمال</a:t>
            </a:r>
            <a:r>
              <a:rPr lang="ar-SA" b="1" dirty="0" smtClean="0"/>
              <a:t> </a:t>
            </a:r>
            <a:r>
              <a:rPr lang="ar-SA" b="1" dirty="0" err="1" smtClean="0"/>
              <a:t>الى</a:t>
            </a:r>
            <a:r>
              <a:rPr lang="ar-SA" b="1" dirty="0" smtClean="0"/>
              <a:t> </a:t>
            </a:r>
            <a:r>
              <a:rPr lang="ar-SA" b="1" dirty="0" err="1" smtClean="0"/>
              <a:t>اهلها</a:t>
            </a:r>
            <a:r>
              <a:rPr lang="ar-SA" b="1" dirty="0" smtClean="0"/>
              <a:t> </a:t>
            </a:r>
            <a:r>
              <a:rPr lang="ar-SA" b="1" dirty="0" err="1" smtClean="0"/>
              <a:t>الاكفياء</a:t>
            </a:r>
            <a:r>
              <a:rPr lang="ar-SA" b="1" dirty="0" smtClean="0"/>
              <a:t> للقيام </a:t>
            </a:r>
            <a:r>
              <a:rPr lang="ar-SA" b="1" dirty="0" err="1" smtClean="0"/>
              <a:t>بها</a:t>
            </a:r>
            <a:r>
              <a:rPr lang="ar-SA" b="1" dirty="0" smtClean="0"/>
              <a:t> </a:t>
            </a:r>
            <a:r>
              <a:rPr lang="ar-SA" b="1" dirty="0" err="1" smtClean="0"/>
              <a:t>اما</a:t>
            </a:r>
            <a:r>
              <a:rPr lang="ar-SA" b="1" dirty="0" smtClean="0"/>
              <a:t> </a:t>
            </a:r>
            <a:r>
              <a:rPr lang="ar-SA" b="1" dirty="0" err="1" smtClean="0"/>
              <a:t>سنادها</a:t>
            </a:r>
            <a:r>
              <a:rPr lang="ar-SA" b="1" dirty="0" smtClean="0"/>
              <a:t> لغير </a:t>
            </a:r>
            <a:r>
              <a:rPr lang="ar-SA" b="1" dirty="0" err="1" smtClean="0"/>
              <a:t>اهلها</a:t>
            </a:r>
            <a:r>
              <a:rPr lang="ar-SA" b="1" dirty="0" smtClean="0"/>
              <a:t> </a:t>
            </a:r>
          </a:p>
          <a:p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ومن العدل في </a:t>
            </a:r>
            <a:r>
              <a:rPr lang="ar-SA" b="1" dirty="0" err="1" smtClean="0">
                <a:solidFill>
                  <a:schemeClr val="accent6">
                    <a:lumMod val="75000"/>
                  </a:schemeClr>
                </a:solidFill>
              </a:rPr>
              <a:t>الولايه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: </a:t>
            </a:r>
            <a:r>
              <a:rPr lang="ar-SA" b="1" dirty="0" err="1" smtClean="0"/>
              <a:t>اعطاء</a:t>
            </a:r>
            <a:r>
              <a:rPr lang="ar-SA" b="1" dirty="0" smtClean="0"/>
              <a:t> </a:t>
            </a:r>
            <a:r>
              <a:rPr lang="ar-SA" b="1" dirty="0" err="1" smtClean="0"/>
              <a:t>المسحقين</a:t>
            </a:r>
            <a:r>
              <a:rPr lang="ar-SA" b="1" dirty="0" smtClean="0"/>
              <a:t> ومنع غير المستحقين 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تابع المجالات.......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ar-SA" b="1" dirty="0" smtClean="0">
                <a:solidFill>
                  <a:schemeClr val="bg1"/>
                </a:solidFill>
              </a:rPr>
              <a:t>2_القضاء :</a:t>
            </a:r>
            <a:r>
              <a:rPr lang="ar-SA" b="1" dirty="0" smtClean="0"/>
              <a:t>فيجب </a:t>
            </a:r>
            <a:r>
              <a:rPr lang="ar-SA" b="1" dirty="0" err="1" smtClean="0"/>
              <a:t>ان</a:t>
            </a:r>
            <a:r>
              <a:rPr lang="ar-SA" b="1" dirty="0" smtClean="0"/>
              <a:t> تتبع </a:t>
            </a:r>
            <a:r>
              <a:rPr lang="ar-SA" b="1" dirty="0" err="1" smtClean="0"/>
              <a:t>فى</a:t>
            </a:r>
            <a:r>
              <a:rPr lang="ar-SA" b="1" dirty="0" smtClean="0"/>
              <a:t> القضاء قواعد العدل التي </a:t>
            </a:r>
            <a:r>
              <a:rPr lang="ar-SA" b="1" dirty="0" err="1" smtClean="0"/>
              <a:t>امرت</a:t>
            </a:r>
            <a:r>
              <a:rPr lang="ar-SA" b="1" dirty="0" smtClean="0"/>
              <a:t> </a:t>
            </a:r>
            <a:r>
              <a:rPr lang="ar-SA" b="1" dirty="0" err="1" smtClean="0"/>
              <a:t>بها</a:t>
            </a:r>
            <a:r>
              <a:rPr lang="ar-SA" b="1" dirty="0" smtClean="0"/>
              <a:t> </a:t>
            </a:r>
            <a:r>
              <a:rPr lang="ar-SA" b="1" dirty="0" err="1" smtClean="0"/>
              <a:t>شريعه</a:t>
            </a:r>
            <a:r>
              <a:rPr lang="ar-SA" b="1" dirty="0" smtClean="0"/>
              <a:t> الله</a:t>
            </a:r>
            <a:r>
              <a:rPr lang="ar-SA" b="1" dirty="0" smtClean="0">
                <a:solidFill>
                  <a:srgbClr val="FF0000"/>
                </a:solidFill>
              </a:rPr>
              <a:t> </a:t>
            </a:r>
            <a:r>
              <a:rPr lang="ar-SA" b="1" dirty="0" smtClean="0"/>
              <a:t>لعباده</a:t>
            </a:r>
          </a:p>
          <a:p>
            <a:pPr>
              <a:buNone/>
            </a:pPr>
            <a:r>
              <a:rPr lang="ar-SA" b="1" dirty="0" smtClean="0">
                <a:solidFill>
                  <a:schemeClr val="accent6">
                    <a:lumMod val="50000"/>
                  </a:schemeClr>
                </a:solidFill>
              </a:rPr>
              <a:t>ويكون في الفصل بين </a:t>
            </a:r>
            <a:r>
              <a:rPr lang="ar-SA" b="1" dirty="0" err="1" smtClean="0">
                <a:solidFill>
                  <a:schemeClr val="accent6">
                    <a:lumMod val="50000"/>
                  </a:schemeClr>
                </a:solidFill>
              </a:rPr>
              <a:t>الخصماء</a:t>
            </a:r>
            <a:r>
              <a:rPr lang="ar-SA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ar-SA" b="1" dirty="0" err="1" smtClean="0">
                <a:solidFill>
                  <a:schemeClr val="accent6">
                    <a:lumMod val="50000"/>
                  </a:schemeClr>
                </a:solidFill>
              </a:rPr>
              <a:t>باعطاء</a:t>
            </a:r>
            <a:r>
              <a:rPr lang="ar-SA" b="1" dirty="0" smtClean="0">
                <a:solidFill>
                  <a:schemeClr val="accent6">
                    <a:lumMod val="50000"/>
                  </a:schemeClr>
                </a:solidFill>
              </a:rPr>
              <a:t> كل ذي الحق حقه</a:t>
            </a:r>
          </a:p>
          <a:p>
            <a:pPr>
              <a:buNone/>
            </a:pPr>
            <a:r>
              <a:rPr lang="ar-SA" b="1" dirty="0" smtClean="0">
                <a:solidFill>
                  <a:schemeClr val="bg1"/>
                </a:solidFill>
              </a:rPr>
              <a:t>3-</a:t>
            </a:r>
            <a:r>
              <a:rPr lang="ar-SA" b="1" dirty="0" err="1" smtClean="0">
                <a:solidFill>
                  <a:schemeClr val="bg1"/>
                </a:solidFill>
              </a:rPr>
              <a:t>الشهاده</a:t>
            </a:r>
            <a:r>
              <a:rPr lang="ar-SA" b="1" dirty="0" smtClean="0">
                <a:solidFill>
                  <a:schemeClr val="bg1"/>
                </a:solidFill>
              </a:rPr>
              <a:t>: </a:t>
            </a:r>
            <a:r>
              <a:rPr lang="ar-SA" b="1" dirty="0" smtClean="0"/>
              <a:t>فيجب </a:t>
            </a:r>
            <a:r>
              <a:rPr lang="ar-SA" b="1" dirty="0" err="1" smtClean="0"/>
              <a:t>ان</a:t>
            </a:r>
            <a:r>
              <a:rPr lang="ar-SA" b="1" dirty="0" smtClean="0"/>
              <a:t> تكون </a:t>
            </a:r>
            <a:r>
              <a:rPr lang="ar-SA" b="1" dirty="0" err="1" smtClean="0"/>
              <a:t>الشهاده</a:t>
            </a:r>
            <a:r>
              <a:rPr lang="ar-SA" b="1" dirty="0" smtClean="0"/>
              <a:t> بالعدل وذلك بان </a:t>
            </a:r>
            <a:r>
              <a:rPr lang="ar-SA" b="1" dirty="0" err="1" smtClean="0"/>
              <a:t>يشهدالشاهد</a:t>
            </a:r>
            <a:r>
              <a:rPr lang="ar-SA" b="1" dirty="0" smtClean="0"/>
              <a:t> </a:t>
            </a:r>
            <a:r>
              <a:rPr lang="ar-SA" b="1" dirty="0" err="1" smtClean="0"/>
              <a:t>شهاده</a:t>
            </a:r>
            <a:r>
              <a:rPr lang="ar-SA" b="1" dirty="0" smtClean="0"/>
              <a:t> </a:t>
            </a:r>
            <a:r>
              <a:rPr lang="ar-SA" b="1" dirty="0" err="1" smtClean="0"/>
              <a:t>مساويه</a:t>
            </a:r>
            <a:r>
              <a:rPr lang="ar-SA" b="1" dirty="0" smtClean="0"/>
              <a:t> </a:t>
            </a:r>
            <a:r>
              <a:rPr lang="ar-SA" b="1" dirty="0" err="1" smtClean="0">
                <a:solidFill>
                  <a:schemeClr val="accent6">
                    <a:lumMod val="50000"/>
                  </a:schemeClr>
                </a:solidFill>
              </a:rPr>
              <a:t>لماراى</a:t>
            </a:r>
            <a:r>
              <a:rPr lang="ar-SA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ar-SA" b="1" dirty="0" err="1" smtClean="0">
                <a:solidFill>
                  <a:schemeClr val="accent6">
                    <a:lumMod val="50000"/>
                  </a:schemeClr>
                </a:solidFill>
              </a:rPr>
              <a:t>او</a:t>
            </a:r>
            <a:r>
              <a:rPr lang="ar-SA" b="1" dirty="0" smtClean="0">
                <a:solidFill>
                  <a:schemeClr val="accent6">
                    <a:lumMod val="50000"/>
                  </a:schemeClr>
                </a:solidFill>
              </a:rPr>
              <a:t> سمع </a:t>
            </a:r>
            <a:r>
              <a:rPr lang="ar-SA" b="1" dirty="0" smtClean="0"/>
              <a:t>في </a:t>
            </a:r>
            <a:r>
              <a:rPr lang="ar-SA" b="1" dirty="0" err="1" smtClean="0"/>
              <a:t>الامر</a:t>
            </a:r>
            <a:r>
              <a:rPr lang="ar-SA" b="1" dirty="0" smtClean="0"/>
              <a:t> الذي يشهد </a:t>
            </a:r>
            <a:r>
              <a:rPr lang="ar-SA" b="1" dirty="0" err="1" smtClean="0"/>
              <a:t>به</a:t>
            </a:r>
            <a:r>
              <a:rPr lang="ar-SA" b="1" dirty="0" smtClean="0"/>
              <a:t> </a:t>
            </a:r>
          </a:p>
          <a:p>
            <a:pPr>
              <a:buNone/>
            </a:pPr>
            <a:r>
              <a:rPr lang="ar-SA" b="1" dirty="0" smtClean="0">
                <a:solidFill>
                  <a:schemeClr val="bg1"/>
                </a:solidFill>
              </a:rPr>
              <a:t>4-</a:t>
            </a:r>
            <a:r>
              <a:rPr lang="ar-SA" b="1" dirty="0" err="1" smtClean="0">
                <a:solidFill>
                  <a:schemeClr val="bg1"/>
                </a:solidFill>
              </a:rPr>
              <a:t>الكتابه</a:t>
            </a:r>
            <a:r>
              <a:rPr lang="ar-SA" b="1" dirty="0" smtClean="0">
                <a:solidFill>
                  <a:schemeClr val="bg1"/>
                </a:solidFill>
              </a:rPr>
              <a:t>: </a:t>
            </a:r>
            <a:r>
              <a:rPr lang="ar-SA" b="1" dirty="0" smtClean="0"/>
              <a:t>فيجب </a:t>
            </a:r>
            <a:r>
              <a:rPr lang="ar-SA" b="1" dirty="0" err="1" smtClean="0"/>
              <a:t>ان</a:t>
            </a:r>
            <a:r>
              <a:rPr lang="ar-SA" b="1" dirty="0"/>
              <a:t> </a:t>
            </a:r>
            <a:r>
              <a:rPr lang="ar-SA" b="1" dirty="0" smtClean="0"/>
              <a:t>يكتب كاتب الحقوق </a:t>
            </a:r>
            <a:r>
              <a:rPr lang="ar-SA" b="1" dirty="0" err="1" smtClean="0"/>
              <a:t>بلعدل</a:t>
            </a:r>
            <a:r>
              <a:rPr lang="ar-SA" b="1" dirty="0" smtClean="0"/>
              <a:t> وذلك بان يكتب كتابه </a:t>
            </a:r>
            <a:r>
              <a:rPr lang="ar-SA" b="1" dirty="0" err="1" smtClean="0"/>
              <a:t>مساويه</a:t>
            </a:r>
            <a:r>
              <a:rPr lang="ar-SA" b="1" dirty="0" smtClean="0"/>
              <a:t> لما يمليه عليه </a:t>
            </a:r>
            <a:r>
              <a:rPr lang="ar-SA" b="1" dirty="0" err="1" smtClean="0"/>
              <a:t>اصحاب</a:t>
            </a:r>
            <a:r>
              <a:rPr lang="ar-SA" b="1" dirty="0" smtClean="0"/>
              <a:t> </a:t>
            </a:r>
            <a:r>
              <a:rPr lang="ar-SA" b="1" dirty="0" err="1" smtClean="0"/>
              <a:t>العلاقه</a:t>
            </a:r>
            <a:r>
              <a:rPr lang="ar-SA" b="1" dirty="0" smtClean="0"/>
              <a:t> فيها</a:t>
            </a:r>
          </a:p>
          <a:p>
            <a:pPr>
              <a:buNone/>
            </a:pPr>
            <a:r>
              <a:rPr lang="ar-SA" b="1" dirty="0" smtClean="0">
                <a:solidFill>
                  <a:schemeClr val="bg1"/>
                </a:solidFill>
              </a:rPr>
              <a:t>5-معامله </a:t>
            </a:r>
            <a:r>
              <a:rPr lang="ar-SA" b="1" dirty="0" err="1" smtClean="0">
                <a:solidFill>
                  <a:schemeClr val="bg1"/>
                </a:solidFill>
              </a:rPr>
              <a:t>الزوجه</a:t>
            </a:r>
            <a:r>
              <a:rPr lang="ar-SA" b="1" dirty="0" smtClean="0">
                <a:solidFill>
                  <a:schemeClr val="bg1"/>
                </a:solidFill>
              </a:rPr>
              <a:t>:</a:t>
            </a:r>
            <a:r>
              <a:rPr lang="ar-SA" b="1" dirty="0" smtClean="0"/>
              <a:t>وذلك بان يعطي كلا منها نصيبها من </a:t>
            </a:r>
            <a:r>
              <a:rPr lang="ar-SA" b="1" dirty="0" err="1" smtClean="0"/>
              <a:t>النفقه</a:t>
            </a:r>
            <a:r>
              <a:rPr lang="ar-SA" b="1" dirty="0" smtClean="0"/>
              <a:t> والسكن والمبيت </a:t>
            </a:r>
            <a:r>
              <a:rPr lang="ar-SA" b="1" dirty="0" err="1" smtClean="0"/>
              <a:t>بلعدل</a:t>
            </a:r>
            <a:r>
              <a:rPr lang="ar-SA" b="1" dirty="0" smtClean="0"/>
              <a:t> </a:t>
            </a:r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تابع.............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ar-SA" b="1" dirty="0" smtClean="0">
                <a:solidFill>
                  <a:schemeClr val="bg1"/>
                </a:solidFill>
              </a:rPr>
              <a:t>6-معاملته </a:t>
            </a:r>
            <a:r>
              <a:rPr lang="ar-SA" b="1" dirty="0" err="1" smtClean="0">
                <a:solidFill>
                  <a:schemeClr val="bg1"/>
                </a:solidFill>
              </a:rPr>
              <a:t>الاولاد</a:t>
            </a:r>
            <a:r>
              <a:rPr lang="ar-SA" b="1" dirty="0" smtClean="0">
                <a:solidFill>
                  <a:schemeClr val="bg1"/>
                </a:solidFill>
              </a:rPr>
              <a:t>: </a:t>
            </a:r>
            <a:r>
              <a:rPr lang="ar-SA" b="1" dirty="0" smtClean="0"/>
              <a:t>ويكون العدل </a:t>
            </a:r>
            <a:r>
              <a:rPr lang="ar-SA" b="1" dirty="0" err="1" smtClean="0"/>
              <a:t>ف</a:t>
            </a:r>
            <a:r>
              <a:rPr lang="ar-SA" b="1" dirty="0" smtClean="0"/>
              <a:t> معامله </a:t>
            </a:r>
            <a:r>
              <a:rPr lang="ar-SA" b="1" dirty="0" err="1" smtClean="0"/>
              <a:t>الاولاد</a:t>
            </a:r>
            <a:r>
              <a:rPr lang="ar-SA" b="1" dirty="0" smtClean="0"/>
              <a:t> </a:t>
            </a:r>
            <a:r>
              <a:rPr lang="ar-SA" b="1" dirty="0" err="1" smtClean="0"/>
              <a:t>باالتسويه</a:t>
            </a:r>
            <a:r>
              <a:rPr lang="ar-SA" b="1" dirty="0" smtClean="0"/>
              <a:t> </a:t>
            </a:r>
            <a:r>
              <a:rPr lang="ar-SA" b="1" dirty="0" err="1" smtClean="0"/>
              <a:t>بلعطاء</a:t>
            </a:r>
            <a:r>
              <a:rPr lang="ar-SA" b="1" dirty="0" smtClean="0"/>
              <a:t> </a:t>
            </a:r>
            <a:r>
              <a:rPr lang="ar-SA" b="1" dirty="0" err="1" smtClean="0"/>
              <a:t>او</a:t>
            </a:r>
            <a:r>
              <a:rPr lang="ar-SA" b="1" dirty="0" smtClean="0"/>
              <a:t> </a:t>
            </a:r>
            <a:r>
              <a:rPr lang="ar-SA" b="1" dirty="0" err="1" smtClean="0"/>
              <a:t>التربيه</a:t>
            </a:r>
            <a:r>
              <a:rPr lang="ar-SA" b="1" dirty="0" smtClean="0"/>
              <a:t> وغير ذالك مما يملكه </a:t>
            </a:r>
            <a:r>
              <a:rPr lang="ar-SA" b="1" dirty="0" err="1" smtClean="0"/>
              <a:t>الانسان</a:t>
            </a:r>
            <a:endParaRPr lang="ar-SA" b="1" dirty="0" smtClean="0"/>
          </a:p>
          <a:p>
            <a:r>
              <a:rPr lang="ar-SA" b="1" dirty="0" smtClean="0">
                <a:solidFill>
                  <a:schemeClr val="bg1"/>
                </a:solidFill>
              </a:rPr>
              <a:t>7-الكيل</a:t>
            </a:r>
            <a:r>
              <a:rPr lang="ar-SA" b="1" dirty="0" smtClean="0">
                <a:solidFill>
                  <a:srgbClr val="FF0000"/>
                </a:solidFill>
              </a:rPr>
              <a:t> </a:t>
            </a:r>
            <a:r>
              <a:rPr lang="ar-SA" b="1" dirty="0" smtClean="0">
                <a:solidFill>
                  <a:schemeClr val="bg1"/>
                </a:solidFill>
              </a:rPr>
              <a:t>والميزان:</a:t>
            </a:r>
            <a:r>
              <a:rPr lang="ar-SA" b="1" dirty="0" smtClean="0"/>
              <a:t>ويكون العدل بان يكيل ذو الكيل ويزن ذو الوزن </a:t>
            </a:r>
            <a:r>
              <a:rPr lang="ar-SA" b="1" dirty="0" err="1" smtClean="0"/>
              <a:t>بلقسطاس</a:t>
            </a:r>
            <a:r>
              <a:rPr lang="ar-SA" b="1" dirty="0" smtClean="0"/>
              <a:t> المستقيم, وبما يساوي الحق الذي تم عليه </a:t>
            </a:r>
            <a:r>
              <a:rPr lang="ar-SA" b="1" dirty="0" err="1" smtClean="0"/>
              <a:t>الترضي</a:t>
            </a:r>
            <a:endParaRPr lang="ar-SA" b="1" dirty="0" smtClean="0"/>
          </a:p>
          <a:p>
            <a:r>
              <a:rPr lang="ar-SA" b="1" dirty="0" smtClean="0">
                <a:solidFill>
                  <a:schemeClr val="bg1"/>
                </a:solidFill>
              </a:rPr>
              <a:t>8-</a:t>
            </a:r>
            <a:r>
              <a:rPr lang="ar-SA" b="1" dirty="0" err="1" smtClean="0">
                <a:solidFill>
                  <a:schemeClr val="bg1"/>
                </a:solidFill>
              </a:rPr>
              <a:t>الانساب</a:t>
            </a:r>
            <a:r>
              <a:rPr lang="ar-SA" b="1" dirty="0" smtClean="0">
                <a:solidFill>
                  <a:schemeClr val="bg1"/>
                </a:solidFill>
              </a:rPr>
              <a:t>: </a:t>
            </a:r>
            <a:r>
              <a:rPr lang="ar-SA" b="1" dirty="0" smtClean="0"/>
              <a:t>ويكون العدل بان ينسب </a:t>
            </a:r>
            <a:r>
              <a:rPr lang="ar-SA" b="1" dirty="0" err="1" smtClean="0"/>
              <a:t>الانسان</a:t>
            </a:r>
            <a:r>
              <a:rPr lang="ar-SA" b="1" dirty="0" smtClean="0"/>
              <a:t> </a:t>
            </a:r>
            <a:r>
              <a:rPr lang="ar-SA" b="1" dirty="0" err="1" smtClean="0"/>
              <a:t>الى</a:t>
            </a:r>
            <a:r>
              <a:rPr lang="ar-SA" b="1" dirty="0" smtClean="0"/>
              <a:t> </a:t>
            </a:r>
            <a:r>
              <a:rPr lang="ar-SA" b="1" dirty="0" err="1" smtClean="0"/>
              <a:t>ابيه</a:t>
            </a:r>
            <a:r>
              <a:rPr lang="ar-SA" b="1" dirty="0" smtClean="0"/>
              <a:t> الذي ولده لا </a:t>
            </a:r>
            <a:r>
              <a:rPr lang="ar-SA" b="1" dirty="0" err="1" smtClean="0"/>
              <a:t>الي</a:t>
            </a:r>
            <a:r>
              <a:rPr lang="ar-SA" b="1" dirty="0" smtClean="0"/>
              <a:t> </a:t>
            </a:r>
            <a:r>
              <a:rPr lang="ar-SA" b="1" dirty="0" err="1" smtClean="0"/>
              <a:t>اخر</a:t>
            </a:r>
            <a:r>
              <a:rPr lang="ar-SA" b="1" dirty="0" smtClean="0"/>
              <a:t> يتبناه</a:t>
            </a:r>
          </a:p>
          <a:p>
            <a:r>
              <a:rPr lang="ar-SA" b="1" dirty="0" smtClean="0">
                <a:solidFill>
                  <a:schemeClr val="bg1"/>
                </a:solidFill>
              </a:rPr>
              <a:t>9-</a:t>
            </a:r>
            <a:r>
              <a:rPr lang="ar-SA" b="1" dirty="0" err="1" smtClean="0">
                <a:solidFill>
                  <a:schemeClr val="bg1"/>
                </a:solidFill>
              </a:rPr>
              <a:t>الاصلاح</a:t>
            </a:r>
            <a:r>
              <a:rPr lang="ar-SA" b="1" dirty="0" smtClean="0">
                <a:solidFill>
                  <a:schemeClr val="bg1"/>
                </a:solidFill>
              </a:rPr>
              <a:t>: </a:t>
            </a:r>
            <a:r>
              <a:rPr lang="ar-SA" b="1" dirty="0" smtClean="0"/>
              <a:t>بين الفئات </a:t>
            </a:r>
            <a:r>
              <a:rPr lang="ar-SA" b="1" dirty="0" err="1" smtClean="0"/>
              <a:t>المتقاتله</a:t>
            </a:r>
            <a:r>
              <a:rPr lang="ar-SA" b="1" dirty="0" smtClean="0"/>
              <a:t> من المسلمين فيجب </a:t>
            </a:r>
            <a:r>
              <a:rPr lang="ar-SA" b="1" dirty="0" err="1" smtClean="0"/>
              <a:t>اتباع</a:t>
            </a:r>
            <a:r>
              <a:rPr lang="ar-SA" b="1" dirty="0" smtClean="0"/>
              <a:t> قواعد العدل في </a:t>
            </a:r>
            <a:r>
              <a:rPr lang="ar-SA" b="1" dirty="0" err="1" smtClean="0"/>
              <a:t>الاصلاح</a:t>
            </a:r>
            <a:r>
              <a:rPr lang="ar-SA" b="1" dirty="0" smtClean="0"/>
              <a:t> بين الناس </a:t>
            </a:r>
          </a:p>
          <a:p>
            <a:pPr>
              <a:buNone/>
            </a:pPr>
            <a:r>
              <a:rPr lang="ar-SA" b="1" dirty="0" err="1" smtClean="0"/>
              <a:t>الى</a:t>
            </a:r>
            <a:r>
              <a:rPr lang="ar-SA" b="1" dirty="0" smtClean="0"/>
              <a:t> غير ذلك من </a:t>
            </a:r>
            <a:r>
              <a:rPr lang="ar-SA" b="1" dirty="0" err="1" smtClean="0"/>
              <a:t>الامور</a:t>
            </a:r>
            <a:r>
              <a:rPr lang="ar-SA" b="1" dirty="0" smtClean="0"/>
              <a:t> التي تتطلب عدلا بقدر حقوق </a:t>
            </a:r>
            <a:r>
              <a:rPr lang="ar-SA" b="1" dirty="0" err="1" smtClean="0"/>
              <a:t>اصحاب</a:t>
            </a:r>
            <a:r>
              <a:rPr lang="ar-SA" b="1" dirty="0" smtClean="0"/>
              <a:t> الحقوق فيها</a:t>
            </a:r>
            <a:endParaRPr lang="ar-SA" b="1" dirty="0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chemeClr val="tx2"/>
                </a:solidFill>
              </a:rPr>
              <a:t>نصوص </a:t>
            </a:r>
            <a:r>
              <a:rPr lang="ar-SA" dirty="0" err="1" smtClean="0">
                <a:solidFill>
                  <a:schemeClr val="tx2"/>
                </a:solidFill>
              </a:rPr>
              <a:t>اسلاميه</a:t>
            </a:r>
            <a:r>
              <a:rPr lang="ar-SA" dirty="0" smtClean="0">
                <a:solidFill>
                  <a:schemeClr val="tx2"/>
                </a:solidFill>
              </a:rPr>
              <a:t> في </a:t>
            </a:r>
            <a:r>
              <a:rPr lang="ar-SA" dirty="0" err="1" smtClean="0">
                <a:solidFill>
                  <a:schemeClr val="tx2"/>
                </a:solidFill>
              </a:rPr>
              <a:t>الامر</a:t>
            </a:r>
            <a:r>
              <a:rPr lang="ar-SA" dirty="0" smtClean="0">
                <a:solidFill>
                  <a:schemeClr val="tx2"/>
                </a:solidFill>
              </a:rPr>
              <a:t> بالعدل</a:t>
            </a:r>
            <a:endParaRPr lang="ar-SA" dirty="0">
              <a:solidFill>
                <a:schemeClr val="tx2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>
                <a:solidFill>
                  <a:schemeClr val="accent3">
                    <a:lumMod val="50000"/>
                  </a:schemeClr>
                </a:solidFill>
              </a:rPr>
              <a:t>لَقَدْ أَرْسَلْنَا رُسُلَنَا </a:t>
            </a:r>
            <a:r>
              <a:rPr lang="ar-SA" b="1" dirty="0" err="1" smtClean="0">
                <a:solidFill>
                  <a:schemeClr val="accent3">
                    <a:lumMod val="50000"/>
                  </a:schemeClr>
                </a:solidFill>
              </a:rPr>
              <a:t>بِالْبَيِّنَاتِ</a:t>
            </a:r>
            <a:r>
              <a:rPr lang="ar-SA" b="1" dirty="0" smtClean="0">
                <a:solidFill>
                  <a:schemeClr val="accent3">
                    <a:lumMod val="50000"/>
                  </a:schemeClr>
                </a:solidFill>
              </a:rPr>
              <a:t> وَأَنزَلْنَا مَعَهُمُ الْكِتَابَ وَالْمِيزَانَ لِيَقُومَ النَّاسُ بِالْقِسْطِ وَأَنزَلْنَا الْحَدِيدَ فِيهِ بَأْسٌ شَدِيدٌ وَمَنَافِعُ لِلنَّاسِ وَلِيَعْلَمَ اللَّـهُ مَن يَنصُرُهُ وَرُسُلَهُ بِالْغَيْبِ إِنَّ اللَّـهَ قَوِيٌّ عَزِيزٌ </a:t>
            </a:r>
            <a:r>
              <a:rPr lang="ar-SA" b="1" dirty="0" smtClean="0"/>
              <a:t>﴿الحديد: ٢٥﴾</a:t>
            </a:r>
            <a:br>
              <a:rPr lang="ar-SA" b="1" dirty="0" smtClean="0"/>
            </a:br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>
                <a:solidFill>
                  <a:schemeClr val="accent3">
                    <a:lumMod val="50000"/>
                  </a:schemeClr>
                </a:solidFill>
              </a:rPr>
              <a:t>وَلَا تَقْرَبُوا مَالَ الْيَتِيمِ إِلَّا بِالَّتِي هِيَ أَحْسَنُ حَتَّىٰ يَبْلُغَ أَشُدَّهُ وَأَوْفُوا الْكَيْلَ وَالْمِيزَانَ بِالْقِسْطِ لَا نُكَلِّفُ نَفْسًا إِلَّا وُسْعَهَا وَإِذَا قُلْتُمْ فَاعْدِلُوا وَلَوْ كَانَ ذَا قُرْبَىٰ وَبِعَهْدِ اللَّـهِ أَوْفُوا </a:t>
            </a:r>
            <a:r>
              <a:rPr lang="ar-SA" b="1" dirty="0" err="1" smtClean="0">
                <a:solidFill>
                  <a:schemeClr val="accent3">
                    <a:lumMod val="50000"/>
                  </a:schemeClr>
                </a:solidFill>
              </a:rPr>
              <a:t>ذَ</a:t>
            </a:r>
            <a:r>
              <a:rPr lang="ar-SA" b="1" dirty="0" smtClean="0">
                <a:solidFill>
                  <a:schemeClr val="accent3">
                    <a:lumMod val="50000"/>
                  </a:schemeClr>
                </a:solidFill>
              </a:rPr>
              <a:t>ٰلِكُمْ وَصَّاكُم </a:t>
            </a:r>
            <a:r>
              <a:rPr lang="ar-SA" b="1" dirty="0" err="1" smtClean="0">
                <a:solidFill>
                  <a:schemeClr val="accent3">
                    <a:lumMod val="50000"/>
                  </a:schemeClr>
                </a:solidFill>
              </a:rPr>
              <a:t>بِهِ</a:t>
            </a:r>
            <a:r>
              <a:rPr lang="ar-SA" b="1" dirty="0" smtClean="0">
                <a:solidFill>
                  <a:schemeClr val="accent3">
                    <a:lumMod val="50000"/>
                  </a:schemeClr>
                </a:solidFill>
              </a:rPr>
              <a:t> لَعَلَّكُمْ تَذَكَّرُونَ </a:t>
            </a:r>
            <a:r>
              <a:rPr lang="ar-SA" b="1" dirty="0" smtClean="0"/>
              <a:t>﴿الأنعام: ١٥٢﴾</a:t>
            </a:r>
            <a:br>
              <a:rPr lang="ar-SA" b="1" dirty="0" smtClean="0"/>
            </a:br>
            <a:r>
              <a:rPr lang="ar-SA" b="1" dirty="0" smtClean="0">
                <a:solidFill>
                  <a:srgbClr val="92D050"/>
                </a:solidFill>
              </a:rPr>
              <a:t/>
            </a:r>
            <a:br>
              <a:rPr lang="ar-SA" b="1" dirty="0" smtClean="0">
                <a:solidFill>
                  <a:srgbClr val="92D050"/>
                </a:solidFill>
              </a:rPr>
            </a:br>
            <a:r>
              <a:rPr lang="ar-SA" b="1" dirty="0" smtClean="0">
                <a:solidFill>
                  <a:schemeClr val="accent3">
                    <a:lumMod val="50000"/>
                  </a:schemeClr>
                </a:solidFill>
              </a:rPr>
              <a:t>يَا أَيُّهَا الَّذِينَ آمَنُوا كُونُوا قَوَّامِينَ لِلَّـهِ شُهَدَاءَ بِالْقِسْطِ وَلَا يَجْرِمَنَّكُمْ شَنَآنُ قَوْمٍ عَلَىٰ أَلَّا تَعْدِلُوا اعْدِلُوا هُوَ أَقْرَبُ لِلتَّقْوَىٰ وَاتَّقُوا اللَّـهَ إِنَّ اللَّـهَ خَبِيرٌ بِمَا تَعْمَلُونَ </a:t>
            </a:r>
            <a:r>
              <a:rPr lang="ar-SA" b="1" dirty="0" smtClean="0">
                <a:solidFill>
                  <a:srgbClr val="92D050"/>
                </a:solidFill>
              </a:rPr>
              <a:t>﴿</a:t>
            </a:r>
            <a:r>
              <a:rPr lang="ar-SA" b="1" dirty="0" smtClean="0"/>
              <a:t>المائدة: ٨﴾ </a:t>
            </a:r>
            <a:endParaRPr lang="ar-SA" b="1" dirty="0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انقلاب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420</Words>
  <Application>Microsoft Office PowerPoint</Application>
  <PresentationFormat>عرض على الشاشة (3:4)‏</PresentationFormat>
  <Paragraphs>44</Paragraphs>
  <Slides>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سمة Office</vt:lpstr>
      <vt:lpstr>بسم الله الرحمن الرحيم  </vt:lpstr>
      <vt:lpstr>محاضره العدل</vt:lpstr>
      <vt:lpstr>العدل </vt:lpstr>
      <vt:lpstr>العدل من صفات المؤمن</vt:lpstr>
      <vt:lpstr>العدل من الاسس العامه لاحكام التشريع الربانيه </vt:lpstr>
      <vt:lpstr>المجالات التي يدخل فيها العدل </vt:lpstr>
      <vt:lpstr>تابع المجالات.......</vt:lpstr>
      <vt:lpstr>تابع.............</vt:lpstr>
      <vt:lpstr>نصوص اسلاميه في الامر بالعدل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بسم الله الرحمن الرحيم  محاضره العدل  عمل</dc:title>
  <dc:creator>acer</dc:creator>
  <cp:lastModifiedBy>acer</cp:lastModifiedBy>
  <cp:revision>17</cp:revision>
  <dcterms:created xsi:type="dcterms:W3CDTF">2012-11-27T16:53:28Z</dcterms:created>
  <dcterms:modified xsi:type="dcterms:W3CDTF">2012-11-27T19:40:13Z</dcterms:modified>
</cp:coreProperties>
</file>