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74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photoAlbum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636" y="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36A0-DB14-4333-B24B-DD65A6DA7B1C}" type="datetimeFigureOut">
              <a:rPr lang="ar-SA" smtClean="0"/>
              <a:pPr/>
              <a:t>25/01/34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9810-7FCF-4AA2-9B2A-9F884A837FC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36A0-DB14-4333-B24B-DD65A6DA7B1C}" type="datetimeFigureOut">
              <a:rPr lang="ar-SA" smtClean="0"/>
              <a:pPr/>
              <a:t>25/01/34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9810-7FCF-4AA2-9B2A-9F884A837FC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36A0-DB14-4333-B24B-DD65A6DA7B1C}" type="datetimeFigureOut">
              <a:rPr lang="ar-SA" smtClean="0"/>
              <a:pPr/>
              <a:t>25/01/34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9810-7FCF-4AA2-9B2A-9F884A837FC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36A0-DB14-4333-B24B-DD65A6DA7B1C}" type="datetimeFigureOut">
              <a:rPr lang="ar-SA" smtClean="0"/>
              <a:pPr/>
              <a:t>25/01/34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9810-7FCF-4AA2-9B2A-9F884A837FC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36A0-DB14-4333-B24B-DD65A6DA7B1C}" type="datetimeFigureOut">
              <a:rPr lang="ar-SA" smtClean="0"/>
              <a:pPr/>
              <a:t>25/01/34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9810-7FCF-4AA2-9B2A-9F884A837FC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36A0-DB14-4333-B24B-DD65A6DA7B1C}" type="datetimeFigureOut">
              <a:rPr lang="ar-SA" smtClean="0"/>
              <a:pPr/>
              <a:t>25/01/34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9810-7FCF-4AA2-9B2A-9F884A837FC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36A0-DB14-4333-B24B-DD65A6DA7B1C}" type="datetimeFigureOut">
              <a:rPr lang="ar-SA" smtClean="0"/>
              <a:pPr/>
              <a:t>25/01/34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9810-7FCF-4AA2-9B2A-9F884A837FC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36A0-DB14-4333-B24B-DD65A6DA7B1C}" type="datetimeFigureOut">
              <a:rPr lang="ar-SA" smtClean="0"/>
              <a:pPr/>
              <a:t>25/01/34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9810-7FCF-4AA2-9B2A-9F884A837FC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36A0-DB14-4333-B24B-DD65A6DA7B1C}" type="datetimeFigureOut">
              <a:rPr lang="ar-SA" smtClean="0"/>
              <a:pPr/>
              <a:t>25/01/34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9810-7FCF-4AA2-9B2A-9F884A837FC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36A0-DB14-4333-B24B-DD65A6DA7B1C}" type="datetimeFigureOut">
              <a:rPr lang="ar-SA" smtClean="0"/>
              <a:pPr/>
              <a:t>25/01/34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9810-7FCF-4AA2-9B2A-9F884A837FC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F36A0-DB14-4333-B24B-DD65A6DA7B1C}" type="datetimeFigureOut">
              <a:rPr lang="ar-SA" smtClean="0"/>
              <a:pPr/>
              <a:t>25/01/34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9810-7FCF-4AA2-9B2A-9F884A837FC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F36A0-DB14-4333-B24B-DD65A6DA7B1C}" type="datetimeFigureOut">
              <a:rPr lang="ar-SA" smtClean="0"/>
              <a:pPr/>
              <a:t>25/01/34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59810-7FCF-4AA2-9B2A-9F884A837FC7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flowing_8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مربع نص 2"/>
          <p:cNvSpPr txBox="1"/>
          <p:nvPr/>
        </p:nvSpPr>
        <p:spPr>
          <a:xfrm>
            <a:off x="1907704" y="1556792"/>
            <a:ext cx="5657339" cy="31700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0000" b="1" dirty="0" smtClean="0">
                <a:solidFill>
                  <a:srgbClr val="C00000"/>
                </a:solidFill>
                <a:cs typeface="AGA Aladdin Regular" pitchFamily="2" charset="-78"/>
              </a:rPr>
              <a:t>محاضرة </a:t>
            </a:r>
          </a:p>
          <a:p>
            <a:pPr algn="ctr"/>
            <a:r>
              <a:rPr lang="ar-SA" sz="10000" b="1" dirty="0" smtClean="0">
                <a:solidFill>
                  <a:srgbClr val="C00000"/>
                </a:solidFill>
                <a:cs typeface="AGA Aladdin Regular" pitchFamily="2" charset="-78"/>
              </a:rPr>
              <a:t>الصدق</a:t>
            </a:r>
            <a:endParaRPr lang="ar-SA" sz="10000" b="1" dirty="0">
              <a:solidFill>
                <a:srgbClr val="C00000"/>
              </a:solidFill>
              <a:cs typeface="AGA Aladdin Regula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flowing_8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>
            <a:spLocks noGrp="1" noChangeArrowheads="1"/>
          </p:cNvSpPr>
          <p:nvPr/>
        </p:nvSpPr>
        <p:spPr bwMode="auto">
          <a:xfrm>
            <a:off x="1115616" y="1364704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5125" indent="-282575" algn="r" rtl="1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639763" indent="-236538" algn="r" rtl="1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◦"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885825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1096963" indent="-173038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296988" indent="-182563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50876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eaLnBrk="1" hangingPunct="1">
              <a:lnSpc>
                <a:spcPct val="80000"/>
              </a:lnSpc>
            </a:pPr>
            <a:r>
              <a:rPr lang="ar-SA" sz="2800" dirty="0" smtClean="0">
                <a:ea typeface="Majalla UI"/>
                <a:cs typeface="Majalla UI"/>
              </a:rPr>
              <a:t>تعريف </a:t>
            </a:r>
            <a:r>
              <a:rPr lang="ar-SA" sz="2800" dirty="0" err="1" smtClean="0">
                <a:ea typeface="Majalla UI"/>
                <a:cs typeface="Majalla UI"/>
              </a:rPr>
              <a:t>الصدق .</a:t>
            </a:r>
            <a:endParaRPr lang="ar-SA" sz="2800" dirty="0" smtClean="0">
              <a:ea typeface="Majalla UI"/>
              <a:cs typeface="Majalla UI"/>
            </a:endParaRPr>
          </a:p>
          <a:p>
            <a:pPr eaLnBrk="1" hangingPunct="1">
              <a:lnSpc>
                <a:spcPct val="80000"/>
              </a:lnSpc>
            </a:pPr>
            <a:r>
              <a:rPr lang="ar-SA" sz="2800" dirty="0" smtClean="0">
                <a:ea typeface="Majalla UI"/>
                <a:cs typeface="Majalla UI"/>
              </a:rPr>
              <a:t>يكون الصدف في الأفعال كما يكون في </a:t>
            </a:r>
            <a:r>
              <a:rPr lang="ar-SA" sz="2800" dirty="0" err="1" smtClean="0">
                <a:ea typeface="Majalla UI"/>
                <a:cs typeface="Majalla UI"/>
              </a:rPr>
              <a:t>الأقوال .</a:t>
            </a:r>
            <a:r>
              <a:rPr lang="ar-SA" sz="2800" dirty="0" smtClean="0">
                <a:ea typeface="Majalla UI"/>
                <a:cs typeface="Majalla UI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ar-SA" sz="2800" dirty="0" smtClean="0">
                <a:ea typeface="Majalla UI"/>
                <a:cs typeface="Majalla UI"/>
              </a:rPr>
              <a:t>لا يكون الكذب من الأخلاق الفطرية التي يطبع عليها </a:t>
            </a:r>
            <a:r>
              <a:rPr lang="ar-SA" sz="2800" dirty="0" err="1" smtClean="0">
                <a:ea typeface="Majalla UI"/>
                <a:cs typeface="Majalla UI"/>
              </a:rPr>
              <a:t>الإنسان .</a:t>
            </a:r>
            <a:endParaRPr lang="ar-SA" sz="2800" dirty="0" smtClean="0">
              <a:ea typeface="Majalla UI"/>
              <a:cs typeface="Majalla UI"/>
            </a:endParaRPr>
          </a:p>
          <a:p>
            <a:pPr eaLnBrk="1" hangingPunct="1">
              <a:lnSpc>
                <a:spcPct val="80000"/>
              </a:lnSpc>
            </a:pPr>
            <a:r>
              <a:rPr lang="ar-SA" sz="2800" dirty="0" smtClean="0">
                <a:ea typeface="Majalla UI"/>
                <a:cs typeface="Majalla UI"/>
              </a:rPr>
              <a:t>موقف الإسلام من الصدق </a:t>
            </a:r>
            <a:r>
              <a:rPr lang="ar-SA" sz="2800" dirty="0" err="1" smtClean="0">
                <a:ea typeface="Majalla UI"/>
                <a:cs typeface="Majalla UI"/>
              </a:rPr>
              <a:t>والكذب .</a:t>
            </a:r>
            <a:endParaRPr lang="ar-SA" sz="2800" dirty="0" smtClean="0">
              <a:ea typeface="Majalla UI"/>
              <a:cs typeface="Majalla UI"/>
            </a:endParaRPr>
          </a:p>
          <a:p>
            <a:pPr eaLnBrk="1" hangingPunct="1">
              <a:lnSpc>
                <a:spcPct val="80000"/>
              </a:lnSpc>
            </a:pPr>
            <a:r>
              <a:rPr lang="ar-SA" sz="2800" dirty="0" smtClean="0">
                <a:ea typeface="Majalla UI"/>
                <a:cs typeface="Majalla UI"/>
              </a:rPr>
              <a:t>الكذب على الله و </a:t>
            </a:r>
            <a:r>
              <a:rPr lang="ar-SA" sz="2800" dirty="0" err="1" smtClean="0">
                <a:ea typeface="Majalla UI"/>
                <a:cs typeface="Majalla UI"/>
              </a:rPr>
              <a:t>الرسول .</a:t>
            </a:r>
            <a:r>
              <a:rPr lang="ar-SA" sz="2800" dirty="0" smtClean="0">
                <a:ea typeface="Majalla UI"/>
                <a:cs typeface="Majalla UI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ar-SA" sz="2800" dirty="0" smtClean="0">
                <a:ea typeface="Majalla UI"/>
                <a:cs typeface="Majalla UI"/>
              </a:rPr>
              <a:t>الكذب لإضحاك </a:t>
            </a:r>
            <a:r>
              <a:rPr lang="ar-SA" sz="2800" dirty="0" err="1" smtClean="0">
                <a:ea typeface="Majalla UI"/>
                <a:cs typeface="Majalla UI"/>
              </a:rPr>
              <a:t>الناس .</a:t>
            </a:r>
            <a:r>
              <a:rPr lang="ar-SA" sz="2800" dirty="0" smtClean="0">
                <a:ea typeface="Majalla UI"/>
                <a:cs typeface="Majalla UI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ar-SA" sz="2800" dirty="0" smtClean="0">
                <a:ea typeface="Majalla UI"/>
                <a:cs typeface="Majalla UI"/>
              </a:rPr>
              <a:t>الحالات التي يجوز فيها </a:t>
            </a:r>
            <a:r>
              <a:rPr lang="ar-SA" sz="2800" dirty="0" err="1" smtClean="0">
                <a:ea typeface="Majalla UI"/>
                <a:cs typeface="Majalla UI"/>
              </a:rPr>
              <a:t>الكذب .</a:t>
            </a:r>
            <a:r>
              <a:rPr lang="ar-SA" sz="2800" dirty="0" smtClean="0">
                <a:ea typeface="Majalla UI"/>
                <a:cs typeface="Majalla UI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ar-SA" sz="2800" dirty="0" smtClean="0">
                <a:ea typeface="Majalla UI"/>
                <a:cs typeface="Majalla UI"/>
              </a:rPr>
              <a:t>شهادة </a:t>
            </a:r>
            <a:r>
              <a:rPr lang="ar-SA" sz="2800" dirty="0" err="1" smtClean="0">
                <a:ea typeface="Majalla UI"/>
                <a:cs typeface="Majalla UI"/>
              </a:rPr>
              <a:t>الزور .</a:t>
            </a:r>
            <a:r>
              <a:rPr lang="ar-SA" sz="2800" dirty="0" smtClean="0">
                <a:ea typeface="Majalla UI"/>
                <a:cs typeface="Majalla UI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ar-SA" sz="2800" dirty="0" smtClean="0">
                <a:ea typeface="Majalla UI"/>
                <a:cs typeface="Majalla UI"/>
              </a:rPr>
              <a:t>القذف </a:t>
            </a:r>
            <a:r>
              <a:rPr lang="ar-SA" sz="2800" dirty="0" err="1" smtClean="0">
                <a:ea typeface="Majalla UI"/>
                <a:cs typeface="Majalla UI"/>
              </a:rPr>
              <a:t>الباطل .</a:t>
            </a:r>
            <a:r>
              <a:rPr lang="ar-SA" sz="2800" dirty="0" smtClean="0">
                <a:ea typeface="Majalla UI"/>
                <a:cs typeface="Majalla UI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ar-SA" sz="2800" dirty="0" smtClean="0">
                <a:ea typeface="Majalla UI"/>
                <a:cs typeface="Majalla UI"/>
              </a:rPr>
              <a:t>الصدق في العهد و الوعد والكذب </a:t>
            </a:r>
            <a:r>
              <a:rPr lang="ar-SA" sz="2800" dirty="0" err="1" smtClean="0">
                <a:ea typeface="Majalla UI"/>
                <a:cs typeface="Majalla UI"/>
              </a:rPr>
              <a:t>فيهما .</a:t>
            </a:r>
            <a:r>
              <a:rPr lang="ar-SA" sz="2800" dirty="0" smtClean="0">
                <a:ea typeface="Majalla UI"/>
                <a:cs typeface="Majalla UI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/>
          </a:p>
        </p:txBody>
      </p:sp>
      <p:sp>
        <p:nvSpPr>
          <p:cNvPr id="5" name="مربع نص 4"/>
          <p:cNvSpPr txBox="1"/>
          <p:nvPr/>
        </p:nvSpPr>
        <p:spPr>
          <a:xfrm>
            <a:off x="1691680" y="201414"/>
            <a:ext cx="5657339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5400" dirty="0" smtClean="0">
                <a:solidFill>
                  <a:schemeClr val="bg1"/>
                </a:solidFill>
              </a:rPr>
              <a:t>عناصر المحاضرة</a:t>
            </a:r>
            <a:endParaRPr lang="ar-SA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flowing_8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مربع نص 2"/>
          <p:cNvSpPr txBox="1"/>
          <p:nvPr/>
        </p:nvSpPr>
        <p:spPr>
          <a:xfrm>
            <a:off x="1691680" y="201414"/>
            <a:ext cx="5657339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5400" dirty="0" smtClean="0">
                <a:solidFill>
                  <a:schemeClr val="bg1"/>
                </a:solidFill>
              </a:rPr>
              <a:t>تعريف الصدق</a:t>
            </a:r>
            <a:endParaRPr lang="ar-SA" sz="5400" dirty="0">
              <a:solidFill>
                <a:schemeClr val="bg1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6907549" y="2060848"/>
            <a:ext cx="2056939" cy="23083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هو قول الحق</a:t>
            </a:r>
          </a:p>
          <a:p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وهو القول المطابق للواقع والحقيقة </a:t>
            </a:r>
            <a:endParaRPr lang="ar-SA" sz="3600" b="1" dirty="0">
              <a:latin typeface="Traditional Arabic" pitchFamily="18" charset="-78"/>
              <a:cs typeface="Traditional Arabic" pitchFamily="18" charset="-78"/>
            </a:endParaRPr>
          </a:p>
        </p:txBody>
      </p:sp>
      <p:cxnSp>
        <p:nvCxnSpPr>
          <p:cNvPr id="7" name="رابط كسهم مستقيم 6"/>
          <p:cNvCxnSpPr/>
          <p:nvPr/>
        </p:nvCxnSpPr>
        <p:spPr>
          <a:xfrm flipH="1">
            <a:off x="7812360" y="1268760"/>
            <a:ext cx="8384" cy="711696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flipH="1">
            <a:off x="5139680" y="1268760"/>
            <a:ext cx="8384" cy="711696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flipH="1">
            <a:off x="2115344" y="1268760"/>
            <a:ext cx="8384" cy="711696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مربع نص 10"/>
          <p:cNvSpPr txBox="1"/>
          <p:nvPr/>
        </p:nvSpPr>
        <p:spPr>
          <a:xfrm>
            <a:off x="4171245" y="2060848"/>
            <a:ext cx="2488987" cy="286232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هو القول المطابق لاعتقاد المتكلم سواء طابق الحقيقة والواقع أم لم يطابق</a:t>
            </a:r>
            <a:endParaRPr lang="ar-SA" sz="36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288033" y="2060848"/>
            <a:ext cx="3707903" cy="28623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(فرق بين الكلام والمتكلم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)</a:t>
            </a:r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  <a:p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فالكلام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الصدق 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: هو ما كان مطابقاً للواقع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والحقيقة 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، والمتكلم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الصادق 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: هو المخبر بما يطابق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اعتقاده.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endParaRPr lang="ar-SA" sz="36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flowing_8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27384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مربع نص 2"/>
          <p:cNvSpPr txBox="1"/>
          <p:nvPr/>
        </p:nvSpPr>
        <p:spPr>
          <a:xfrm>
            <a:off x="179512" y="68431"/>
            <a:ext cx="864096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</a:rPr>
              <a:t>من الأدلة على أن المتكلم لا يوصف بالكذب إلا إذا كان عالماً </a:t>
            </a:r>
            <a:r>
              <a:rPr lang="ar-SA" sz="3600" dirty="0" err="1" smtClean="0">
                <a:solidFill>
                  <a:schemeClr val="bg1"/>
                </a:solidFill>
              </a:rPr>
              <a:t>بكذبه :</a:t>
            </a:r>
            <a:endParaRPr lang="ar-SA" sz="3600" dirty="0">
              <a:solidFill>
                <a:schemeClr val="bg1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539552" y="1628800"/>
            <a:ext cx="8280921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قال </a:t>
            </a:r>
            <a:r>
              <a:rPr lang="ar-SA" sz="4000" b="1" dirty="0" err="1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تعالى : </a:t>
            </a:r>
            <a:r>
              <a:rPr lang="ar-SA" sz="4000" b="1" dirty="0" smtClean="0">
                <a:latin typeface="Traditional Arabic" pitchFamily="18" charset="-78"/>
                <a:cs typeface="Traditional Arabic" pitchFamily="18" charset="-78"/>
              </a:rPr>
              <a:t>” إنما يفترى الكذب الذين لا يؤمنون بآيات الله وأولئك هم </a:t>
            </a:r>
            <a:r>
              <a:rPr lang="ar-SA" sz="4000" b="1" dirty="0" err="1" smtClean="0">
                <a:latin typeface="Traditional Arabic" pitchFamily="18" charset="-78"/>
                <a:cs typeface="Traditional Arabic" pitchFamily="18" charset="-78"/>
              </a:rPr>
              <a:t>الكاذبون “</a:t>
            </a:r>
            <a:r>
              <a:rPr lang="ar-SA" sz="4000" b="1" dirty="0" smtClean="0">
                <a:latin typeface="Traditional Arabic" pitchFamily="18" charset="-78"/>
                <a:cs typeface="Traditional Arabic" pitchFamily="18" charset="-78"/>
              </a:rPr>
              <a:t>  </a:t>
            </a:r>
          </a:p>
          <a:p>
            <a:r>
              <a:rPr lang="ar-SA" sz="40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وقال </a:t>
            </a:r>
            <a:r>
              <a:rPr lang="ar-SA" sz="4000" b="1" dirty="0" err="1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تعالى : </a:t>
            </a:r>
            <a:r>
              <a:rPr lang="ar-SA" sz="4000" b="1" dirty="0" smtClean="0">
                <a:latin typeface="Traditional Arabic" pitchFamily="18" charset="-78"/>
                <a:cs typeface="Traditional Arabic" pitchFamily="18" charset="-78"/>
              </a:rPr>
              <a:t>” وإن منهم لفريقاً يلوون ألسنتهم بالكتاب لتحسبوه من الكتاب وما هو من الكتاب ويقولون هو من عند الله </a:t>
            </a:r>
            <a:r>
              <a:rPr lang="ar-SA" sz="4000" b="1" dirty="0" err="1" smtClean="0">
                <a:latin typeface="Traditional Arabic" pitchFamily="18" charset="-78"/>
                <a:cs typeface="Traditional Arabic" pitchFamily="18" charset="-78"/>
              </a:rPr>
              <a:t>وماهو</a:t>
            </a:r>
            <a:r>
              <a:rPr lang="ar-SA" sz="4000" b="1" dirty="0" smtClean="0">
                <a:latin typeface="Traditional Arabic" pitchFamily="18" charset="-78"/>
                <a:cs typeface="Traditional Arabic" pitchFamily="18" charset="-78"/>
              </a:rPr>
              <a:t> من عند الله ويقولون على الله الكذب وهم </a:t>
            </a:r>
            <a:r>
              <a:rPr lang="ar-SA" sz="4000" b="1" dirty="0" err="1" smtClean="0">
                <a:latin typeface="Traditional Arabic" pitchFamily="18" charset="-78"/>
                <a:cs typeface="Traditional Arabic" pitchFamily="18" charset="-78"/>
              </a:rPr>
              <a:t>يعلمون ”</a:t>
            </a:r>
            <a:r>
              <a:rPr lang="ar-SA" sz="40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endParaRPr lang="ar-SA" sz="40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flowing_8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7030" y="27384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مربع نص 2"/>
          <p:cNvSpPr txBox="1"/>
          <p:nvPr/>
        </p:nvSpPr>
        <p:spPr>
          <a:xfrm>
            <a:off x="467544" y="262389"/>
            <a:ext cx="820891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</a:rPr>
              <a:t>كما يكون الصدق والكذب في الأقوال يكونان في الأفعال</a:t>
            </a:r>
            <a:endParaRPr lang="ar-SA" sz="3600" dirty="0">
              <a:solidFill>
                <a:schemeClr val="bg1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467544" y="1412776"/>
            <a:ext cx="8676456" cy="50783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من أمثلة الكذب في </a:t>
            </a:r>
            <a:r>
              <a:rPr lang="ar-SA" sz="3600" b="1" dirty="0" err="1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الأفعال :</a:t>
            </a:r>
            <a:endParaRPr lang="ar-SA" sz="3600" b="1" dirty="0" smtClean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marL="742950" indent="-742950">
              <a:buAutoNum type="arabicParenR"/>
            </a:pP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المخادعة .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( مثل قصة إخوة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يوسف 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–عليه السلام- قول+فعل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) .</a:t>
            </a:r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742950" indent="-742950">
              <a:buAutoNum type="arabicParenR"/>
            </a:pP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أعمال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المرائين .</a:t>
            </a:r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742950" indent="-742950">
              <a:buAutoNum type="arabicParenR"/>
            </a:pP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أعمال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المنافقين .</a:t>
            </a:r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742950" indent="-742950"/>
            <a:r>
              <a:rPr lang="ar-SA" sz="36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ومن أمثلة الصدق في </a:t>
            </a:r>
            <a:r>
              <a:rPr lang="ar-SA" sz="3600" b="1" dirty="0" err="1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الأفعال :</a:t>
            </a:r>
            <a:endParaRPr lang="ar-SA" sz="3600" b="1" dirty="0" smtClean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marL="742950" indent="-742950">
              <a:buAutoNum type="arabicParenR"/>
            </a:pP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المجاهد.</a:t>
            </a:r>
          </a:p>
          <a:p>
            <a:pPr marL="742950" indent="-742950">
              <a:buAutoNum type="arabicParenR"/>
            </a:pP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الحركات التعبيرية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الصادقة 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(كإشارة اليد والعين ونحوها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) .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</a:p>
          <a:p>
            <a:pPr marL="742950" indent="-742950">
              <a:buAutoNum type="arabicParenR"/>
            </a:pPr>
            <a:endParaRPr lang="ar-SA" sz="36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flowing_8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مربع نص 2"/>
          <p:cNvSpPr txBox="1"/>
          <p:nvPr/>
        </p:nvSpPr>
        <p:spPr>
          <a:xfrm>
            <a:off x="899592" y="262389"/>
            <a:ext cx="777686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</a:rPr>
              <a:t>الصدق مطلوب من المؤمنين في الأقوال والأفعال</a:t>
            </a:r>
            <a:endParaRPr lang="ar-SA" sz="3600" dirty="0">
              <a:solidFill>
                <a:schemeClr val="bg1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611560" y="2132856"/>
            <a:ext cx="8280921" cy="2585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54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قال </a:t>
            </a:r>
            <a:r>
              <a:rPr lang="ar-SA" sz="5400" b="1" dirty="0" err="1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تعالى :</a:t>
            </a:r>
            <a:r>
              <a:rPr lang="ar-SA" sz="54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</a:p>
          <a:p>
            <a:pPr algn="ctr"/>
            <a:r>
              <a:rPr lang="ar-SA" sz="5400" b="1" dirty="0" smtClean="0">
                <a:latin typeface="Traditional Arabic" pitchFamily="18" charset="-78"/>
                <a:cs typeface="Traditional Arabic" pitchFamily="18" charset="-78"/>
              </a:rPr>
              <a:t>”يا أيها الذين آمنوا اتقوا الله </a:t>
            </a:r>
          </a:p>
          <a:p>
            <a:pPr algn="ctr"/>
            <a:r>
              <a:rPr lang="ar-SA" sz="5400" b="1" dirty="0" smtClean="0">
                <a:latin typeface="Traditional Arabic" pitchFamily="18" charset="-78"/>
                <a:cs typeface="Traditional Arabic" pitchFamily="18" charset="-78"/>
              </a:rPr>
              <a:t>وكونوا مع </a:t>
            </a:r>
            <a:r>
              <a:rPr lang="ar-SA" sz="5400" b="1" dirty="0" err="1" smtClean="0">
                <a:latin typeface="Traditional Arabic" pitchFamily="18" charset="-78"/>
                <a:cs typeface="Traditional Arabic" pitchFamily="18" charset="-78"/>
              </a:rPr>
              <a:t>الصادقين“</a:t>
            </a:r>
            <a:endParaRPr lang="ar-SA" sz="54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flowing_8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مربع نص 2"/>
          <p:cNvSpPr txBox="1"/>
          <p:nvPr/>
        </p:nvSpPr>
        <p:spPr>
          <a:xfrm>
            <a:off x="216024" y="44624"/>
            <a:ext cx="874846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</a:rPr>
              <a:t>لا يكون الكذب من الأخلاق الفطرية التي يطبع عليها الإنسان  </a:t>
            </a:r>
            <a:endParaRPr lang="ar-SA" sz="3600" dirty="0">
              <a:solidFill>
                <a:schemeClr val="bg1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467543" y="1268760"/>
            <a:ext cx="8280921" cy="42473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54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قال صلى الله عليه </a:t>
            </a:r>
            <a:r>
              <a:rPr lang="ar-SA" sz="5400" b="1" dirty="0" err="1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وسلم :</a:t>
            </a:r>
            <a:endParaRPr lang="ar-SA" sz="5400" b="1" dirty="0" smtClean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algn="ctr"/>
            <a:r>
              <a:rPr lang="ar-SA" sz="5400" b="1" dirty="0" smtClean="0">
                <a:latin typeface="Traditional Arabic" pitchFamily="18" charset="-78"/>
                <a:cs typeface="Traditional Arabic" pitchFamily="18" charset="-78"/>
              </a:rPr>
              <a:t>”يطبع المؤمن على الخلال كلها إلا الخيانة </a:t>
            </a:r>
            <a:r>
              <a:rPr lang="ar-SA" sz="5400" b="1" dirty="0" err="1" smtClean="0">
                <a:latin typeface="Traditional Arabic" pitchFamily="18" charset="-78"/>
                <a:cs typeface="Traditional Arabic" pitchFamily="18" charset="-78"/>
              </a:rPr>
              <a:t>والكذب“</a:t>
            </a:r>
            <a:endParaRPr lang="ar-SA" sz="54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ctr"/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ctr"/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ولما كان الإنسان في فطرته أكثر ميلاً إلى الحق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والصدق 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، كانت تربيته على حب الحق والتزام الصدق أمراً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ميسوراً ..</a:t>
            </a:r>
            <a:endParaRPr lang="ar-SA" sz="36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flowing_8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مربع نص 2"/>
          <p:cNvSpPr txBox="1"/>
          <p:nvPr/>
        </p:nvSpPr>
        <p:spPr>
          <a:xfrm>
            <a:off x="827584" y="44624"/>
            <a:ext cx="777686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</a:rPr>
              <a:t>حاجة المجتمع الإنساني إلى سيادة خلق الصدق</a:t>
            </a:r>
          </a:p>
          <a:p>
            <a:pPr algn="ctr"/>
            <a:r>
              <a:rPr lang="ar-SA" sz="3600" dirty="0" smtClean="0">
                <a:solidFill>
                  <a:schemeClr val="bg1"/>
                </a:solidFill>
              </a:rPr>
              <a:t>والمضار الكثيرة التي يجلبها خلق </a:t>
            </a:r>
            <a:r>
              <a:rPr lang="ar-SA" sz="3600" dirty="0" err="1" smtClean="0">
                <a:solidFill>
                  <a:schemeClr val="bg1"/>
                </a:solidFill>
              </a:rPr>
              <a:t>الكذب :</a:t>
            </a:r>
            <a:endParaRPr lang="ar-SA" sz="3600" dirty="0">
              <a:solidFill>
                <a:schemeClr val="bg1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179512" y="1340768"/>
            <a:ext cx="9036496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42950" indent="-742950">
              <a:buAutoNum type="arabicParenR"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كثير من العلاقات الاجتماعية والمعاملات الإنسانية قائمة على </a:t>
            </a:r>
            <a:r>
              <a:rPr lang="ar-SA" sz="3200" b="1" dirty="0" err="1" smtClean="0">
                <a:latin typeface="Traditional Arabic" pitchFamily="18" charset="-78"/>
                <a:cs typeface="Traditional Arabic" pitchFamily="18" charset="-78"/>
              </a:rPr>
              <a:t>الصدق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، فلولا الثقة بصدق الكلمة لتفككت معظم الروابط </a:t>
            </a:r>
            <a:r>
              <a:rPr lang="ar-SA" sz="3200" b="1" dirty="0" err="1" smtClean="0">
                <a:latin typeface="Traditional Arabic" pitchFamily="18" charset="-78"/>
                <a:cs typeface="Traditional Arabic" pitchFamily="18" charset="-78"/>
              </a:rPr>
              <a:t>الاجتماعية .</a:t>
            </a:r>
            <a:endParaRPr lang="ar-SA" sz="32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742950" indent="-742950">
              <a:buAutoNum type="arabicParenR"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كيف يكون للمجتمع ثروة من ثقافة أو تاريخ أو حضارة بدون </a:t>
            </a:r>
            <a:r>
              <a:rPr lang="ar-SA" sz="3200" b="1" dirty="0" err="1" smtClean="0">
                <a:latin typeface="Traditional Arabic" pitchFamily="18" charset="-78"/>
                <a:cs typeface="Traditional Arabic" pitchFamily="18" charset="-78"/>
              </a:rPr>
              <a:t>الصدق؟!</a:t>
            </a:r>
            <a:endParaRPr lang="ar-SA" sz="32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742950" indent="-742950">
              <a:buAutoNum type="arabicParenR"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كيف يوثق بنقل المعارف والعلوم بدون </a:t>
            </a:r>
            <a:r>
              <a:rPr lang="ar-SA" sz="3200" b="1" dirty="0" err="1" smtClean="0">
                <a:latin typeface="Traditional Arabic" pitchFamily="18" charset="-78"/>
                <a:cs typeface="Traditional Arabic" pitchFamily="18" charset="-78"/>
              </a:rPr>
              <a:t>الصدق؟!</a:t>
            </a:r>
            <a:endParaRPr lang="ar-SA" sz="32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742950" indent="-742950">
              <a:buAutoNum type="arabicParenR"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بل كيف يوثق بنقل </a:t>
            </a:r>
            <a:r>
              <a:rPr lang="ar-SA" sz="3200" b="1" dirty="0" err="1" smtClean="0">
                <a:latin typeface="Traditional Arabic" pitchFamily="18" charset="-78"/>
                <a:cs typeface="Traditional Arabic" pitchFamily="18" charset="-78"/>
              </a:rPr>
              <a:t>الأخباروالتواريخ؟!</a:t>
            </a:r>
            <a:endParaRPr lang="ar-SA" sz="32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742950" indent="-742950">
              <a:buAutoNum type="arabicParenR"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وكيف يوثق بالوعود </a:t>
            </a:r>
            <a:r>
              <a:rPr lang="ar-SA" sz="3200" b="1" dirty="0" err="1" smtClean="0">
                <a:latin typeface="Traditional Arabic" pitchFamily="18" charset="-78"/>
                <a:cs typeface="Traditional Arabic" pitchFamily="18" charset="-78"/>
              </a:rPr>
              <a:t>والعهود؟!</a:t>
            </a:r>
            <a:endParaRPr lang="ar-SA" sz="32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742950" indent="-742950">
              <a:buAutoNum type="arabicParenR"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وكيف يوثق بالدعاوى </a:t>
            </a:r>
            <a:r>
              <a:rPr lang="ar-SA" sz="3200" b="1" dirty="0" err="1" smtClean="0">
                <a:latin typeface="Traditional Arabic" pitchFamily="18" charset="-78"/>
                <a:cs typeface="Traditional Arabic" pitchFamily="18" charset="-78"/>
              </a:rPr>
              <a:t>والشهادات ؟!</a:t>
            </a:r>
            <a:endParaRPr lang="ar-SA" sz="32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742950" indent="-742950"/>
            <a:r>
              <a:rPr lang="ar-SA" sz="32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كيف نتصور مصير مجتمع قائم على </a:t>
            </a:r>
            <a:r>
              <a:rPr lang="ar-SA" sz="3200" b="1" dirty="0" err="1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الكذب؟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/>
            </a:r>
            <a:b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</a:b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إنه الانحلال </a:t>
            </a:r>
            <a:r>
              <a:rPr lang="ar-SA" sz="3200" b="1" dirty="0" err="1" smtClean="0">
                <a:latin typeface="Traditional Arabic" pitchFamily="18" charset="-78"/>
                <a:cs typeface="Traditional Arabic" pitchFamily="18" charset="-78"/>
              </a:rPr>
              <a:t>والتفكك ..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 ثم التخلف </a:t>
            </a:r>
            <a:r>
              <a:rPr lang="ar-SA" sz="3200" b="1" dirty="0" err="1" smtClean="0">
                <a:latin typeface="Traditional Arabic" pitchFamily="18" charset="-78"/>
                <a:cs typeface="Traditional Arabic" pitchFamily="18" charset="-78"/>
              </a:rPr>
              <a:t>الحضاري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..ثم الخراب </a:t>
            </a:r>
            <a:r>
              <a:rPr lang="ar-SA" sz="3200" b="1" dirty="0" err="1" smtClean="0">
                <a:latin typeface="Traditional Arabic" pitchFamily="18" charset="-78"/>
                <a:cs typeface="Traditional Arabic" pitchFamily="18" charset="-78"/>
              </a:rPr>
              <a:t>والدمار ..</a:t>
            </a:r>
            <a:endParaRPr lang="ar-SA" sz="3200" b="1" dirty="0" smtClean="0"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flowing_8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مربع نص 2"/>
          <p:cNvSpPr txBox="1"/>
          <p:nvPr/>
        </p:nvSpPr>
        <p:spPr>
          <a:xfrm>
            <a:off x="899592" y="262389"/>
            <a:ext cx="777686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</a:rPr>
              <a:t>موقف الإسلام من الصدق والكذب</a:t>
            </a:r>
            <a:endParaRPr lang="ar-SA" sz="3600" dirty="0">
              <a:solidFill>
                <a:schemeClr val="bg1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-180529" y="1340768"/>
            <a:ext cx="9217025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914400" indent="-914400">
              <a:buAutoNum type="arabicParenR"/>
            </a:pP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أمر بالصدق ونهى عن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الكذب .</a:t>
            </a:r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914400" indent="-914400">
              <a:buAutoNum type="arabicParenR"/>
            </a:pP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أعلن أن الصدق أحد الأسس الحضارية التي يقوم عليها المجتمع </a:t>
            </a:r>
          </a:p>
          <a:p>
            <a:pPr marL="914400" indent="-914400">
              <a:buAutoNum type="arabicParenR"/>
            </a:pP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وضع قواعد لتربية المجتمع على الصدق.</a:t>
            </a:r>
          </a:p>
          <a:p>
            <a:pPr marL="914400" indent="-914400">
              <a:buAutoNum type="arabicParenR"/>
            </a:pP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اتخذ كل الوسائل الكفيلة بغرس هذا الخلق في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النفوس .</a:t>
            </a:r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914400" indent="-914400" algn="ctr"/>
            <a:r>
              <a:rPr lang="ar-SA" sz="36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من الأدلة على </a:t>
            </a:r>
            <a:r>
              <a:rPr lang="ar-SA" sz="3600" b="1" dirty="0" err="1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ذلك </a:t>
            </a:r>
            <a:r>
              <a:rPr lang="ar-SA" sz="36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: 1) قال صلى الله عليه </a:t>
            </a:r>
            <a:r>
              <a:rPr lang="ar-SA" sz="3600" b="1" dirty="0" err="1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وسلم:</a:t>
            </a:r>
            <a:endParaRPr lang="ar-SA" sz="3600" b="1" dirty="0" smtClean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marL="914400" indent="-914400"/>
            <a:r>
              <a:rPr lang="ar-SA" sz="36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إن الصدق يهدي إلى البر وإن البر يهدي إلى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الجنة 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، وإن الرجل ليصدق</a:t>
            </a:r>
          </a:p>
          <a:p>
            <a:pPr marL="914400" indent="-914400"/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حتى يكتب عند الله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صديقاً 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، وإن الكذب يهدي إلى الفجور وإن الفجور</a:t>
            </a:r>
          </a:p>
          <a:p>
            <a:pPr marL="914400" indent="-914400"/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يهدي إلى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النار 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، وإن الرجل ليكذب حتى يكتب عند الله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كذاباً “ .</a:t>
            </a:r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flowing_8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مربع نص 2"/>
          <p:cNvSpPr txBox="1"/>
          <p:nvPr/>
        </p:nvSpPr>
        <p:spPr>
          <a:xfrm>
            <a:off x="899592" y="262389"/>
            <a:ext cx="777686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</a:rPr>
              <a:t>موقف الإسلام من الصدق والكذب</a:t>
            </a:r>
            <a:endParaRPr lang="ar-SA" sz="3600" dirty="0">
              <a:solidFill>
                <a:schemeClr val="bg1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251520" y="1124744"/>
            <a:ext cx="8784976" cy="50783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914400" indent="-914400"/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2) </a:t>
            </a:r>
            <a:r>
              <a:rPr lang="ar-SA" sz="36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قال </a:t>
            </a:r>
            <a:r>
              <a:rPr lang="ar-SA" sz="3600" b="1" dirty="0" err="1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تعالى : 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” إنما يفتري الكذب الذين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لايؤمنون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بآيات الله وأولئك هم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الكاذبون“ .</a:t>
            </a:r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914400" indent="-914400"/>
            <a:r>
              <a:rPr lang="ar-SA" sz="36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وقال عليه الصلاة والسلام 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عندما سئل: أيكون المؤمن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جباناً ؟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قال :</a:t>
            </a:r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914400" indent="-914400"/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نعم فقيل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له 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: أيكون المؤمن 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بخيلاً ؟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قال 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: نعم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فقيل 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: أيكون المؤمن</a:t>
            </a:r>
          </a:p>
          <a:p>
            <a:pPr marL="914400" indent="-914400"/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كذاباً ؟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قال 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: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لا .</a:t>
            </a:r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914400" indent="-914400"/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3) </a:t>
            </a:r>
            <a:r>
              <a:rPr lang="ar-SA" sz="28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قال صلى الله عليه </a:t>
            </a:r>
            <a:r>
              <a:rPr lang="ar-SA" sz="2800" b="1" dirty="0" err="1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وسلم: 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” كبرت خيانة أن تحدث أخاك حديثاً هو لك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به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مصدق أنت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به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كاذب“ .</a:t>
            </a:r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914400" indent="-914400"/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4) </a:t>
            </a:r>
            <a:r>
              <a:rPr lang="ar-SA" sz="24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وقال عليه الصلاة </a:t>
            </a:r>
            <a:r>
              <a:rPr lang="ar-SA" sz="2400" b="1" dirty="0" err="1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والسلام : 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” كفى بالمرء كذباً أن يحدث بكل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ماسمع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” .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</a:p>
          <a:p>
            <a:pPr marL="914400" indent="-914400"/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flowing_8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مربع نص 2"/>
          <p:cNvSpPr txBox="1"/>
          <p:nvPr/>
        </p:nvSpPr>
        <p:spPr>
          <a:xfrm>
            <a:off x="899592" y="260648"/>
            <a:ext cx="777686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</a:rPr>
              <a:t>الكذب على الله وعلى الرسول صلى الله عليه وسلم </a:t>
            </a:r>
            <a:endParaRPr lang="ar-SA" sz="3600" dirty="0">
              <a:solidFill>
                <a:schemeClr val="bg1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-180529" y="1340768"/>
            <a:ext cx="9217025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914400" indent="-914400" algn="ctr"/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من أشنع أنواع الكذب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و</a:t>
            </a:r>
            <a:r>
              <a:rPr lang="ar-SA" sz="3600" b="1" dirty="0" err="1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السبب :</a:t>
            </a:r>
            <a:endParaRPr lang="ar-SA" sz="3600" b="1" dirty="0" smtClean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marL="914400" indent="-914400">
              <a:buAutoNum type="arabicParenR"/>
            </a:pP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لأنه افتراء في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الدين .</a:t>
            </a:r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914400" indent="-914400">
              <a:buAutoNum type="arabicParenR"/>
            </a:pP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وتلاعب بشرائع الله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لعباده .</a:t>
            </a:r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914400" indent="-914400">
              <a:buAutoNum type="arabicParenR"/>
            </a:pP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وتجرؤ عظيم على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النار.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</a:p>
          <a:p>
            <a:pPr marL="914400" indent="-914400"/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ولماطالب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الكفار رسولنا عليه الصلاة والسلام بتغيير بعض ما أنزل الله</a:t>
            </a:r>
          </a:p>
          <a:p>
            <a:pPr marL="914400" indent="-914400"/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ليوافق أهواءهم </a:t>
            </a:r>
            <a:r>
              <a:rPr lang="ar-SA" sz="36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أنزل الله </a:t>
            </a:r>
            <a:r>
              <a:rPr lang="ar-SA" sz="3600" b="1" dirty="0" err="1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تعالى : 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” ولو تقول علينا بعض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الأقاويل*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</a:p>
          <a:p>
            <a:pPr marL="914400" indent="-914400"/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لأخذنا منه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باليمين 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* ثم لقطعنا منه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الوتين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* فما منكم من أحد عنه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حاجزين“ .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(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أي 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: أهلكناه إهلاكاً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سريعاً ) .</a:t>
            </a:r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914400" indent="-914400"/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914400" indent="-914400" algn="ctr"/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flowing_8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703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مربع نص 2"/>
          <p:cNvSpPr txBox="1"/>
          <p:nvPr/>
        </p:nvSpPr>
        <p:spPr>
          <a:xfrm>
            <a:off x="899592" y="262389"/>
            <a:ext cx="777686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</a:rPr>
              <a:t>وافتراء الكذب ولو من آحاد الناس هو من أظلم الظلم </a:t>
            </a:r>
            <a:endParaRPr lang="ar-SA" sz="3600" dirty="0">
              <a:solidFill>
                <a:schemeClr val="bg1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-94007" y="1196752"/>
            <a:ext cx="9217025" cy="55707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914400" indent="-914400"/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قال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تعالى : 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” ومن أظلم ممن افترى على الله كذباً أو قال أوحي إلي ولم</a:t>
            </a:r>
          </a:p>
          <a:p>
            <a:pPr marL="914400" indent="-914400"/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يوح إليه شيء ومن قال سأنزل مثل ما أنزل الله ولو ترى إذ الظالمون في</a:t>
            </a:r>
          </a:p>
          <a:p>
            <a:pPr marL="914400" indent="-914400"/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غمرات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الموت والملائكة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باسطوا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أيديهم أخرجوا أنفسكم اليوم تجزون</a:t>
            </a:r>
          </a:p>
          <a:p>
            <a:pPr marL="914400" indent="-914400"/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عذاب الهون بما كنتم تقولون على الله غير الحق وكنتم عن آياته</a:t>
            </a:r>
          </a:p>
          <a:p>
            <a:pPr marL="914400" indent="-914400"/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تستكبرون ”   ..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وغيرها من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الآيات .</a:t>
            </a:r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914400" indent="-914400"/>
            <a:r>
              <a:rPr lang="ar-SA" sz="3600" b="1" u="sng" dirty="0" smtClean="0">
                <a:latin typeface="Traditional Arabic" pitchFamily="18" charset="-78"/>
                <a:cs typeface="Traditional Arabic" pitchFamily="18" charset="-78"/>
              </a:rPr>
              <a:t>ونظير الكذب على الله الكذب على </a:t>
            </a:r>
            <a:r>
              <a:rPr lang="ar-SA" sz="3600" b="1" u="sng" dirty="0" err="1" smtClean="0">
                <a:latin typeface="Traditional Arabic" pitchFamily="18" charset="-78"/>
                <a:cs typeface="Traditional Arabic" pitchFamily="18" charset="-78"/>
              </a:rPr>
              <a:t>الرسول ..</a:t>
            </a:r>
            <a:endParaRPr lang="ar-SA" sz="3600" b="1" u="sng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914400" indent="-914400"/>
            <a:r>
              <a:rPr lang="ar-SA" sz="28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قال عليه الصلاة </a:t>
            </a:r>
            <a:r>
              <a:rPr lang="ar-SA" sz="2800" b="1" dirty="0" err="1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والسلام: 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” من كذب علي متعمداً فليتبوأ مقعده من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النار ”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</a:p>
          <a:p>
            <a:pPr marL="914400" indent="-914400"/>
            <a:r>
              <a:rPr lang="ar-SA" sz="28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وقال عليه الصلاة والسلام: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”من حدث عني بحديث يرى أنه كذب فهو </a:t>
            </a:r>
            <a:r>
              <a:rPr lang="ar-SA" sz="3200" b="1" dirty="0" err="1" smtClean="0">
                <a:latin typeface="Traditional Arabic" pitchFamily="18" charset="-78"/>
                <a:cs typeface="Traditional Arabic" pitchFamily="18" charset="-78"/>
              </a:rPr>
              <a:t>أحدالكاذبَين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3200" b="1" dirty="0" err="1" smtClean="0">
                <a:latin typeface="Traditional Arabic" pitchFamily="18" charset="-78"/>
                <a:cs typeface="Traditional Arabic" pitchFamily="18" charset="-78"/>
              </a:rPr>
              <a:t>”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</a:p>
          <a:p>
            <a:pPr marL="914400" indent="-914400"/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914400" indent="-914400"/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flowing_8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703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مربع نص 2"/>
          <p:cNvSpPr txBox="1"/>
          <p:nvPr/>
        </p:nvSpPr>
        <p:spPr>
          <a:xfrm>
            <a:off x="899592" y="262389"/>
            <a:ext cx="777686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</a:rPr>
              <a:t>الكذب لإضحاك الناس</a:t>
            </a:r>
            <a:endParaRPr lang="ar-SA" sz="3600" dirty="0">
              <a:solidFill>
                <a:schemeClr val="bg1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-94007" y="1196752"/>
            <a:ext cx="9217025" cy="55707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914400" indent="-914400"/>
            <a:r>
              <a:rPr lang="ar-SA" sz="36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قال عليه الصلاة </a:t>
            </a:r>
            <a:r>
              <a:rPr lang="ar-SA" sz="3600" b="1" dirty="0" err="1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والسلام:</a:t>
            </a:r>
            <a:r>
              <a:rPr lang="ar-SA" sz="36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</a:p>
          <a:p>
            <a:pPr marL="914400" indent="-914400"/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” ويل لمن يحدث فيكذب ليضحك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به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القوم ويل له ويل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له ” .</a:t>
            </a:r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914400" indent="-914400"/>
            <a:endParaRPr lang="ar-SA" sz="3600" b="1" dirty="0" smtClean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marL="914400" indent="-914400"/>
            <a:r>
              <a:rPr lang="ar-SA" sz="36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الحكمة من هذا </a:t>
            </a:r>
            <a:r>
              <a:rPr lang="ar-SA" sz="3600" b="1" dirty="0" err="1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المنع :</a:t>
            </a:r>
            <a:r>
              <a:rPr lang="ar-SA" sz="36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</a:p>
          <a:p>
            <a:pPr marL="914400" indent="-914400">
              <a:buAutoNum type="arabicParenR"/>
            </a:pP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أنه يجر إلى وضع أكاذيب ملفقة على أشخاص معينين يؤذيهم الحديث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عنهم .</a:t>
            </a:r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914400" indent="-914400">
              <a:buAutoNum type="arabicParenR"/>
            </a:pP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أنه يعطي ملكة التدرب على اصطناع الكذب وإشاعته.</a:t>
            </a:r>
          </a:p>
          <a:p>
            <a:pPr marL="914400" indent="-914400"/>
            <a:endParaRPr lang="ar-SA" sz="32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914400" indent="-914400"/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914400" indent="-914400"/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flowing_8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مربع نص 2"/>
          <p:cNvSpPr txBox="1"/>
          <p:nvPr/>
        </p:nvSpPr>
        <p:spPr>
          <a:xfrm>
            <a:off x="899592" y="262389"/>
            <a:ext cx="777686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</a:rPr>
              <a:t>الحالات التي يجوز فيها الكذب</a:t>
            </a:r>
            <a:endParaRPr lang="ar-SA" sz="3600" dirty="0">
              <a:solidFill>
                <a:schemeClr val="bg1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-94007" y="1196752"/>
            <a:ext cx="9217025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914400" indent="-914400"/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الأصل في الكذب عدم الجواز ولكن توجد حالات يجوز فيها الكذب تحقيقاً لمصلحة أعظم مما في الكذب من مضرة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ومنها :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</a:p>
          <a:p>
            <a:pPr marL="914400" indent="-914400"/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</p:txBody>
      </p:sp>
      <p:cxnSp>
        <p:nvCxnSpPr>
          <p:cNvPr id="5" name="رابط كسهم مستقيم 4"/>
          <p:cNvCxnSpPr/>
          <p:nvPr/>
        </p:nvCxnSpPr>
        <p:spPr>
          <a:xfrm flipH="1">
            <a:off x="7596336" y="2204864"/>
            <a:ext cx="8384" cy="711696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كسهم مستقيم 5"/>
          <p:cNvCxnSpPr/>
          <p:nvPr/>
        </p:nvCxnSpPr>
        <p:spPr>
          <a:xfrm flipH="1">
            <a:off x="4788024" y="2348880"/>
            <a:ext cx="8384" cy="711696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 flipH="1">
            <a:off x="1619672" y="2348880"/>
            <a:ext cx="8384" cy="711696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شكل بيضاوي 7"/>
          <p:cNvSpPr/>
          <p:nvPr/>
        </p:nvSpPr>
        <p:spPr>
          <a:xfrm>
            <a:off x="6156176" y="2924944"/>
            <a:ext cx="2808312" cy="27363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/>
                </a:solidFill>
                <a:latin typeface="Traditional Arabic" pitchFamily="18" charset="-78"/>
                <a:cs typeface="Traditional Arabic" pitchFamily="18" charset="-78"/>
              </a:rPr>
              <a:t>الكذب على العدو في حالة حربه للمسلمين</a:t>
            </a:r>
          </a:p>
          <a:p>
            <a:pPr algn="ctr"/>
            <a:r>
              <a:rPr lang="ar-SA" sz="32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عدا المعاهد </a:t>
            </a:r>
            <a:r>
              <a:rPr lang="ar-SA" sz="3200" b="1" dirty="0" err="1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والمستامن</a:t>
            </a:r>
            <a:endParaRPr lang="ar-SA" sz="3200" b="1" dirty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9" name="شكل بيضاوي 8"/>
          <p:cNvSpPr/>
          <p:nvPr/>
        </p:nvSpPr>
        <p:spPr>
          <a:xfrm>
            <a:off x="3563888" y="3068960"/>
            <a:ext cx="2520280" cy="24482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chemeClr val="tx1"/>
                </a:solidFill>
                <a:latin typeface="Traditional Arabic" pitchFamily="18" charset="-78"/>
                <a:cs typeface="Traditional Arabic" pitchFamily="18" charset="-78"/>
              </a:rPr>
              <a:t>التوسط للإصلاح بين المتخاصمين</a:t>
            </a:r>
            <a:endParaRPr lang="ar-SA" sz="3600" b="1" dirty="0">
              <a:solidFill>
                <a:schemeClr val="tx1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10" name="شكل بيضاوي 9"/>
          <p:cNvSpPr/>
          <p:nvPr/>
        </p:nvSpPr>
        <p:spPr>
          <a:xfrm>
            <a:off x="0" y="3068960"/>
            <a:ext cx="3419872" cy="26642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/>
                </a:solidFill>
                <a:latin typeface="Traditional Arabic" pitchFamily="18" charset="-78"/>
                <a:cs typeface="Traditional Arabic" pitchFamily="18" charset="-78"/>
              </a:rPr>
              <a:t>حديث الرجل لامرأته وحديثها له في الأمور التي تشد أواصر المودة</a:t>
            </a:r>
          </a:p>
          <a:p>
            <a:pPr algn="ctr"/>
            <a:r>
              <a:rPr lang="ar-SA" sz="2800" b="1" dirty="0" err="1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لايدخل</a:t>
            </a:r>
            <a:r>
              <a:rPr lang="ar-SA" sz="28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 كذب المرأة على ضرتها</a:t>
            </a:r>
            <a:endParaRPr lang="ar-SA" sz="2800" b="1" dirty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flowing_8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703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مربع نص 2"/>
          <p:cNvSpPr txBox="1"/>
          <p:nvPr/>
        </p:nvSpPr>
        <p:spPr>
          <a:xfrm>
            <a:off x="899592" y="262389"/>
            <a:ext cx="777686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smtClean="0">
                <a:solidFill>
                  <a:schemeClr val="bg1"/>
                </a:solidFill>
              </a:rPr>
              <a:t>شهادة الزور</a:t>
            </a:r>
            <a:endParaRPr lang="ar-SA" sz="3600" dirty="0">
              <a:solidFill>
                <a:schemeClr val="bg1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-94007" y="1196752"/>
            <a:ext cx="9217025" cy="72696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65760" indent="-283464">
              <a:lnSpc>
                <a:spcPct val="80000"/>
              </a:lnSpc>
              <a:defRPr/>
            </a:pP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الأصل في الشهادة أن تكون سند للحق و معينة للقضاء على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إقامه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العدل 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, فإذا شهد بغير الحق فإنها تحمل حينئذ إثم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جريمتين :</a:t>
            </a:r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365760" indent="-283464">
              <a:lnSpc>
                <a:spcPct val="80000"/>
              </a:lnSpc>
              <a:defRPr/>
            </a:pP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</a:p>
          <a:p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1) عدم تأديتها وظيفتها الطبيعية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الأولى .</a:t>
            </a:r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  <a:p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2)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قيامها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بجريمة تهضم فيها الحقوق و يظلم فيها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البرآء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و يستعان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بها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على الإثم </a:t>
            </a:r>
            <a:r>
              <a:rPr lang="ar-SA" sz="3200" b="1" dirty="0" err="1" smtClean="0">
                <a:latin typeface="Traditional Arabic" pitchFamily="18" charset="-78"/>
                <a:cs typeface="Traditional Arabic" pitchFamily="18" charset="-78"/>
              </a:rPr>
              <a:t>والعدوان .</a:t>
            </a:r>
            <a:endParaRPr lang="ar-SA" sz="3200" b="1" dirty="0" smtClean="0">
              <a:latin typeface="Traditional Arabic" pitchFamily="18" charset="-78"/>
              <a:cs typeface="Traditional Arabic" pitchFamily="18" charset="-78"/>
            </a:endParaRPr>
          </a:p>
          <a:p>
            <a:r>
              <a:rPr lang="ar-SA" sz="32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قال </a:t>
            </a:r>
            <a:r>
              <a:rPr lang="ar-SA" sz="3200" b="1" dirty="0" err="1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تعالى :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” فاجتنبوا الرجس من الأوثان واجتنبوا قول </a:t>
            </a:r>
            <a:r>
              <a:rPr lang="ar-SA" sz="3200" b="1" dirty="0" err="1" smtClean="0">
                <a:latin typeface="Traditional Arabic" pitchFamily="18" charset="-78"/>
                <a:cs typeface="Traditional Arabic" pitchFamily="18" charset="-78"/>
              </a:rPr>
              <a:t>الزور ” .</a:t>
            </a:r>
            <a:endParaRPr lang="ar-SA" sz="3200" b="1" dirty="0" smtClean="0">
              <a:latin typeface="Traditional Arabic" pitchFamily="18" charset="-78"/>
              <a:cs typeface="Traditional Arabic" pitchFamily="18" charset="-78"/>
            </a:endParaRPr>
          </a:p>
          <a:p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الزور في </a:t>
            </a:r>
            <a:r>
              <a:rPr lang="ar-SA" sz="3200" b="1" dirty="0" err="1" smtClean="0">
                <a:latin typeface="Traditional Arabic" pitchFamily="18" charset="-78"/>
                <a:cs typeface="Traditional Arabic" pitchFamily="18" charset="-78"/>
              </a:rPr>
              <a:t>اللغة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/ الكذب </a:t>
            </a:r>
            <a:r>
              <a:rPr lang="ar-SA" sz="3200" b="1" dirty="0" err="1" smtClean="0">
                <a:latin typeface="Traditional Arabic" pitchFamily="18" charset="-78"/>
                <a:cs typeface="Traditional Arabic" pitchFamily="18" charset="-78"/>
              </a:rPr>
              <a:t>والباطل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, وأصل مادة الكلمة يدل على معنى الميل  والكذب والباطل ميل عن الحق </a:t>
            </a:r>
            <a:r>
              <a:rPr lang="ar-SA" sz="3200" b="1" dirty="0" err="1" smtClean="0">
                <a:latin typeface="Traditional Arabic" pitchFamily="18" charset="-78"/>
                <a:cs typeface="Traditional Arabic" pitchFamily="18" charset="-78"/>
              </a:rPr>
              <a:t>والصدق .</a:t>
            </a:r>
            <a:endParaRPr lang="ar-SA" sz="3200" b="1" dirty="0" smtClean="0">
              <a:latin typeface="Traditional Arabic" pitchFamily="18" charset="-78"/>
              <a:cs typeface="Traditional Arabic" pitchFamily="18" charset="-78"/>
            </a:endParaRPr>
          </a:p>
          <a:p>
            <a:endParaRPr lang="en-US" sz="3600" b="1" dirty="0" smtClean="0">
              <a:latin typeface="Traditional Arabic" pitchFamily="18" charset="-78"/>
              <a:cs typeface="Traditional Arabic" pitchFamily="18" charset="-78"/>
            </a:endParaRPr>
          </a:p>
          <a:p>
            <a:endParaRPr lang="ar-SA" sz="3600" dirty="0" smtClean="0"/>
          </a:p>
          <a:p>
            <a:endParaRPr lang="en-US" sz="3600" dirty="0" smtClean="0"/>
          </a:p>
          <a:p>
            <a:pPr marL="914400" indent="-914400"/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914400" indent="-914400"/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flowing_8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مربع نص 2"/>
          <p:cNvSpPr txBox="1"/>
          <p:nvPr/>
        </p:nvSpPr>
        <p:spPr>
          <a:xfrm>
            <a:off x="899592" y="262389"/>
            <a:ext cx="777686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</a:rPr>
              <a:t>القذف بالباطل</a:t>
            </a:r>
            <a:endParaRPr lang="ar-SA" sz="3600" dirty="0">
              <a:solidFill>
                <a:schemeClr val="bg1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-94007" y="1196752"/>
            <a:ext cx="9217025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en-US" sz="3600" b="1" dirty="0" smtClean="0">
              <a:latin typeface="Traditional Arabic" pitchFamily="18" charset="-78"/>
              <a:cs typeface="Traditional Arabic" pitchFamily="18" charset="-78"/>
            </a:endParaRPr>
          </a:p>
          <a:p>
            <a:endParaRPr lang="ar-SA" sz="3600" dirty="0" smtClean="0"/>
          </a:p>
          <a:p>
            <a:endParaRPr lang="en-US" sz="3600" dirty="0" smtClean="0"/>
          </a:p>
          <a:p>
            <a:pPr marL="914400" indent="-914400"/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914400" indent="-914400"/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44016" y="1268760"/>
            <a:ext cx="8820472" cy="3940299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marR="0" lvl="0" indent="-283464" algn="r" defTabSz="914400" rtl="1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* اتهام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البرآء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 بالفاحشة والكذب بما لم يرتكبوه من آثام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فيه :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raditional Arabic" pitchFamily="18" charset="-78"/>
              <a:cs typeface="Traditional Arabic" pitchFamily="18" charset="-78"/>
            </a:endParaRPr>
          </a:p>
          <a:p>
            <a:pPr marL="365760" marR="0" lvl="0" indent="-283464" algn="r" defTabSz="914400" rtl="1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ظلم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للناس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، وعدوان على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أعراضهم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، وإشاعة الفاحشة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والإثم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، وتهوين لأمرها و تشجيع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عليها .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 </a:t>
            </a:r>
          </a:p>
          <a:p>
            <a:pPr marL="365760" marR="0" lvl="0" indent="-283464" algn="r" defTabSz="914400" rtl="1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ولذلك وضع الإسلام عقوبة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للقاذف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: ثمانين جلدة</a:t>
            </a:r>
            <a:r>
              <a:rPr kumimoji="0" lang="ar-SA" sz="32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لمن رمى المحصنات ثم لم يثبت أقواله بأربعة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شهداء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، كما شدد عليهم باللعن وتقرير العذاب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العظيم .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 </a:t>
            </a:r>
          </a:p>
          <a:p>
            <a:pPr marL="365760" marR="0" lvl="0" indent="-283464" algn="r" defTabSz="914400" rtl="1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وألمح القرآن إلى أن من أغراض اتهام الناس بالفاحشة هو الرغبة بشيوعها </a:t>
            </a:r>
            <a:r>
              <a:rPr kumimoji="0" lang="ar-SA" sz="3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في المؤمنين 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raditional Arabic" pitchFamily="18" charset="-78"/>
              <a:cs typeface="Traditional Arabic" pitchFamily="18" charset="-78"/>
            </a:endParaRPr>
          </a:p>
          <a:p>
            <a:pPr marL="365760" marR="0" lvl="0" indent="-283464" algn="r" defTabSz="914400" rtl="1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* و </a:t>
            </a:r>
            <a:r>
              <a:rPr lang="ar-SA" sz="3200" u="sng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أ</a:t>
            </a:r>
            <a:r>
              <a:rPr kumimoji="0" lang="ar-SA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شد قبحاً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من يرمي غيره بما فعل هو من إثم وخطيئة لكي يبرئ نفسه بإلقاء التهمة على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غيره .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 </a:t>
            </a:r>
          </a:p>
          <a:p>
            <a:pPr marL="365760" marR="0" lvl="0" indent="-283464" algn="r" defTabSz="914400" rtl="1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البهتان </a:t>
            </a:r>
            <a:r>
              <a:rPr lang="ar-SA" sz="3200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: 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هو ا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تهام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 الرجل بما لم يفعل و مواجهته بذلك بطريقه يبهت فيها محتاراً كيف يدفع الكذب  الصراح عن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نفسه .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flowing_8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703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مربع نص 2"/>
          <p:cNvSpPr txBox="1"/>
          <p:nvPr/>
        </p:nvSpPr>
        <p:spPr>
          <a:xfrm>
            <a:off x="899592" y="262389"/>
            <a:ext cx="777686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</a:rPr>
              <a:t>الصدق في العهد والوعد والكذب فيهما</a:t>
            </a:r>
            <a:endParaRPr lang="ar-SA" sz="3600" dirty="0">
              <a:solidFill>
                <a:schemeClr val="bg1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-94007" y="1196752"/>
            <a:ext cx="9217025" cy="65556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متى يكون الإنسان صادقاً </a:t>
            </a:r>
            <a:r>
              <a:rPr lang="ar-SA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في </a:t>
            </a:r>
            <a:r>
              <a:rPr lang="ar-SA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الوعد </a:t>
            </a:r>
            <a:r>
              <a:rPr lang="ar-SA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والعهد ؟</a:t>
            </a:r>
            <a:endParaRPr lang="ar-SA" sz="3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latin typeface="Traditional Arabic" pitchFamily="18" charset="-78"/>
              <a:cs typeface="Traditional Arabic" pitchFamily="18" charset="-78"/>
            </a:endParaRPr>
          </a:p>
          <a:p>
            <a:pPr marL="742950" indent="-742950" algn="ctr">
              <a:buAutoNum type="arabicParenR"/>
            </a:pPr>
            <a:r>
              <a:rPr lang="ar-SA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إذا </a:t>
            </a:r>
            <a:r>
              <a:rPr lang="ar-SA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كان </a:t>
            </a:r>
            <a:r>
              <a:rPr lang="ar-SA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عازماً على </a:t>
            </a:r>
            <a:r>
              <a:rPr lang="ar-SA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الوفاء </a:t>
            </a:r>
            <a:r>
              <a:rPr lang="ar-SA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، </a:t>
            </a:r>
            <a:r>
              <a:rPr lang="ar-SA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مالم</a:t>
            </a:r>
            <a:r>
              <a:rPr lang="ar-SA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 يمنعه </a:t>
            </a:r>
            <a:r>
              <a:rPr lang="ar-SA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عذر .</a:t>
            </a:r>
            <a:endParaRPr lang="ar-SA" sz="3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raditional Arabic" pitchFamily="18" charset="-78"/>
              <a:cs typeface="Traditional Arabic" pitchFamily="18" charset="-78"/>
            </a:endParaRPr>
          </a:p>
          <a:p>
            <a:pPr marL="742950" indent="-742950" algn="ctr">
              <a:buAutoNum type="arabicParenR"/>
            </a:pPr>
            <a:r>
              <a:rPr lang="ar-SA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إن ترك الوفاء استجابة لرغبة من كان الوعد </a:t>
            </a:r>
            <a:r>
              <a:rPr lang="ar-SA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لأجله .</a:t>
            </a:r>
            <a:endParaRPr lang="ar-SA" sz="3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raditional Arabic" pitchFamily="18" charset="-78"/>
              <a:cs typeface="Traditional Arabic" pitchFamily="18" charset="-78"/>
            </a:endParaRPr>
          </a:p>
          <a:p>
            <a:pPr algn="ctr"/>
            <a:endParaRPr lang="ar-SA" sz="3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raditional Arabic" pitchFamily="18" charset="-78"/>
              <a:cs typeface="Traditional Arabic" pitchFamily="18" charset="-78"/>
            </a:endParaRPr>
          </a:p>
          <a:p>
            <a:pPr algn="ctr"/>
            <a:r>
              <a:rPr lang="ar-SA" sz="36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ما الفرق بين الوعد </a:t>
            </a:r>
            <a:r>
              <a:rPr lang="ar-SA" sz="3600" b="1" u="sng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والعهد؟</a:t>
            </a:r>
            <a:endParaRPr lang="ar-SA" sz="3600" b="1" u="sng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latin typeface="Traditional Arabic" pitchFamily="18" charset="-78"/>
              <a:cs typeface="Traditional Arabic" pitchFamily="18" charset="-78"/>
            </a:endParaRPr>
          </a:p>
          <a:p>
            <a:pPr algn="ctr"/>
            <a:r>
              <a:rPr lang="ar-SA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 يشترك الوعد والعهد بأن كلاً منهما إخبار بأمرٍ جَزَم المخبر بأن يفعله,ويفترقان بأن العهد يزيد على الوعد بالتوثيق الذي يقدمه صاحب العهد,من أيمانٍ </a:t>
            </a:r>
            <a:r>
              <a:rPr lang="ar-SA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مؤكدة .</a:t>
            </a:r>
            <a:endParaRPr lang="ar-SA" sz="3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raditional Arabic" pitchFamily="18" charset="-78"/>
              <a:cs typeface="Traditional Arabic" pitchFamily="18" charset="-78"/>
            </a:endParaRPr>
          </a:p>
          <a:p>
            <a:endParaRPr lang="ar-SA" sz="3600" dirty="0" smtClean="0">
              <a:latin typeface="Traditional Arabic" pitchFamily="18" charset="-78"/>
              <a:cs typeface="Traditional Arabic" pitchFamily="18" charset="-78"/>
            </a:endParaRPr>
          </a:p>
          <a:p>
            <a:endParaRPr lang="en-US" sz="3200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914400" indent="-914400"/>
            <a:endParaRPr lang="ar-SA" sz="32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914400" indent="-914400"/>
            <a:endParaRPr lang="ar-SA" sz="3200" b="1" dirty="0" smtClean="0"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flowing_8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703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مربع نص 2"/>
          <p:cNvSpPr txBox="1"/>
          <p:nvPr/>
        </p:nvSpPr>
        <p:spPr>
          <a:xfrm>
            <a:off x="899592" y="262389"/>
            <a:ext cx="777686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</a:rPr>
              <a:t>الصدق في العهد والوعد والكذب فيهما</a:t>
            </a:r>
            <a:endParaRPr lang="ar-SA" sz="3600" dirty="0">
              <a:solidFill>
                <a:schemeClr val="bg1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-94007" y="1196752"/>
            <a:ext cx="9217025" cy="704808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توجد 4 أحوال للإخلاف بالوعد </a:t>
            </a:r>
            <a:r>
              <a:rPr lang="ar-SA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والعهد :</a:t>
            </a:r>
            <a:endParaRPr lang="ar-SA" sz="3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latin typeface="Traditional Arabic" pitchFamily="18" charset="-78"/>
              <a:cs typeface="Traditional Arabic" pitchFamily="18" charset="-78"/>
            </a:endParaRPr>
          </a:p>
          <a:p>
            <a:pPr algn="ctr"/>
            <a:r>
              <a:rPr lang="ar-SA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1 </a:t>
            </a:r>
            <a:r>
              <a:rPr lang="ar-S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- التعبير العلمي عند حلول أجل الوعد أو العهد عن الكذب في القول منذ اعطاء الوعد او العهد وهو في هذا يحمل رذيلة الاخلاف المستند إلى رذيلة الكذب.</a:t>
            </a:r>
          </a:p>
          <a:p>
            <a:pPr algn="ctr"/>
            <a:r>
              <a:rPr lang="ar-S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2- النكث والنقض لما التزم </a:t>
            </a:r>
            <a:r>
              <a:rPr lang="ar-SA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به</a:t>
            </a:r>
            <a:r>
              <a:rPr lang="ar-S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 من وعد وعهد وعدم احترام ثقة الاخرين </a:t>
            </a:r>
            <a:r>
              <a:rPr lang="ar-SA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به.</a:t>
            </a:r>
            <a:r>
              <a:rPr lang="ar-S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 </a:t>
            </a:r>
          </a:p>
          <a:p>
            <a:pPr algn="ctr"/>
            <a:r>
              <a:rPr lang="ar-S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3_ التحول إلى ما هو أفضل وخير عند الله و طاعة لله لكن لا يكون في العهود العامة كالدولية أو التي تتعلق </a:t>
            </a:r>
            <a:r>
              <a:rPr lang="ar-SA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بها</a:t>
            </a:r>
            <a:r>
              <a:rPr lang="ar-S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 حقوق مادية </a:t>
            </a:r>
            <a:r>
              <a:rPr lang="ar-SA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للآخرين .</a:t>
            </a:r>
            <a:r>
              <a:rPr lang="ar-S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 </a:t>
            </a:r>
          </a:p>
          <a:p>
            <a:pPr algn="ctr"/>
            <a:r>
              <a:rPr lang="ar-SA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4 </a:t>
            </a:r>
            <a:r>
              <a:rPr lang="ar-S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- العجز عن الوفاء لسبب من الأسباب مع صدق رغبته فهو معذور لعدم </a:t>
            </a:r>
            <a:r>
              <a:rPr lang="ar-SA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استطاعته.</a:t>
            </a:r>
            <a:r>
              <a:rPr lang="ar-S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raditional Arabic" pitchFamily="18" charset="-78"/>
                <a:cs typeface="Traditional Arabic" pitchFamily="18" charset="-78"/>
              </a:rPr>
              <a:t> </a:t>
            </a:r>
          </a:p>
          <a:p>
            <a:pPr algn="ctr"/>
            <a:endParaRPr lang="ar-SA" sz="32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latin typeface="Traditional Arabic" pitchFamily="18" charset="-78"/>
              <a:cs typeface="Traditional Arabic" pitchFamily="18" charset="-78"/>
            </a:endParaRPr>
          </a:p>
          <a:p>
            <a:endParaRPr lang="ar-SA" sz="3600" dirty="0" smtClean="0">
              <a:latin typeface="Traditional Arabic" pitchFamily="18" charset="-78"/>
              <a:cs typeface="Traditional Arabic" pitchFamily="18" charset="-78"/>
            </a:endParaRPr>
          </a:p>
          <a:p>
            <a:endParaRPr lang="en-US" sz="3200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914400" indent="-914400"/>
            <a:endParaRPr lang="ar-SA" sz="32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914400" indent="-914400"/>
            <a:endParaRPr lang="ar-SA" sz="3200" b="1" dirty="0" smtClean="0"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1226</Words>
  <Application>Microsoft Office PowerPoint</Application>
  <PresentationFormat>عرض على الشاشة (3:4)‏</PresentationFormat>
  <Paragraphs>134</Paragraphs>
  <Slides>18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ألبوم صور فوتوغرافية</dc:title>
  <dc:creator>TOSHIBA</dc:creator>
  <cp:lastModifiedBy>TOSHIBA</cp:lastModifiedBy>
  <cp:revision>39</cp:revision>
  <dcterms:created xsi:type="dcterms:W3CDTF">2012-12-01T23:33:42Z</dcterms:created>
  <dcterms:modified xsi:type="dcterms:W3CDTF">2012-12-07T23:35:11Z</dcterms:modified>
</cp:coreProperties>
</file>